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drawings/drawing1.xml" ContentType="application/vnd.openxmlformats-officedocument.drawingml.chartshapes+xml"/>
  <Override PartName="/ppt/drawings/drawing2.xml" ContentType="application/vnd.openxmlformats-officedocument.drawingml.chartshap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7.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6.xml" ContentType="application/vnd.openxmlformats-officedocument.presentationml.notesSlide+xml"/>
  <Override PartName="/ppt/notesSlides/notesSlide2.xml" ContentType="application/vnd.openxmlformats-officedocument.presentationml.notes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olors3.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chart6.xml" ContentType="application/vnd.openxmlformats-officedocument.drawingml.chart+xml"/>
  <Override PartName="/ppt/charts/style3.xml" ContentType="application/vnd.ms-office.chartstyle+xml"/>
  <Override PartName="/ppt/charts/chart7.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89"/>
  </p:notesMasterIdLst>
  <p:handoutMasterIdLst>
    <p:handoutMasterId r:id="rId90"/>
  </p:handoutMasterIdLst>
  <p:sldIdLst>
    <p:sldId id="321" r:id="rId3"/>
    <p:sldId id="517" r:id="rId4"/>
    <p:sldId id="625" r:id="rId5"/>
    <p:sldId id="660" r:id="rId6"/>
    <p:sldId id="661" r:id="rId7"/>
    <p:sldId id="632" r:id="rId8"/>
    <p:sldId id="617" r:id="rId9"/>
    <p:sldId id="599" r:id="rId10"/>
    <p:sldId id="1114" r:id="rId11"/>
    <p:sldId id="634" r:id="rId12"/>
    <p:sldId id="635" r:id="rId13"/>
    <p:sldId id="656" r:id="rId14"/>
    <p:sldId id="1102" r:id="rId15"/>
    <p:sldId id="1095" r:id="rId16"/>
    <p:sldId id="1096" r:id="rId17"/>
    <p:sldId id="1103" r:id="rId18"/>
    <p:sldId id="1097" r:id="rId19"/>
    <p:sldId id="1098" r:id="rId20"/>
    <p:sldId id="1099" r:id="rId21"/>
    <p:sldId id="1101" r:id="rId22"/>
    <p:sldId id="1094" r:id="rId23"/>
    <p:sldId id="1104" r:id="rId24"/>
    <p:sldId id="978" r:id="rId25"/>
    <p:sldId id="1106" r:id="rId26"/>
    <p:sldId id="943" r:id="rId27"/>
    <p:sldId id="981" r:id="rId28"/>
    <p:sldId id="1107" r:id="rId29"/>
    <p:sldId id="1108" r:id="rId30"/>
    <p:sldId id="1109" r:id="rId31"/>
    <p:sldId id="1110" r:id="rId32"/>
    <p:sldId id="933" r:id="rId33"/>
    <p:sldId id="1081" r:id="rId34"/>
    <p:sldId id="1111" r:id="rId35"/>
    <p:sldId id="1074" r:id="rId36"/>
    <p:sldId id="998" r:id="rId37"/>
    <p:sldId id="434" r:id="rId38"/>
    <p:sldId id="435" r:id="rId39"/>
    <p:sldId id="436" r:id="rId40"/>
    <p:sldId id="740" r:id="rId41"/>
    <p:sldId id="741" r:id="rId42"/>
    <p:sldId id="649" r:id="rId43"/>
    <p:sldId id="343" r:id="rId44"/>
    <p:sldId id="610" r:id="rId45"/>
    <p:sldId id="323" r:id="rId46"/>
    <p:sldId id="324" r:id="rId47"/>
    <p:sldId id="418" r:id="rId48"/>
    <p:sldId id="326" r:id="rId49"/>
    <p:sldId id="327" r:id="rId50"/>
    <p:sldId id="670" r:id="rId51"/>
    <p:sldId id="611" r:id="rId52"/>
    <p:sldId id="355" r:id="rId53"/>
    <p:sldId id="695" r:id="rId54"/>
    <p:sldId id="653" r:id="rId55"/>
    <p:sldId id="696" r:id="rId56"/>
    <p:sldId id="400" r:id="rId57"/>
    <p:sldId id="401" r:id="rId58"/>
    <p:sldId id="411" r:id="rId59"/>
    <p:sldId id="437" r:id="rId60"/>
    <p:sldId id="743" r:id="rId61"/>
    <p:sldId id="402" r:id="rId62"/>
    <p:sldId id="659" r:id="rId63"/>
    <p:sldId id="609" r:id="rId64"/>
    <p:sldId id="745" r:id="rId65"/>
    <p:sldId id="702" r:id="rId66"/>
    <p:sldId id="706" r:id="rId67"/>
    <p:sldId id="704" r:id="rId68"/>
    <p:sldId id="705" r:id="rId69"/>
    <p:sldId id="711" r:id="rId70"/>
    <p:sldId id="742" r:id="rId71"/>
    <p:sldId id="729" r:id="rId72"/>
    <p:sldId id="755" r:id="rId73"/>
    <p:sldId id="722" r:id="rId74"/>
    <p:sldId id="733" r:id="rId75"/>
    <p:sldId id="735" r:id="rId76"/>
    <p:sldId id="309" r:id="rId77"/>
    <p:sldId id="354" r:id="rId78"/>
    <p:sldId id="1112" r:id="rId79"/>
    <p:sldId id="329" r:id="rId80"/>
    <p:sldId id="330" r:id="rId81"/>
    <p:sldId id="1113" r:id="rId82"/>
    <p:sldId id="333" r:id="rId83"/>
    <p:sldId id="315" r:id="rId84"/>
    <p:sldId id="592" r:id="rId85"/>
    <p:sldId id="581" r:id="rId86"/>
    <p:sldId id="594" r:id="rId87"/>
    <p:sldId id="747" r:id="rId88"/>
  </p:sldIdLst>
  <p:sldSz cx="9906000" cy="6858000" type="A4"/>
  <p:notesSz cx="7086600" cy="9410700"/>
  <p:defaultTextStyle>
    <a:defPPr>
      <a:defRPr lang="en-US"/>
    </a:defPPr>
    <a:lvl1pPr algn="l" rtl="0" fontAlgn="base">
      <a:spcBef>
        <a:spcPct val="0"/>
      </a:spcBef>
      <a:spcAft>
        <a:spcPct val="0"/>
      </a:spcAft>
      <a:defRPr sz="2400" b="1" kern="1200">
        <a:solidFill>
          <a:srgbClr val="00006E"/>
        </a:solidFill>
        <a:latin typeface="Arial Black" pitchFamily="34" charset="0"/>
        <a:ea typeface="+mn-ea"/>
        <a:cs typeface="+mn-cs"/>
      </a:defRPr>
    </a:lvl1pPr>
    <a:lvl2pPr marL="457200" algn="l" rtl="0" fontAlgn="base">
      <a:spcBef>
        <a:spcPct val="0"/>
      </a:spcBef>
      <a:spcAft>
        <a:spcPct val="0"/>
      </a:spcAft>
      <a:defRPr sz="2400" b="1" kern="1200">
        <a:solidFill>
          <a:srgbClr val="00006E"/>
        </a:solidFill>
        <a:latin typeface="Arial Black" pitchFamily="34" charset="0"/>
        <a:ea typeface="+mn-ea"/>
        <a:cs typeface="+mn-cs"/>
      </a:defRPr>
    </a:lvl2pPr>
    <a:lvl3pPr marL="914400" algn="l" rtl="0" fontAlgn="base">
      <a:spcBef>
        <a:spcPct val="0"/>
      </a:spcBef>
      <a:spcAft>
        <a:spcPct val="0"/>
      </a:spcAft>
      <a:defRPr sz="2400" b="1" kern="1200">
        <a:solidFill>
          <a:srgbClr val="00006E"/>
        </a:solidFill>
        <a:latin typeface="Arial Black" pitchFamily="34" charset="0"/>
        <a:ea typeface="+mn-ea"/>
        <a:cs typeface="+mn-cs"/>
      </a:defRPr>
    </a:lvl3pPr>
    <a:lvl4pPr marL="1371600" algn="l" rtl="0" fontAlgn="base">
      <a:spcBef>
        <a:spcPct val="0"/>
      </a:spcBef>
      <a:spcAft>
        <a:spcPct val="0"/>
      </a:spcAft>
      <a:defRPr sz="2400" b="1" kern="1200">
        <a:solidFill>
          <a:srgbClr val="00006E"/>
        </a:solidFill>
        <a:latin typeface="Arial Black" pitchFamily="34" charset="0"/>
        <a:ea typeface="+mn-ea"/>
        <a:cs typeface="+mn-cs"/>
      </a:defRPr>
    </a:lvl4pPr>
    <a:lvl5pPr marL="1828800" algn="l" rtl="0" fontAlgn="base">
      <a:spcBef>
        <a:spcPct val="0"/>
      </a:spcBef>
      <a:spcAft>
        <a:spcPct val="0"/>
      </a:spcAft>
      <a:defRPr sz="2400" b="1" kern="1200">
        <a:solidFill>
          <a:srgbClr val="00006E"/>
        </a:solidFill>
        <a:latin typeface="Arial Black" pitchFamily="34" charset="0"/>
        <a:ea typeface="+mn-ea"/>
        <a:cs typeface="+mn-cs"/>
      </a:defRPr>
    </a:lvl5pPr>
    <a:lvl6pPr marL="2286000" algn="l" defTabSz="914400" rtl="0" eaLnBrk="1" latinLnBrk="0" hangingPunct="1">
      <a:defRPr sz="2400" b="1" kern="1200">
        <a:solidFill>
          <a:srgbClr val="00006E"/>
        </a:solidFill>
        <a:latin typeface="Arial Black" pitchFamily="34" charset="0"/>
        <a:ea typeface="+mn-ea"/>
        <a:cs typeface="+mn-cs"/>
      </a:defRPr>
    </a:lvl6pPr>
    <a:lvl7pPr marL="2743200" algn="l" defTabSz="914400" rtl="0" eaLnBrk="1" latinLnBrk="0" hangingPunct="1">
      <a:defRPr sz="2400" b="1" kern="1200">
        <a:solidFill>
          <a:srgbClr val="00006E"/>
        </a:solidFill>
        <a:latin typeface="Arial Black" pitchFamily="34" charset="0"/>
        <a:ea typeface="+mn-ea"/>
        <a:cs typeface="+mn-cs"/>
      </a:defRPr>
    </a:lvl7pPr>
    <a:lvl8pPr marL="3200400" algn="l" defTabSz="914400" rtl="0" eaLnBrk="1" latinLnBrk="0" hangingPunct="1">
      <a:defRPr sz="2400" b="1" kern="1200">
        <a:solidFill>
          <a:srgbClr val="00006E"/>
        </a:solidFill>
        <a:latin typeface="Arial Black" pitchFamily="34" charset="0"/>
        <a:ea typeface="+mn-ea"/>
        <a:cs typeface="+mn-cs"/>
      </a:defRPr>
    </a:lvl8pPr>
    <a:lvl9pPr marL="3657600" algn="l" defTabSz="914400" rtl="0" eaLnBrk="1" latinLnBrk="0" hangingPunct="1">
      <a:defRPr sz="2400" b="1" kern="1200">
        <a:solidFill>
          <a:srgbClr val="00006E"/>
        </a:solidFill>
        <a:latin typeface="Arial Black"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2964">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E"/>
    <a:srgbClr val="FF0000"/>
    <a:srgbClr val="FFCC00"/>
    <a:srgbClr val="EAEAEA"/>
    <a:srgbClr val="990033"/>
    <a:srgbClr val="A50021"/>
    <a:srgbClr val="FF9900"/>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1849" autoAdjust="0"/>
    <p:restoredTop sz="94647" autoAdjust="0"/>
  </p:normalViewPr>
  <p:slideViewPr>
    <p:cSldViewPr>
      <p:cViewPr varScale="1">
        <p:scale>
          <a:sx n="63" d="100"/>
          <a:sy n="63" d="100"/>
        </p:scale>
        <p:origin x="1712" y="56"/>
      </p:cViewPr>
      <p:guideLst>
        <p:guide orient="horz" pos="2160"/>
        <p:guide pos="3120"/>
      </p:guideLst>
    </p:cSldViewPr>
  </p:slideViewPr>
  <p:notesTextViewPr>
    <p:cViewPr>
      <p:scale>
        <a:sx n="100" d="100"/>
        <a:sy n="100" d="100"/>
      </p:scale>
      <p:origin x="0" y="0"/>
    </p:cViewPr>
  </p:notesTextViewPr>
  <p:sorterViewPr>
    <p:cViewPr varScale="1">
      <p:scale>
        <a:sx n="100" d="100"/>
        <a:sy n="100" d="100"/>
      </p:scale>
      <p:origin x="0" y="-4116"/>
    </p:cViewPr>
  </p:sorterViewPr>
  <p:notesViewPr>
    <p:cSldViewPr>
      <p:cViewPr varScale="1">
        <p:scale>
          <a:sx n="81" d="100"/>
          <a:sy n="81" d="100"/>
        </p:scale>
        <p:origin x="-1980" y="-78"/>
      </p:cViewPr>
      <p:guideLst>
        <p:guide orient="horz" pos="2964"/>
        <p:guide pos="2232"/>
      </p:guideLst>
    </p:cSldViewPr>
  </p:notes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handoutMaster" Target="handoutMasters/handoutMaster1.xml"/><Relationship Id="rId95" Type="http://schemas.openxmlformats.org/officeDocument/2006/relationships/customXml" Target="../customXml/item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9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rts/_rels/chart1.xml.rels><?xml version="1.0" encoding="UTF-8" standalone="yes"?>
<Relationships xmlns="http://schemas.openxmlformats.org/package/2006/relationships"><Relationship Id="rId3" Type="http://schemas.openxmlformats.org/officeDocument/2006/relationships/oleObject" Target="file:///D:\hepatitidy%20a%20HIV%20ro&#269;n&#237;%20v&#253;skyty%201993-2021.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Vratislav%20Nemecek\Documents\My%20Documents\pom\VH%20ABCE%202004%202013.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D:\IPVZ\Pro%20MUDr.%20N&#283;me&#269;ka_tabulky.xlsx"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Vratislav%20Nemecek\Desktop\SP%202013%20grafy.xlsx"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1" Type="http://schemas.openxmlformats.org/officeDocument/2006/relationships/oleObject" Target="file:///F:\Kopie%20-%20VH_gasparek_grafy_2016,%20dopln&#283;no_&#352;ebestov&#225;_2019x.xls"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K:\data%20HEP\Infekce_grafy%20VZ%202022_SZU%20Iva2.xls"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1" Type="http://schemas.openxmlformats.org/officeDocument/2006/relationships/oleObject" Target="file:///D:\IPVZ\Infekce_grafy%20VZ%202021_SZU.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084645669291354E-2"/>
          <c:y val="0.10416729790965987"/>
          <c:w val="0.9158536259356469"/>
          <c:h val="0.77283247989280657"/>
        </c:manualLayout>
      </c:layout>
      <c:lineChart>
        <c:grouping val="standard"/>
        <c:varyColors val="0"/>
        <c:ser>
          <c:idx val="0"/>
          <c:order val="0"/>
          <c:tx>
            <c:strRef>
              <c:f>List2!$L$3</c:f>
              <c:strCache>
                <c:ptCount val="1"/>
                <c:pt idx="0">
                  <c:v>VHA</c:v>
                </c:pt>
              </c:strCache>
            </c:strRef>
          </c:tx>
          <c:spPr>
            <a:ln w="44450" cap="rnd">
              <a:solidFill>
                <a:srgbClr val="00B0F0"/>
              </a:solidFill>
              <a:round/>
            </a:ln>
            <a:effectLst/>
          </c:spPr>
          <c:marker>
            <c:symbol val="none"/>
          </c:marker>
          <c:cat>
            <c:numRef>
              <c:f>List2!$M$2:$AF$2</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List2!$M$3:$AF$3</c:f>
              <c:numCache>
                <c:formatCode>General</c:formatCode>
                <c:ptCount val="20"/>
                <c:pt idx="0">
                  <c:v>114</c:v>
                </c:pt>
                <c:pt idx="1">
                  <c:v>70</c:v>
                </c:pt>
                <c:pt idx="2">
                  <c:v>322</c:v>
                </c:pt>
                <c:pt idx="3">
                  <c:v>132</c:v>
                </c:pt>
                <c:pt idx="4">
                  <c:v>128</c:v>
                </c:pt>
                <c:pt idx="5">
                  <c:v>1648</c:v>
                </c:pt>
                <c:pt idx="6">
                  <c:v>1104</c:v>
                </c:pt>
                <c:pt idx="7">
                  <c:v>862</c:v>
                </c:pt>
                <c:pt idx="8">
                  <c:v>264</c:v>
                </c:pt>
                <c:pt idx="9">
                  <c:v>284</c:v>
                </c:pt>
                <c:pt idx="10">
                  <c:v>348</c:v>
                </c:pt>
                <c:pt idx="11">
                  <c:v>673</c:v>
                </c:pt>
                <c:pt idx="12">
                  <c:v>724</c:v>
                </c:pt>
                <c:pt idx="13">
                  <c:v>930</c:v>
                </c:pt>
                <c:pt idx="14">
                  <c:v>772</c:v>
                </c:pt>
                <c:pt idx="15">
                  <c:v>211</c:v>
                </c:pt>
                <c:pt idx="16">
                  <c:v>240</c:v>
                </c:pt>
                <c:pt idx="17">
                  <c:v>183</c:v>
                </c:pt>
                <c:pt idx="18">
                  <c:v>210</c:v>
                </c:pt>
                <c:pt idx="19">
                  <c:v>70</c:v>
                </c:pt>
              </c:numCache>
            </c:numRef>
          </c:val>
          <c:smooth val="0"/>
          <c:extLst>
            <c:ext xmlns:c16="http://schemas.microsoft.com/office/drawing/2014/chart" uri="{C3380CC4-5D6E-409C-BE32-E72D297353CC}">
              <c16:uniqueId val="{00000000-B098-4FB2-9016-611EC21D55A4}"/>
            </c:ext>
          </c:extLst>
        </c:ser>
        <c:ser>
          <c:idx val="1"/>
          <c:order val="1"/>
          <c:tx>
            <c:strRef>
              <c:f>List2!$L$4</c:f>
              <c:strCache>
                <c:ptCount val="1"/>
                <c:pt idx="0">
                  <c:v>VHB akutní</c:v>
                </c:pt>
              </c:strCache>
            </c:strRef>
          </c:tx>
          <c:spPr>
            <a:ln w="44450" cap="rnd">
              <a:solidFill>
                <a:srgbClr val="FFC000"/>
              </a:solidFill>
              <a:round/>
            </a:ln>
            <a:effectLst/>
          </c:spPr>
          <c:marker>
            <c:symbol val="none"/>
          </c:marker>
          <c:cat>
            <c:numRef>
              <c:f>List2!$M$2:$AF$2</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List2!$M$4:$AF$4</c:f>
              <c:numCache>
                <c:formatCode>General</c:formatCode>
                <c:ptCount val="20"/>
                <c:pt idx="0">
                  <c:v>370</c:v>
                </c:pt>
                <c:pt idx="1">
                  <c:v>392</c:v>
                </c:pt>
                <c:pt idx="2">
                  <c:v>361</c:v>
                </c:pt>
                <c:pt idx="3">
                  <c:v>307</c:v>
                </c:pt>
                <c:pt idx="4">
                  <c:v>307</c:v>
                </c:pt>
                <c:pt idx="5">
                  <c:v>306</c:v>
                </c:pt>
                <c:pt idx="6">
                  <c:v>247</c:v>
                </c:pt>
                <c:pt idx="7">
                  <c:v>244</c:v>
                </c:pt>
                <c:pt idx="8">
                  <c:v>192</c:v>
                </c:pt>
                <c:pt idx="9">
                  <c:v>154</c:v>
                </c:pt>
                <c:pt idx="10">
                  <c:v>133</c:v>
                </c:pt>
                <c:pt idx="11">
                  <c:v>105</c:v>
                </c:pt>
                <c:pt idx="12">
                  <c:v>89</c:v>
                </c:pt>
                <c:pt idx="13">
                  <c:v>73</c:v>
                </c:pt>
                <c:pt idx="14">
                  <c:v>85</c:v>
                </c:pt>
                <c:pt idx="15">
                  <c:v>54</c:v>
                </c:pt>
                <c:pt idx="16">
                  <c:v>41</c:v>
                </c:pt>
                <c:pt idx="17">
                  <c:v>27</c:v>
                </c:pt>
                <c:pt idx="18">
                  <c:v>17</c:v>
                </c:pt>
                <c:pt idx="19">
                  <c:v>48</c:v>
                </c:pt>
              </c:numCache>
            </c:numRef>
          </c:val>
          <c:smooth val="0"/>
          <c:extLst>
            <c:ext xmlns:c16="http://schemas.microsoft.com/office/drawing/2014/chart" uri="{C3380CC4-5D6E-409C-BE32-E72D297353CC}">
              <c16:uniqueId val="{00000001-B098-4FB2-9016-611EC21D55A4}"/>
            </c:ext>
          </c:extLst>
        </c:ser>
        <c:ser>
          <c:idx val="2"/>
          <c:order val="2"/>
          <c:tx>
            <c:strRef>
              <c:f>List2!$L$5</c:f>
              <c:strCache>
                <c:ptCount val="1"/>
                <c:pt idx="0">
                  <c:v>VHB chronická</c:v>
                </c:pt>
              </c:strCache>
            </c:strRef>
          </c:tx>
          <c:spPr>
            <a:ln w="44450" cap="rnd">
              <a:solidFill>
                <a:srgbClr val="FFC000"/>
              </a:solidFill>
              <a:prstDash val="sysDash"/>
              <a:round/>
            </a:ln>
            <a:effectLst/>
          </c:spPr>
          <c:marker>
            <c:symbol val="none"/>
          </c:marker>
          <c:cat>
            <c:numRef>
              <c:f>List2!$M$2:$AF$2</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List2!$M$5:$AF$5</c:f>
              <c:numCache>
                <c:formatCode>General</c:formatCode>
                <c:ptCount val="20"/>
                <c:pt idx="10">
                  <c:v>144</c:v>
                </c:pt>
                <c:pt idx="11">
                  <c:v>192</c:v>
                </c:pt>
                <c:pt idx="12">
                  <c:v>191</c:v>
                </c:pt>
                <c:pt idx="13">
                  <c:v>204</c:v>
                </c:pt>
                <c:pt idx="14">
                  <c:v>245</c:v>
                </c:pt>
                <c:pt idx="15">
                  <c:v>269</c:v>
                </c:pt>
                <c:pt idx="16">
                  <c:v>276</c:v>
                </c:pt>
                <c:pt idx="17">
                  <c:v>142</c:v>
                </c:pt>
                <c:pt idx="18">
                  <c:v>127</c:v>
                </c:pt>
                <c:pt idx="19">
                  <c:v>244</c:v>
                </c:pt>
              </c:numCache>
            </c:numRef>
          </c:val>
          <c:smooth val="0"/>
          <c:extLst>
            <c:ext xmlns:c16="http://schemas.microsoft.com/office/drawing/2014/chart" uri="{C3380CC4-5D6E-409C-BE32-E72D297353CC}">
              <c16:uniqueId val="{00000002-B098-4FB2-9016-611EC21D55A4}"/>
            </c:ext>
          </c:extLst>
        </c:ser>
        <c:ser>
          <c:idx val="3"/>
          <c:order val="3"/>
          <c:tx>
            <c:strRef>
              <c:f>List2!$L$6</c:f>
              <c:strCache>
                <c:ptCount val="1"/>
                <c:pt idx="0">
                  <c:v>VHC</c:v>
                </c:pt>
              </c:strCache>
            </c:strRef>
          </c:tx>
          <c:spPr>
            <a:ln w="44450" cap="rnd">
              <a:solidFill>
                <a:srgbClr val="FF0000"/>
              </a:solidFill>
              <a:round/>
            </a:ln>
            <a:effectLst/>
          </c:spPr>
          <c:marker>
            <c:symbol val="none"/>
          </c:marker>
          <c:cat>
            <c:numRef>
              <c:f>List2!$M$2:$AF$2</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List2!$M$6:$AF$6</c:f>
              <c:numCache>
                <c:formatCode>General</c:formatCode>
                <c:ptCount val="20"/>
                <c:pt idx="0">
                  <c:v>846</c:v>
                </c:pt>
                <c:pt idx="1">
                  <c:v>868</c:v>
                </c:pt>
                <c:pt idx="2">
                  <c:v>844</c:v>
                </c:pt>
                <c:pt idx="3">
                  <c:v>1022</c:v>
                </c:pt>
                <c:pt idx="4">
                  <c:v>980</c:v>
                </c:pt>
                <c:pt idx="5">
                  <c:v>974</c:v>
                </c:pt>
                <c:pt idx="6">
                  <c:v>836</c:v>
                </c:pt>
                <c:pt idx="7">
                  <c:v>709</c:v>
                </c:pt>
                <c:pt idx="8">
                  <c:v>812</c:v>
                </c:pt>
                <c:pt idx="9">
                  <c:v>794</c:v>
                </c:pt>
                <c:pt idx="10">
                  <c:v>873</c:v>
                </c:pt>
                <c:pt idx="11">
                  <c:v>867</c:v>
                </c:pt>
                <c:pt idx="12">
                  <c:v>956</c:v>
                </c:pt>
                <c:pt idx="13">
                  <c:v>1104</c:v>
                </c:pt>
                <c:pt idx="14">
                  <c:v>992</c:v>
                </c:pt>
                <c:pt idx="15">
                  <c:v>1050</c:v>
                </c:pt>
                <c:pt idx="16">
                  <c:v>1138</c:v>
                </c:pt>
                <c:pt idx="17">
                  <c:v>771</c:v>
                </c:pt>
                <c:pt idx="18">
                  <c:v>677</c:v>
                </c:pt>
                <c:pt idx="19">
                  <c:v>921</c:v>
                </c:pt>
              </c:numCache>
            </c:numRef>
          </c:val>
          <c:smooth val="0"/>
          <c:extLst>
            <c:ext xmlns:c16="http://schemas.microsoft.com/office/drawing/2014/chart" uri="{C3380CC4-5D6E-409C-BE32-E72D297353CC}">
              <c16:uniqueId val="{00000003-B098-4FB2-9016-611EC21D55A4}"/>
            </c:ext>
          </c:extLst>
        </c:ser>
        <c:ser>
          <c:idx val="4"/>
          <c:order val="4"/>
          <c:tx>
            <c:strRef>
              <c:f>List2!$L$7</c:f>
              <c:strCache>
                <c:ptCount val="1"/>
                <c:pt idx="0">
                  <c:v>VHE</c:v>
                </c:pt>
              </c:strCache>
            </c:strRef>
          </c:tx>
          <c:spPr>
            <a:ln w="44450" cap="rnd">
              <a:solidFill>
                <a:srgbClr val="92D050"/>
              </a:solidFill>
              <a:round/>
            </a:ln>
            <a:effectLst/>
          </c:spPr>
          <c:marker>
            <c:symbol val="none"/>
          </c:marker>
          <c:cat>
            <c:numRef>
              <c:f>List2!$M$2:$AF$2</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List2!$M$7:$AF$7</c:f>
              <c:numCache>
                <c:formatCode>General</c:formatCode>
                <c:ptCount val="20"/>
                <c:pt idx="0">
                  <c:v>21</c:v>
                </c:pt>
                <c:pt idx="1">
                  <c:v>36</c:v>
                </c:pt>
                <c:pt idx="2">
                  <c:v>37</c:v>
                </c:pt>
                <c:pt idx="3">
                  <c:v>35</c:v>
                </c:pt>
                <c:pt idx="4">
                  <c:v>43</c:v>
                </c:pt>
                <c:pt idx="5">
                  <c:v>65</c:v>
                </c:pt>
                <c:pt idx="6">
                  <c:v>99</c:v>
                </c:pt>
                <c:pt idx="7">
                  <c:v>72</c:v>
                </c:pt>
                <c:pt idx="8">
                  <c:v>163</c:v>
                </c:pt>
                <c:pt idx="9">
                  <c:v>258</c:v>
                </c:pt>
                <c:pt idx="10">
                  <c:v>218</c:v>
                </c:pt>
                <c:pt idx="11">
                  <c:v>299</c:v>
                </c:pt>
                <c:pt idx="12">
                  <c:v>412</c:v>
                </c:pt>
                <c:pt idx="13">
                  <c:v>339</c:v>
                </c:pt>
                <c:pt idx="14">
                  <c:v>344</c:v>
                </c:pt>
                <c:pt idx="15">
                  <c:v>272</c:v>
                </c:pt>
                <c:pt idx="16">
                  <c:v>268</c:v>
                </c:pt>
                <c:pt idx="17">
                  <c:v>223</c:v>
                </c:pt>
                <c:pt idx="18">
                  <c:v>200</c:v>
                </c:pt>
                <c:pt idx="19">
                  <c:v>319</c:v>
                </c:pt>
              </c:numCache>
            </c:numRef>
          </c:val>
          <c:smooth val="0"/>
          <c:extLst>
            <c:ext xmlns:c16="http://schemas.microsoft.com/office/drawing/2014/chart" uri="{C3380CC4-5D6E-409C-BE32-E72D297353CC}">
              <c16:uniqueId val="{00000004-B098-4FB2-9016-611EC21D55A4}"/>
            </c:ext>
          </c:extLst>
        </c:ser>
        <c:ser>
          <c:idx val="5"/>
          <c:order val="5"/>
          <c:tx>
            <c:strRef>
              <c:f>List2!$L$8</c:f>
              <c:strCache>
                <c:ptCount val="1"/>
                <c:pt idx="0">
                  <c:v>HIV</c:v>
                </c:pt>
              </c:strCache>
            </c:strRef>
          </c:tx>
          <c:spPr>
            <a:ln w="44450" cap="rnd">
              <a:solidFill>
                <a:schemeClr val="tx1"/>
              </a:solidFill>
              <a:prstDash val="sysDot"/>
              <a:round/>
            </a:ln>
            <a:effectLst/>
          </c:spPr>
          <c:marker>
            <c:symbol val="none"/>
          </c:marker>
          <c:cat>
            <c:numRef>
              <c:f>List2!$M$2:$AF$2</c:f>
              <c:numCache>
                <c:formatCode>General</c:formatCode>
                <c:ptCount val="20"/>
                <c:pt idx="0">
                  <c:v>2003</c:v>
                </c:pt>
                <c:pt idx="1">
                  <c:v>2004</c:v>
                </c:pt>
                <c:pt idx="2">
                  <c:v>2005</c:v>
                </c:pt>
                <c:pt idx="3">
                  <c:v>2006</c:v>
                </c:pt>
                <c:pt idx="4">
                  <c:v>2007</c:v>
                </c:pt>
                <c:pt idx="5">
                  <c:v>2008</c:v>
                </c:pt>
                <c:pt idx="6">
                  <c:v>2009</c:v>
                </c:pt>
                <c:pt idx="7">
                  <c:v>2010</c:v>
                </c:pt>
                <c:pt idx="8">
                  <c:v>2011</c:v>
                </c:pt>
                <c:pt idx="9">
                  <c:v>2012</c:v>
                </c:pt>
                <c:pt idx="10">
                  <c:v>2013</c:v>
                </c:pt>
                <c:pt idx="11">
                  <c:v>2014</c:v>
                </c:pt>
                <c:pt idx="12">
                  <c:v>2015</c:v>
                </c:pt>
                <c:pt idx="13">
                  <c:v>2016</c:v>
                </c:pt>
                <c:pt idx="14">
                  <c:v>2017</c:v>
                </c:pt>
                <c:pt idx="15">
                  <c:v>2018</c:v>
                </c:pt>
                <c:pt idx="16">
                  <c:v>2019</c:v>
                </c:pt>
                <c:pt idx="17">
                  <c:v>2020</c:v>
                </c:pt>
                <c:pt idx="18">
                  <c:v>2021</c:v>
                </c:pt>
                <c:pt idx="19">
                  <c:v>2022</c:v>
                </c:pt>
              </c:numCache>
            </c:numRef>
          </c:cat>
          <c:val>
            <c:numRef>
              <c:f>List2!$M$8:$AF$8</c:f>
              <c:numCache>
                <c:formatCode>General</c:formatCode>
                <c:ptCount val="20"/>
                <c:pt idx="0">
                  <c:v>63</c:v>
                </c:pt>
                <c:pt idx="1">
                  <c:v>72</c:v>
                </c:pt>
                <c:pt idx="2">
                  <c:v>90</c:v>
                </c:pt>
                <c:pt idx="3">
                  <c:v>91</c:v>
                </c:pt>
                <c:pt idx="4">
                  <c:v>121</c:v>
                </c:pt>
                <c:pt idx="5">
                  <c:v>148</c:v>
                </c:pt>
                <c:pt idx="6">
                  <c:v>156</c:v>
                </c:pt>
                <c:pt idx="7">
                  <c:v>180</c:v>
                </c:pt>
                <c:pt idx="8">
                  <c:v>153</c:v>
                </c:pt>
                <c:pt idx="9">
                  <c:v>212</c:v>
                </c:pt>
                <c:pt idx="10">
                  <c:v>235</c:v>
                </c:pt>
                <c:pt idx="11">
                  <c:v>232</c:v>
                </c:pt>
                <c:pt idx="12">
                  <c:v>266</c:v>
                </c:pt>
                <c:pt idx="13">
                  <c:v>286</c:v>
                </c:pt>
                <c:pt idx="14">
                  <c:v>254</c:v>
                </c:pt>
                <c:pt idx="15">
                  <c:v>208</c:v>
                </c:pt>
                <c:pt idx="16">
                  <c:v>222</c:v>
                </c:pt>
                <c:pt idx="17">
                  <c:v>251</c:v>
                </c:pt>
                <c:pt idx="18">
                  <c:v>233</c:v>
                </c:pt>
                <c:pt idx="19">
                  <c:v>292</c:v>
                </c:pt>
              </c:numCache>
            </c:numRef>
          </c:val>
          <c:smooth val="0"/>
          <c:extLst>
            <c:ext xmlns:c16="http://schemas.microsoft.com/office/drawing/2014/chart" uri="{C3380CC4-5D6E-409C-BE32-E72D297353CC}">
              <c16:uniqueId val="{00000005-B098-4FB2-9016-611EC21D55A4}"/>
            </c:ext>
          </c:extLst>
        </c:ser>
        <c:dLbls>
          <c:showLegendKey val="0"/>
          <c:showVal val="0"/>
          <c:showCatName val="0"/>
          <c:showSerName val="0"/>
          <c:showPercent val="0"/>
          <c:showBubbleSize val="0"/>
        </c:dLbls>
        <c:smooth val="0"/>
        <c:axId val="430368480"/>
        <c:axId val="430361264"/>
      </c:lineChart>
      <c:catAx>
        <c:axId val="4303684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crossAx val="430361264"/>
        <c:crosses val="autoZero"/>
        <c:auto val="1"/>
        <c:lblAlgn val="ctr"/>
        <c:lblOffset val="100"/>
        <c:noMultiLvlLbl val="0"/>
      </c:catAx>
      <c:valAx>
        <c:axId val="430361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crossAx val="430368480"/>
        <c:crosses val="autoZero"/>
        <c:crossBetween val="between"/>
      </c:valAx>
      <c:spPr>
        <a:noFill/>
        <a:ln>
          <a:noFill/>
        </a:ln>
        <a:effectLst/>
      </c:spPr>
    </c:plotArea>
    <c:legend>
      <c:legendPos val="t"/>
      <c:layout>
        <c:manualLayout>
          <c:xMode val="edge"/>
          <c:yMode val="edge"/>
          <c:x val="8.0172183338193856E-2"/>
          <c:y val="1.6033572027350496E-2"/>
          <c:w val="0.83811242344706915"/>
          <c:h val="5.151026990267075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solidFill>
      <a:schemeClr val="bg1">
        <a:lumMod val="95000"/>
      </a:schemeClr>
    </a:solidFill>
    <a:ln>
      <a:solidFill>
        <a:schemeClr val="accent6">
          <a:lumMod val="20000"/>
          <a:lumOff val="80000"/>
        </a:schemeClr>
      </a:solid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575486321625641E-2"/>
          <c:y val="0.24757136773162766"/>
          <c:w val="0.86839193641210843"/>
          <c:h val="0.61215621507439277"/>
        </c:manualLayout>
      </c:layout>
      <c:lineChart>
        <c:grouping val="standard"/>
        <c:varyColors val="0"/>
        <c:ser>
          <c:idx val="1"/>
          <c:order val="0"/>
          <c:tx>
            <c:v>nemocnost/ 100 000</c:v>
          </c:tx>
          <c:spPr>
            <a:ln>
              <a:solidFill>
                <a:srgbClr val="CC0000"/>
              </a:solidFill>
            </a:ln>
          </c:spPr>
          <c:marker>
            <c:symbol val="circle"/>
            <c:size val="6"/>
            <c:spPr>
              <a:solidFill>
                <a:srgbClr val="990033"/>
              </a:solidFill>
            </c:spPr>
          </c:marker>
          <c:cat>
            <c:numRef>
              <c:f>List1!$AM$29:$CF$29</c:f>
              <c:numCache>
                <c:formatCode>General</c:formatCode>
                <c:ptCount val="46"/>
                <c:pt idx="0">
                  <c:v>1976</c:v>
                </c:pt>
                <c:pt idx="1">
                  <c:v>1977</c:v>
                </c:pt>
                <c:pt idx="2">
                  <c:v>1978</c:v>
                </c:pt>
                <c:pt idx="3">
                  <c:v>1979</c:v>
                </c:pt>
                <c:pt idx="4">
                  <c:v>1980</c:v>
                </c:pt>
                <c:pt idx="5">
                  <c:v>1981</c:v>
                </c:pt>
                <c:pt idx="6">
                  <c:v>1982</c:v>
                </c:pt>
                <c:pt idx="7">
                  <c:v>1983</c:v>
                </c:pt>
                <c:pt idx="8">
                  <c:v>1984</c:v>
                </c:pt>
                <c:pt idx="9">
                  <c:v>1985</c:v>
                </c:pt>
                <c:pt idx="10">
                  <c:v>1986</c:v>
                </c:pt>
                <c:pt idx="11">
                  <c:v>1987</c:v>
                </c:pt>
                <c:pt idx="12">
                  <c:v>1988</c:v>
                </c:pt>
                <c:pt idx="13">
                  <c:v>1989</c:v>
                </c:pt>
                <c:pt idx="14">
                  <c:v>1990</c:v>
                </c:pt>
                <c:pt idx="15">
                  <c:v>1991</c:v>
                </c:pt>
                <c:pt idx="16">
                  <c:v>1992</c:v>
                </c:pt>
                <c:pt idx="17">
                  <c:v>1993</c:v>
                </c:pt>
                <c:pt idx="18">
                  <c:v>1994</c:v>
                </c:pt>
                <c:pt idx="19">
                  <c:v>1995</c:v>
                </c:pt>
                <c:pt idx="20">
                  <c:v>1996</c:v>
                </c:pt>
                <c:pt idx="21">
                  <c:v>1997</c:v>
                </c:pt>
                <c:pt idx="22">
                  <c:v>1998</c:v>
                </c:pt>
                <c:pt idx="23">
                  <c:v>1999</c:v>
                </c:pt>
                <c:pt idx="24">
                  <c:v>2000</c:v>
                </c:pt>
                <c:pt idx="25">
                  <c:v>2001</c:v>
                </c:pt>
                <c:pt idx="26">
                  <c:v>2002</c:v>
                </c:pt>
                <c:pt idx="27">
                  <c:v>2003</c:v>
                </c:pt>
                <c:pt idx="28">
                  <c:v>2004</c:v>
                </c:pt>
                <c:pt idx="29">
                  <c:v>2005</c:v>
                </c:pt>
                <c:pt idx="30">
                  <c:v>2006</c:v>
                </c:pt>
                <c:pt idx="31">
                  <c:v>2007</c:v>
                </c:pt>
                <c:pt idx="32">
                  <c:v>2008</c:v>
                </c:pt>
                <c:pt idx="33">
                  <c:v>2009</c:v>
                </c:pt>
                <c:pt idx="34">
                  <c:v>2010</c:v>
                </c:pt>
                <c:pt idx="35">
                  <c:v>2011</c:v>
                </c:pt>
                <c:pt idx="36">
                  <c:v>2012</c:v>
                </c:pt>
                <c:pt idx="37">
                  <c:v>2013</c:v>
                </c:pt>
                <c:pt idx="38">
                  <c:v>2014</c:v>
                </c:pt>
                <c:pt idx="39">
                  <c:v>2015</c:v>
                </c:pt>
                <c:pt idx="40">
                  <c:v>2016</c:v>
                </c:pt>
                <c:pt idx="41">
                  <c:v>2017</c:v>
                </c:pt>
                <c:pt idx="42">
                  <c:v>2018</c:v>
                </c:pt>
                <c:pt idx="43">
                  <c:v>2019</c:v>
                </c:pt>
                <c:pt idx="44">
                  <c:v>2020</c:v>
                </c:pt>
                <c:pt idx="45">
                  <c:v>2021</c:v>
                </c:pt>
              </c:numCache>
            </c:numRef>
          </c:cat>
          <c:val>
            <c:numRef>
              <c:f>List1!$AM$30:$CF$30</c:f>
              <c:numCache>
                <c:formatCode>General</c:formatCode>
                <c:ptCount val="46"/>
                <c:pt idx="0">
                  <c:v>28</c:v>
                </c:pt>
                <c:pt idx="1">
                  <c:v>27</c:v>
                </c:pt>
                <c:pt idx="2">
                  <c:v>25</c:v>
                </c:pt>
                <c:pt idx="3">
                  <c:v>24</c:v>
                </c:pt>
                <c:pt idx="4">
                  <c:v>23</c:v>
                </c:pt>
                <c:pt idx="5">
                  <c:v>24.5</c:v>
                </c:pt>
                <c:pt idx="6">
                  <c:v>25</c:v>
                </c:pt>
                <c:pt idx="7">
                  <c:v>26</c:v>
                </c:pt>
                <c:pt idx="8">
                  <c:v>25</c:v>
                </c:pt>
                <c:pt idx="9">
                  <c:v>23</c:v>
                </c:pt>
                <c:pt idx="10">
                  <c:v>21</c:v>
                </c:pt>
                <c:pt idx="11">
                  <c:v>17.5</c:v>
                </c:pt>
                <c:pt idx="12">
                  <c:v>17</c:v>
                </c:pt>
                <c:pt idx="13">
                  <c:v>14.5</c:v>
                </c:pt>
                <c:pt idx="14">
                  <c:v>12</c:v>
                </c:pt>
                <c:pt idx="15">
                  <c:v>9</c:v>
                </c:pt>
                <c:pt idx="16">
                  <c:v>8</c:v>
                </c:pt>
                <c:pt idx="17">
                  <c:v>7.5</c:v>
                </c:pt>
                <c:pt idx="18">
                  <c:v>7</c:v>
                </c:pt>
                <c:pt idx="19">
                  <c:v>6</c:v>
                </c:pt>
                <c:pt idx="20">
                  <c:v>7</c:v>
                </c:pt>
                <c:pt idx="21">
                  <c:v>5.5</c:v>
                </c:pt>
                <c:pt idx="22">
                  <c:v>5.8</c:v>
                </c:pt>
                <c:pt idx="23">
                  <c:v>6.5</c:v>
                </c:pt>
                <c:pt idx="24">
                  <c:v>6</c:v>
                </c:pt>
                <c:pt idx="25">
                  <c:v>4.5</c:v>
                </c:pt>
                <c:pt idx="26">
                  <c:v>4.3</c:v>
                </c:pt>
                <c:pt idx="27">
                  <c:v>4</c:v>
                </c:pt>
                <c:pt idx="28">
                  <c:v>4.2</c:v>
                </c:pt>
                <c:pt idx="29">
                  <c:v>3.5</c:v>
                </c:pt>
                <c:pt idx="30">
                  <c:v>3</c:v>
                </c:pt>
                <c:pt idx="31">
                  <c:v>3</c:v>
                </c:pt>
                <c:pt idx="32">
                  <c:v>2.9</c:v>
                </c:pt>
                <c:pt idx="33">
                  <c:v>2.4</c:v>
                </c:pt>
                <c:pt idx="34">
                  <c:v>2.2999999999999998</c:v>
                </c:pt>
                <c:pt idx="35">
                  <c:v>1.8</c:v>
                </c:pt>
                <c:pt idx="36">
                  <c:v>1.5</c:v>
                </c:pt>
                <c:pt idx="37">
                  <c:v>1.3</c:v>
                </c:pt>
                <c:pt idx="38">
                  <c:v>1</c:v>
                </c:pt>
                <c:pt idx="39">
                  <c:v>0.86</c:v>
                </c:pt>
                <c:pt idx="40">
                  <c:v>0.7</c:v>
                </c:pt>
                <c:pt idx="41">
                  <c:v>0.8</c:v>
                </c:pt>
                <c:pt idx="42">
                  <c:v>0.5</c:v>
                </c:pt>
                <c:pt idx="43">
                  <c:v>0.4</c:v>
                </c:pt>
                <c:pt idx="44">
                  <c:v>0.3</c:v>
                </c:pt>
                <c:pt idx="45">
                  <c:v>0.2</c:v>
                </c:pt>
              </c:numCache>
            </c:numRef>
          </c:val>
          <c:smooth val="0"/>
          <c:extLst>
            <c:ext xmlns:c16="http://schemas.microsoft.com/office/drawing/2014/chart" uri="{C3380CC4-5D6E-409C-BE32-E72D297353CC}">
              <c16:uniqueId val="{00000000-1C7F-4B54-994B-5077BC9C92A7}"/>
            </c:ext>
          </c:extLst>
        </c:ser>
        <c:dLbls>
          <c:showLegendKey val="0"/>
          <c:showVal val="0"/>
          <c:showCatName val="0"/>
          <c:showSerName val="0"/>
          <c:showPercent val="0"/>
          <c:showBubbleSize val="0"/>
        </c:dLbls>
        <c:marker val="1"/>
        <c:smooth val="0"/>
        <c:axId val="524506624"/>
        <c:axId val="38368896"/>
      </c:lineChart>
      <c:catAx>
        <c:axId val="524506624"/>
        <c:scaling>
          <c:orientation val="minMax"/>
        </c:scaling>
        <c:delete val="0"/>
        <c:axPos val="b"/>
        <c:numFmt formatCode="General" sourceLinked="1"/>
        <c:majorTickMark val="out"/>
        <c:minorTickMark val="none"/>
        <c:tickLblPos val="nextTo"/>
        <c:txPr>
          <a:bodyPr/>
          <a:lstStyle/>
          <a:p>
            <a:pPr>
              <a:defRPr sz="1400"/>
            </a:pPr>
            <a:endParaRPr lang="cs-CZ"/>
          </a:p>
        </c:txPr>
        <c:crossAx val="38368896"/>
        <c:crosses val="autoZero"/>
        <c:auto val="0"/>
        <c:lblAlgn val="ctr"/>
        <c:lblOffset val="100"/>
        <c:noMultiLvlLbl val="0"/>
      </c:catAx>
      <c:valAx>
        <c:axId val="38368896"/>
        <c:scaling>
          <c:orientation val="minMax"/>
        </c:scaling>
        <c:delete val="0"/>
        <c:axPos val="l"/>
        <c:majorGridlines/>
        <c:numFmt formatCode="General" sourceLinked="1"/>
        <c:majorTickMark val="out"/>
        <c:minorTickMark val="none"/>
        <c:tickLblPos val="nextTo"/>
        <c:txPr>
          <a:bodyPr/>
          <a:lstStyle/>
          <a:p>
            <a:pPr>
              <a:defRPr sz="1600"/>
            </a:pPr>
            <a:endParaRPr lang="cs-CZ"/>
          </a:p>
        </c:txPr>
        <c:crossAx val="524506624"/>
        <c:crosses val="autoZero"/>
        <c:crossBetween val="midCat"/>
      </c:valAx>
      <c:spPr>
        <a:solidFill>
          <a:schemeClr val="bg1"/>
        </a:solidFill>
      </c:spPr>
    </c:plotArea>
    <c:legend>
      <c:legendPos val="t"/>
      <c:layout>
        <c:manualLayout>
          <c:xMode val="edge"/>
          <c:yMode val="edge"/>
          <c:x val="2.4520818840375887E-2"/>
          <c:y val="0.13553997472503054"/>
          <c:w val="0.29473506977073055"/>
          <c:h val="6.1742760409763321E-2"/>
        </c:manualLayout>
      </c:layout>
      <c:overlay val="0"/>
      <c:txPr>
        <a:bodyPr/>
        <a:lstStyle/>
        <a:p>
          <a:pPr>
            <a:defRPr sz="1600"/>
          </a:pPr>
          <a:endParaRPr lang="cs-CZ"/>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340"/>
      <c:depthPercent val="100"/>
      <c:rAngAx val="0"/>
    </c:view3D>
    <c:floor>
      <c:thickness val="0"/>
      <c:spPr>
        <a:noFill/>
        <a:ln w="9525" cap="flat" cmpd="sng" algn="ctr">
          <a:solidFill>
            <a:schemeClr val="tx1">
              <a:lumMod val="15000"/>
              <a:lumOff val="85000"/>
            </a:schemeClr>
          </a:solidFill>
          <a:round/>
        </a:ln>
        <a:effectLst/>
        <a:sp3d contourW="9525">
          <a:contourClr>
            <a:schemeClr val="tx1">
              <a:lumMod val="15000"/>
              <a:lumOff val="85000"/>
            </a:schemeClr>
          </a:contourClr>
        </a:sp3d>
      </c:spPr>
    </c:floor>
    <c:sideWall>
      <c:thickness val="0"/>
      <c:spPr>
        <a:noFill/>
        <a:ln w="0">
          <a:noFill/>
        </a:ln>
        <a:effectLst/>
        <a:sp3d/>
      </c:spPr>
    </c:sideWall>
    <c:backWall>
      <c:thickness val="0"/>
      <c:spPr>
        <a:noFill/>
        <a:ln w="0">
          <a:noFill/>
        </a:ln>
        <a:effectLst/>
        <a:sp3d/>
      </c:spPr>
    </c:backWall>
    <c:plotArea>
      <c:layout>
        <c:manualLayout>
          <c:layoutTarget val="inner"/>
          <c:xMode val="edge"/>
          <c:yMode val="edge"/>
          <c:x val="6.8330595413886058E-2"/>
          <c:y val="5.7764771341982241E-2"/>
          <c:w val="0.89659711488367533"/>
          <c:h val="0.79911587910683823"/>
        </c:manualLayout>
      </c:layout>
      <c:area3DChart>
        <c:grouping val="standard"/>
        <c:varyColors val="0"/>
        <c:ser>
          <c:idx val="0"/>
          <c:order val="0"/>
          <c:tx>
            <c:strRef>
              <c:f>KT_výpočty!$S$27</c:f>
              <c:strCache>
                <c:ptCount val="1"/>
                <c:pt idx="0">
                  <c:v>2022</c:v>
                </c:pt>
              </c:strCache>
            </c:strRef>
          </c:tx>
          <c:spPr>
            <a:solidFill>
              <a:schemeClr val="accent1"/>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KT_výpočty!$S$28:$S$43</c:f>
              <c:numCache>
                <c:formatCode>General</c:formatCode>
                <c:ptCount val="16"/>
                <c:pt idx="0">
                  <c:v>1</c:v>
                </c:pt>
                <c:pt idx="1">
                  <c:v>1</c:v>
                </c:pt>
                <c:pt idx="3">
                  <c:v>5</c:v>
                </c:pt>
                <c:pt idx="4">
                  <c:v>5</c:v>
                </c:pt>
                <c:pt idx="5">
                  <c:v>5</c:v>
                </c:pt>
                <c:pt idx="6">
                  <c:v>9</c:v>
                </c:pt>
                <c:pt idx="7">
                  <c:v>5</c:v>
                </c:pt>
                <c:pt idx="8">
                  <c:v>3</c:v>
                </c:pt>
                <c:pt idx="9">
                  <c:v>1</c:v>
                </c:pt>
                <c:pt idx="12">
                  <c:v>3</c:v>
                </c:pt>
                <c:pt idx="13">
                  <c:v>1</c:v>
                </c:pt>
              </c:numCache>
            </c:numRef>
          </c:val>
          <c:extLst>
            <c:ext xmlns:c16="http://schemas.microsoft.com/office/drawing/2014/chart" uri="{C3380CC4-5D6E-409C-BE32-E72D297353CC}">
              <c16:uniqueId val="{00000000-B414-46DD-BED8-1460D92AC154}"/>
            </c:ext>
          </c:extLst>
        </c:ser>
        <c:ser>
          <c:idx val="1"/>
          <c:order val="1"/>
          <c:tx>
            <c:strRef>
              <c:f>KT_výpočty!$T$27</c:f>
              <c:strCache>
                <c:ptCount val="1"/>
                <c:pt idx="0">
                  <c:v>2021</c:v>
                </c:pt>
              </c:strCache>
            </c:strRef>
          </c:tx>
          <c:spPr>
            <a:solidFill>
              <a:srgbClr val="FFFF00"/>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KT_výpočty!$T$28:$T$43</c:f>
              <c:numCache>
                <c:formatCode>General</c:formatCode>
                <c:ptCount val="16"/>
                <c:pt idx="1">
                  <c:v>1</c:v>
                </c:pt>
                <c:pt idx="4">
                  <c:v>2</c:v>
                </c:pt>
                <c:pt idx="5">
                  <c:v>6</c:v>
                </c:pt>
                <c:pt idx="6">
                  <c:v>3</c:v>
                </c:pt>
                <c:pt idx="7">
                  <c:v>1</c:v>
                </c:pt>
                <c:pt idx="8">
                  <c:v>1</c:v>
                </c:pt>
                <c:pt idx="10">
                  <c:v>1</c:v>
                </c:pt>
                <c:pt idx="12">
                  <c:v>2</c:v>
                </c:pt>
              </c:numCache>
            </c:numRef>
          </c:val>
          <c:extLst>
            <c:ext xmlns:c16="http://schemas.microsoft.com/office/drawing/2014/chart" uri="{C3380CC4-5D6E-409C-BE32-E72D297353CC}">
              <c16:uniqueId val="{00000001-B414-46DD-BED8-1460D92AC154}"/>
            </c:ext>
          </c:extLst>
        </c:ser>
        <c:ser>
          <c:idx val="2"/>
          <c:order val="2"/>
          <c:tx>
            <c:strRef>
              <c:f>KT_výpočty!$U$27</c:f>
              <c:strCache>
                <c:ptCount val="1"/>
                <c:pt idx="0">
                  <c:v>2020</c:v>
                </c:pt>
              </c:strCache>
            </c:strRef>
          </c:tx>
          <c:spPr>
            <a:solidFill>
              <a:schemeClr val="accent3"/>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KT_výpočty!$U$28:$U$43</c:f>
              <c:numCache>
                <c:formatCode>General</c:formatCode>
                <c:ptCount val="16"/>
                <c:pt idx="2">
                  <c:v>2</c:v>
                </c:pt>
                <c:pt idx="3">
                  <c:v>2</c:v>
                </c:pt>
                <c:pt idx="4">
                  <c:v>4</c:v>
                </c:pt>
                <c:pt idx="5">
                  <c:v>10</c:v>
                </c:pt>
                <c:pt idx="6">
                  <c:v>5</c:v>
                </c:pt>
                <c:pt idx="7">
                  <c:v>2</c:v>
                </c:pt>
                <c:pt idx="13">
                  <c:v>2</c:v>
                </c:pt>
              </c:numCache>
            </c:numRef>
          </c:val>
          <c:extLst>
            <c:ext xmlns:c16="http://schemas.microsoft.com/office/drawing/2014/chart" uri="{C3380CC4-5D6E-409C-BE32-E72D297353CC}">
              <c16:uniqueId val="{00000002-B414-46DD-BED8-1460D92AC154}"/>
            </c:ext>
          </c:extLst>
        </c:ser>
        <c:ser>
          <c:idx val="3"/>
          <c:order val="3"/>
          <c:tx>
            <c:strRef>
              <c:f>KT_výpočty!$V$27</c:f>
              <c:strCache>
                <c:ptCount val="1"/>
                <c:pt idx="0">
                  <c:v>2019</c:v>
                </c:pt>
              </c:strCache>
            </c:strRef>
          </c:tx>
          <c:spPr>
            <a:solidFill>
              <a:srgbClr val="00B050"/>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KT_výpočty!$V$28:$V$43</c:f>
              <c:numCache>
                <c:formatCode>General</c:formatCode>
                <c:ptCount val="16"/>
                <c:pt idx="2">
                  <c:v>6</c:v>
                </c:pt>
                <c:pt idx="3">
                  <c:v>2</c:v>
                </c:pt>
                <c:pt idx="4">
                  <c:v>9</c:v>
                </c:pt>
                <c:pt idx="5">
                  <c:v>8</c:v>
                </c:pt>
                <c:pt idx="6">
                  <c:v>4</c:v>
                </c:pt>
                <c:pt idx="7">
                  <c:v>3</c:v>
                </c:pt>
                <c:pt idx="8">
                  <c:v>3</c:v>
                </c:pt>
                <c:pt idx="9">
                  <c:v>2</c:v>
                </c:pt>
                <c:pt idx="10">
                  <c:v>2</c:v>
                </c:pt>
                <c:pt idx="11">
                  <c:v>1</c:v>
                </c:pt>
                <c:pt idx="13">
                  <c:v>1</c:v>
                </c:pt>
              </c:numCache>
            </c:numRef>
          </c:val>
          <c:extLst>
            <c:ext xmlns:c16="http://schemas.microsoft.com/office/drawing/2014/chart" uri="{C3380CC4-5D6E-409C-BE32-E72D297353CC}">
              <c16:uniqueId val="{00000003-B414-46DD-BED8-1460D92AC154}"/>
            </c:ext>
          </c:extLst>
        </c:ser>
        <c:ser>
          <c:idx val="4"/>
          <c:order val="4"/>
          <c:tx>
            <c:strRef>
              <c:f>KT_výpočty!$W$27</c:f>
              <c:strCache>
                <c:ptCount val="1"/>
                <c:pt idx="0">
                  <c:v>2018</c:v>
                </c:pt>
              </c:strCache>
            </c:strRef>
          </c:tx>
          <c:spPr>
            <a:solidFill>
              <a:schemeClr val="accent5"/>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KT_výpočty!$W$28:$W$43</c:f>
              <c:numCache>
                <c:formatCode>General</c:formatCode>
                <c:ptCount val="16"/>
                <c:pt idx="3">
                  <c:v>5</c:v>
                </c:pt>
                <c:pt idx="4">
                  <c:v>8</c:v>
                </c:pt>
                <c:pt idx="5">
                  <c:v>9</c:v>
                </c:pt>
                <c:pt idx="6">
                  <c:v>7</c:v>
                </c:pt>
                <c:pt idx="7">
                  <c:v>7</c:v>
                </c:pt>
                <c:pt idx="8">
                  <c:v>5</c:v>
                </c:pt>
                <c:pt idx="9">
                  <c:v>2</c:v>
                </c:pt>
                <c:pt idx="10">
                  <c:v>2</c:v>
                </c:pt>
                <c:pt idx="11">
                  <c:v>2</c:v>
                </c:pt>
                <c:pt idx="12">
                  <c:v>4</c:v>
                </c:pt>
                <c:pt idx="13">
                  <c:v>1</c:v>
                </c:pt>
                <c:pt idx="14">
                  <c:v>1</c:v>
                </c:pt>
                <c:pt idx="15">
                  <c:v>1</c:v>
                </c:pt>
              </c:numCache>
            </c:numRef>
          </c:val>
          <c:extLst>
            <c:ext xmlns:c16="http://schemas.microsoft.com/office/drawing/2014/chart" uri="{C3380CC4-5D6E-409C-BE32-E72D297353CC}">
              <c16:uniqueId val="{00000004-B414-46DD-BED8-1460D92AC154}"/>
            </c:ext>
          </c:extLst>
        </c:ser>
        <c:ser>
          <c:idx val="5"/>
          <c:order val="5"/>
          <c:tx>
            <c:strRef>
              <c:f>KT_výpočty!$X$27</c:f>
              <c:strCache>
                <c:ptCount val="1"/>
                <c:pt idx="0">
                  <c:v>2017</c:v>
                </c:pt>
              </c:strCache>
            </c:strRef>
          </c:tx>
          <c:spPr>
            <a:solidFill>
              <a:schemeClr val="accent6"/>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KT_výpočty!$X$28:$X$43</c:f>
              <c:numCache>
                <c:formatCode>General</c:formatCode>
                <c:ptCount val="16"/>
                <c:pt idx="1">
                  <c:v>1</c:v>
                </c:pt>
                <c:pt idx="2">
                  <c:v>1</c:v>
                </c:pt>
                <c:pt idx="3">
                  <c:v>4</c:v>
                </c:pt>
                <c:pt idx="4">
                  <c:v>20</c:v>
                </c:pt>
                <c:pt idx="5">
                  <c:v>12</c:v>
                </c:pt>
                <c:pt idx="6">
                  <c:v>11</c:v>
                </c:pt>
                <c:pt idx="7">
                  <c:v>9</c:v>
                </c:pt>
                <c:pt idx="8">
                  <c:v>2</c:v>
                </c:pt>
                <c:pt idx="9">
                  <c:v>6</c:v>
                </c:pt>
                <c:pt idx="10">
                  <c:v>4</c:v>
                </c:pt>
                <c:pt idx="11">
                  <c:v>6</c:v>
                </c:pt>
                <c:pt idx="12">
                  <c:v>3</c:v>
                </c:pt>
                <c:pt idx="13">
                  <c:v>3</c:v>
                </c:pt>
                <c:pt idx="14">
                  <c:v>1</c:v>
                </c:pt>
                <c:pt idx="15">
                  <c:v>2</c:v>
                </c:pt>
              </c:numCache>
            </c:numRef>
          </c:val>
          <c:extLst>
            <c:ext xmlns:c16="http://schemas.microsoft.com/office/drawing/2014/chart" uri="{C3380CC4-5D6E-409C-BE32-E72D297353CC}">
              <c16:uniqueId val="{00000005-B414-46DD-BED8-1460D92AC154}"/>
            </c:ext>
          </c:extLst>
        </c:ser>
        <c:ser>
          <c:idx val="6"/>
          <c:order val="6"/>
          <c:tx>
            <c:strRef>
              <c:f>KT_výpočty!$Y$27</c:f>
              <c:strCache>
                <c:ptCount val="1"/>
                <c:pt idx="0">
                  <c:v>2016</c:v>
                </c:pt>
              </c:strCache>
            </c:strRef>
          </c:tx>
          <c:spPr>
            <a:solidFill>
              <a:schemeClr val="accent1">
                <a:lumMod val="60000"/>
              </a:schemeClr>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KT_výpočty!$Y$28:$Y$43</c:f>
              <c:numCache>
                <c:formatCode>General</c:formatCode>
                <c:ptCount val="16"/>
                <c:pt idx="2">
                  <c:v>1</c:v>
                </c:pt>
                <c:pt idx="3">
                  <c:v>8</c:v>
                </c:pt>
                <c:pt idx="4">
                  <c:v>22</c:v>
                </c:pt>
                <c:pt idx="5">
                  <c:v>13</c:v>
                </c:pt>
                <c:pt idx="6">
                  <c:v>7</c:v>
                </c:pt>
                <c:pt idx="7">
                  <c:v>10</c:v>
                </c:pt>
                <c:pt idx="8">
                  <c:v>4</c:v>
                </c:pt>
                <c:pt idx="9">
                  <c:v>2</c:v>
                </c:pt>
                <c:pt idx="10">
                  <c:v>3</c:v>
                </c:pt>
                <c:pt idx="11">
                  <c:v>2</c:v>
                </c:pt>
                <c:pt idx="13">
                  <c:v>1</c:v>
                </c:pt>
              </c:numCache>
            </c:numRef>
          </c:val>
          <c:extLst>
            <c:ext xmlns:c16="http://schemas.microsoft.com/office/drawing/2014/chart" uri="{C3380CC4-5D6E-409C-BE32-E72D297353CC}">
              <c16:uniqueId val="{00000006-B414-46DD-BED8-1460D92AC154}"/>
            </c:ext>
          </c:extLst>
        </c:ser>
        <c:ser>
          <c:idx val="7"/>
          <c:order val="7"/>
          <c:tx>
            <c:strRef>
              <c:f>KT_výpočty!$Z$27</c:f>
              <c:strCache>
                <c:ptCount val="1"/>
                <c:pt idx="0">
                  <c:v>2015</c:v>
                </c:pt>
              </c:strCache>
            </c:strRef>
          </c:tx>
          <c:spPr>
            <a:solidFill>
              <a:srgbClr val="FF9900"/>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KT_výpočty!$Z$28:$Z$43</c:f>
              <c:numCache>
                <c:formatCode>General</c:formatCode>
                <c:ptCount val="16"/>
                <c:pt idx="3">
                  <c:v>11</c:v>
                </c:pt>
                <c:pt idx="4">
                  <c:v>15</c:v>
                </c:pt>
                <c:pt idx="5">
                  <c:v>16</c:v>
                </c:pt>
                <c:pt idx="6">
                  <c:v>19</c:v>
                </c:pt>
                <c:pt idx="7">
                  <c:v>8</c:v>
                </c:pt>
                <c:pt idx="8">
                  <c:v>7</c:v>
                </c:pt>
                <c:pt idx="9">
                  <c:v>2</c:v>
                </c:pt>
                <c:pt idx="10">
                  <c:v>6</c:v>
                </c:pt>
                <c:pt idx="11">
                  <c:v>3</c:v>
                </c:pt>
                <c:pt idx="12">
                  <c:v>1</c:v>
                </c:pt>
                <c:pt idx="13">
                  <c:v>1</c:v>
                </c:pt>
              </c:numCache>
            </c:numRef>
          </c:val>
          <c:extLst>
            <c:ext xmlns:c16="http://schemas.microsoft.com/office/drawing/2014/chart" uri="{C3380CC4-5D6E-409C-BE32-E72D297353CC}">
              <c16:uniqueId val="{00000007-B414-46DD-BED8-1460D92AC154}"/>
            </c:ext>
          </c:extLst>
        </c:ser>
        <c:ser>
          <c:idx val="8"/>
          <c:order val="8"/>
          <c:tx>
            <c:strRef>
              <c:f>KT_výpočty!$AA$27</c:f>
              <c:strCache>
                <c:ptCount val="1"/>
                <c:pt idx="0">
                  <c:v>2014</c:v>
                </c:pt>
              </c:strCache>
            </c:strRef>
          </c:tx>
          <c:spPr>
            <a:solidFill>
              <a:srgbClr val="C00000"/>
            </a:solidFill>
            <a:ln>
              <a:noFill/>
            </a:ln>
            <a:effectLst/>
            <a:sp3d/>
          </c:spPr>
          <c:cat>
            <c:strRef>
              <c:f>KT_výpočty!$R$28:$R$43</c:f>
              <c:strCache>
                <c:ptCount val="16"/>
                <c:pt idx="0">
                  <c:v>0</c:v>
                </c:pt>
                <c:pt idx="1">
                  <c:v>15-19</c:v>
                </c:pt>
                <c:pt idx="2">
                  <c:v>20-24</c:v>
                </c:pt>
                <c:pt idx="3">
                  <c:v>25-29</c:v>
                </c:pt>
                <c:pt idx="4">
                  <c:v>30-34</c:v>
                </c:pt>
                <c:pt idx="5">
                  <c:v>35-39</c:v>
                </c:pt>
                <c:pt idx="6">
                  <c:v>40-44</c:v>
                </c:pt>
                <c:pt idx="7">
                  <c:v>45-49</c:v>
                </c:pt>
                <c:pt idx="8">
                  <c:v>50-54</c:v>
                </c:pt>
                <c:pt idx="9">
                  <c:v>55-59</c:v>
                </c:pt>
                <c:pt idx="10">
                  <c:v>60-64</c:v>
                </c:pt>
                <c:pt idx="11">
                  <c:v>65-69</c:v>
                </c:pt>
                <c:pt idx="12">
                  <c:v>70-74</c:v>
                </c:pt>
                <c:pt idx="13">
                  <c:v>75-79</c:v>
                </c:pt>
                <c:pt idx="14">
                  <c:v>80-84</c:v>
                </c:pt>
                <c:pt idx="15">
                  <c:v>85+</c:v>
                </c:pt>
              </c:strCache>
            </c:strRef>
          </c:cat>
          <c:val>
            <c:numRef>
              <c:f>KT_výpočty!$AA$28:$AA$43</c:f>
              <c:numCache>
                <c:formatCode>General</c:formatCode>
                <c:ptCount val="16"/>
                <c:pt idx="1">
                  <c:v>2</c:v>
                </c:pt>
                <c:pt idx="2">
                  <c:v>4</c:v>
                </c:pt>
                <c:pt idx="3">
                  <c:v>31</c:v>
                </c:pt>
                <c:pt idx="4">
                  <c:v>22</c:v>
                </c:pt>
                <c:pt idx="5">
                  <c:v>20</c:v>
                </c:pt>
                <c:pt idx="6">
                  <c:v>10</c:v>
                </c:pt>
                <c:pt idx="7">
                  <c:v>3</c:v>
                </c:pt>
                <c:pt idx="8">
                  <c:v>4</c:v>
                </c:pt>
                <c:pt idx="9">
                  <c:v>4</c:v>
                </c:pt>
                <c:pt idx="10">
                  <c:v>1</c:v>
                </c:pt>
                <c:pt idx="11">
                  <c:v>2</c:v>
                </c:pt>
                <c:pt idx="12">
                  <c:v>1</c:v>
                </c:pt>
                <c:pt idx="14">
                  <c:v>1</c:v>
                </c:pt>
              </c:numCache>
            </c:numRef>
          </c:val>
          <c:extLst>
            <c:ext xmlns:c16="http://schemas.microsoft.com/office/drawing/2014/chart" uri="{C3380CC4-5D6E-409C-BE32-E72D297353CC}">
              <c16:uniqueId val="{00000008-B414-46DD-BED8-1460D92AC154}"/>
            </c:ext>
          </c:extLst>
        </c:ser>
        <c:dLbls>
          <c:showLegendKey val="0"/>
          <c:showVal val="0"/>
          <c:showCatName val="0"/>
          <c:showSerName val="0"/>
          <c:showPercent val="0"/>
          <c:showBubbleSize val="0"/>
        </c:dLbls>
        <c:axId val="357338624"/>
        <c:axId val="357336328"/>
        <c:axId val="531173008"/>
      </c:area3DChart>
      <c:catAx>
        <c:axId val="35733862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357336328"/>
        <c:crosses val="autoZero"/>
        <c:auto val="1"/>
        <c:lblAlgn val="ctr"/>
        <c:lblOffset val="100"/>
        <c:noMultiLvlLbl val="0"/>
      </c:catAx>
      <c:valAx>
        <c:axId val="357336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357338624"/>
        <c:crosses val="autoZero"/>
        <c:crossBetween val="midCat"/>
      </c:valAx>
      <c:serAx>
        <c:axId val="531173008"/>
        <c:scaling>
          <c:orientation val="minMax"/>
        </c:scaling>
        <c:delete val="0"/>
        <c:axPos val="b"/>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cs-CZ"/>
          </a:p>
        </c:txPr>
        <c:crossAx val="357336328"/>
        <c:crosses val="autoZero"/>
      </c:serAx>
      <c:spPr>
        <a:noFill/>
        <a:ln>
          <a:noFill/>
        </a:ln>
        <a:effectLst/>
      </c:spPr>
    </c:plotArea>
    <c:legend>
      <c:legendPos val="t"/>
      <c:layout>
        <c:manualLayout>
          <c:xMode val="edge"/>
          <c:yMode val="edge"/>
          <c:x val="0.14346801272350537"/>
          <c:y val="0.93046895252379369"/>
          <c:w val="0.71179602633683492"/>
          <c:h val="5.1304885944117494E-2"/>
        </c:manualLayout>
      </c:layout>
      <c:overlay val="0"/>
      <c:spPr>
        <a:noFill/>
        <a:ln>
          <a:solidFill>
            <a:schemeClr val="tx1"/>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cs-CZ"/>
        </a:p>
      </c:txPr>
    </c:legend>
    <c:plotVisOnly val="1"/>
    <c:dispBlanksAs val="zero"/>
    <c:showDLblsOverMax val="0"/>
  </c:chart>
  <c:spPr>
    <a:noFill/>
    <a:ln>
      <a:solidFill>
        <a:schemeClr val="tx1"/>
      </a:solid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percentStacked"/>
        <c:varyColors val="0"/>
        <c:ser>
          <c:idx val="0"/>
          <c:order val="0"/>
          <c:tx>
            <c:v>% pozit anti-HBs</c:v>
          </c:tx>
          <c:spPr>
            <a:solidFill>
              <a:srgbClr val="00B050"/>
            </a:solidFill>
          </c:spPr>
          <c:invertIfNegative val="0"/>
          <c:cat>
            <c:strRef>
              <c:f>List1!$A$2:$A$33</c:f>
              <c:strCache>
                <c:ptCount val="3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25-29</c:v>
                </c:pt>
                <c:pt idx="25">
                  <c:v>30-34</c:v>
                </c:pt>
                <c:pt idx="26">
                  <c:v>35-39</c:v>
                </c:pt>
                <c:pt idx="27">
                  <c:v>40-44</c:v>
                </c:pt>
                <c:pt idx="28">
                  <c:v>45-49</c:v>
                </c:pt>
                <c:pt idx="29">
                  <c:v>50-54</c:v>
                </c:pt>
                <c:pt idx="30">
                  <c:v>55-59</c:v>
                </c:pt>
                <c:pt idx="31">
                  <c:v>60-64</c:v>
                </c:pt>
              </c:strCache>
            </c:strRef>
          </c:cat>
          <c:val>
            <c:numRef>
              <c:f>List1!$D$2:$D$33</c:f>
              <c:numCache>
                <c:formatCode>0</c:formatCode>
                <c:ptCount val="32"/>
                <c:pt idx="0">
                  <c:v>97</c:v>
                </c:pt>
                <c:pt idx="1">
                  <c:v>91.489361702127653</c:v>
                </c:pt>
                <c:pt idx="2">
                  <c:v>91.666666666666671</c:v>
                </c:pt>
                <c:pt idx="3">
                  <c:v>90.196078431372541</c:v>
                </c:pt>
                <c:pt idx="4">
                  <c:v>84.536082474226788</c:v>
                </c:pt>
                <c:pt idx="5">
                  <c:v>83.333333333333343</c:v>
                </c:pt>
                <c:pt idx="6">
                  <c:v>90.816326530612244</c:v>
                </c:pt>
                <c:pt idx="7">
                  <c:v>86.458333333333343</c:v>
                </c:pt>
                <c:pt idx="8">
                  <c:v>94.117647058823522</c:v>
                </c:pt>
                <c:pt idx="9">
                  <c:v>89.473684210526315</c:v>
                </c:pt>
                <c:pt idx="10">
                  <c:v>87.378640776699029</c:v>
                </c:pt>
                <c:pt idx="11">
                  <c:v>84.693877551020407</c:v>
                </c:pt>
                <c:pt idx="12">
                  <c:v>95.876288659793801</c:v>
                </c:pt>
                <c:pt idx="13">
                  <c:v>87.128712871287121</c:v>
                </c:pt>
                <c:pt idx="14">
                  <c:v>88.541666666666671</c:v>
                </c:pt>
                <c:pt idx="15">
                  <c:v>91.089108910891085</c:v>
                </c:pt>
                <c:pt idx="16">
                  <c:v>88.659793814432987</c:v>
                </c:pt>
                <c:pt idx="17">
                  <c:v>88.8888888888889</c:v>
                </c:pt>
                <c:pt idx="18">
                  <c:v>87.128712871287121</c:v>
                </c:pt>
                <c:pt idx="19">
                  <c:v>81.318681318681328</c:v>
                </c:pt>
                <c:pt idx="20">
                  <c:v>84.615384615384627</c:v>
                </c:pt>
                <c:pt idx="21">
                  <c:v>85.869565217391298</c:v>
                </c:pt>
                <c:pt idx="22">
                  <c:v>85.393258426966298</c:v>
                </c:pt>
                <c:pt idx="23">
                  <c:v>52.27272727272728</c:v>
                </c:pt>
                <c:pt idx="24">
                  <c:v>24.468085106382979</c:v>
                </c:pt>
                <c:pt idx="25">
                  <c:v>22.549019607843135</c:v>
                </c:pt>
                <c:pt idx="26">
                  <c:v>29.411764705882351</c:v>
                </c:pt>
                <c:pt idx="27">
                  <c:v>17.525773195876287</c:v>
                </c:pt>
                <c:pt idx="28">
                  <c:v>14.85148514851485</c:v>
                </c:pt>
                <c:pt idx="29">
                  <c:v>20</c:v>
                </c:pt>
                <c:pt idx="30">
                  <c:v>16.494845360824741</c:v>
                </c:pt>
                <c:pt idx="31">
                  <c:v>19.387755102040817</c:v>
                </c:pt>
              </c:numCache>
            </c:numRef>
          </c:val>
          <c:extLst>
            <c:ext xmlns:c16="http://schemas.microsoft.com/office/drawing/2014/chart" uri="{C3380CC4-5D6E-409C-BE32-E72D297353CC}">
              <c16:uniqueId val="{00000000-E419-4853-8C73-480175F9279A}"/>
            </c:ext>
          </c:extLst>
        </c:ser>
        <c:ser>
          <c:idx val="1"/>
          <c:order val="1"/>
          <c:tx>
            <c:v>% negat anti-HBs</c:v>
          </c:tx>
          <c:spPr>
            <a:solidFill>
              <a:srgbClr val="C00000"/>
            </a:solidFill>
          </c:spPr>
          <c:invertIfNegative val="0"/>
          <c:cat>
            <c:strRef>
              <c:f>List1!$A$2:$A$33</c:f>
              <c:strCache>
                <c:ptCount val="3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25-29</c:v>
                </c:pt>
                <c:pt idx="25">
                  <c:v>30-34</c:v>
                </c:pt>
                <c:pt idx="26">
                  <c:v>35-39</c:v>
                </c:pt>
                <c:pt idx="27">
                  <c:v>40-44</c:v>
                </c:pt>
                <c:pt idx="28">
                  <c:v>45-49</c:v>
                </c:pt>
                <c:pt idx="29">
                  <c:v>50-54</c:v>
                </c:pt>
                <c:pt idx="30">
                  <c:v>55-59</c:v>
                </c:pt>
                <c:pt idx="31">
                  <c:v>60-64</c:v>
                </c:pt>
              </c:strCache>
            </c:strRef>
          </c:cat>
          <c:val>
            <c:numRef>
              <c:f>List1!$P$2:$P$33</c:f>
              <c:numCache>
                <c:formatCode>0</c:formatCode>
                <c:ptCount val="32"/>
                <c:pt idx="0">
                  <c:v>3</c:v>
                </c:pt>
                <c:pt idx="1">
                  <c:v>8.5106382978723474</c:v>
                </c:pt>
                <c:pt idx="2">
                  <c:v>8.3333333333333286</c:v>
                </c:pt>
                <c:pt idx="3">
                  <c:v>9.8039215686274588</c:v>
                </c:pt>
                <c:pt idx="4">
                  <c:v>15.463917525773212</c:v>
                </c:pt>
                <c:pt idx="5">
                  <c:v>16.666666666666657</c:v>
                </c:pt>
                <c:pt idx="6">
                  <c:v>9.183673469387756</c:v>
                </c:pt>
                <c:pt idx="7">
                  <c:v>13.541666666666657</c:v>
                </c:pt>
                <c:pt idx="8">
                  <c:v>5.8823529411764781</c:v>
                </c:pt>
                <c:pt idx="9">
                  <c:v>10.526315789473685</c:v>
                </c:pt>
                <c:pt idx="10">
                  <c:v>12.621359223300971</c:v>
                </c:pt>
                <c:pt idx="11">
                  <c:v>15.306122448979593</c:v>
                </c:pt>
                <c:pt idx="12">
                  <c:v>4.1237113402061993</c:v>
                </c:pt>
                <c:pt idx="13">
                  <c:v>12.871287128712879</c:v>
                </c:pt>
                <c:pt idx="14">
                  <c:v>11.458333333333329</c:v>
                </c:pt>
                <c:pt idx="15">
                  <c:v>8.9108910891089153</c:v>
                </c:pt>
                <c:pt idx="16">
                  <c:v>11.340206185567013</c:v>
                </c:pt>
                <c:pt idx="17">
                  <c:v>11.1111111111111</c:v>
                </c:pt>
                <c:pt idx="18">
                  <c:v>12.871287128712879</c:v>
                </c:pt>
                <c:pt idx="19">
                  <c:v>18.681318681318672</c:v>
                </c:pt>
                <c:pt idx="20">
                  <c:v>15.384615384615373</c:v>
                </c:pt>
                <c:pt idx="21">
                  <c:v>14.130434782608702</c:v>
                </c:pt>
                <c:pt idx="22">
                  <c:v>14.606741573033702</c:v>
                </c:pt>
                <c:pt idx="23">
                  <c:v>47.72727272727272</c:v>
                </c:pt>
                <c:pt idx="24">
                  <c:v>75.531914893617028</c:v>
                </c:pt>
                <c:pt idx="25">
                  <c:v>77.450980392156865</c:v>
                </c:pt>
                <c:pt idx="26">
                  <c:v>70.588235294117652</c:v>
                </c:pt>
                <c:pt idx="27">
                  <c:v>82.474226804123717</c:v>
                </c:pt>
                <c:pt idx="28">
                  <c:v>85.148514851485146</c:v>
                </c:pt>
                <c:pt idx="29">
                  <c:v>80</c:v>
                </c:pt>
                <c:pt idx="30">
                  <c:v>83.505154639175259</c:v>
                </c:pt>
                <c:pt idx="31">
                  <c:v>80.612244897959187</c:v>
                </c:pt>
              </c:numCache>
            </c:numRef>
          </c:val>
          <c:extLst>
            <c:ext xmlns:c16="http://schemas.microsoft.com/office/drawing/2014/chart" uri="{C3380CC4-5D6E-409C-BE32-E72D297353CC}">
              <c16:uniqueId val="{00000001-E419-4853-8C73-480175F9279A}"/>
            </c:ext>
          </c:extLst>
        </c:ser>
        <c:dLbls>
          <c:showLegendKey val="0"/>
          <c:showVal val="0"/>
          <c:showCatName val="0"/>
          <c:showSerName val="0"/>
          <c:showPercent val="0"/>
          <c:showBubbleSize val="0"/>
        </c:dLbls>
        <c:gapWidth val="150"/>
        <c:overlap val="100"/>
        <c:axId val="521882112"/>
        <c:axId val="38958144"/>
      </c:barChart>
      <c:catAx>
        <c:axId val="521882112"/>
        <c:scaling>
          <c:orientation val="minMax"/>
        </c:scaling>
        <c:delete val="0"/>
        <c:axPos val="b"/>
        <c:numFmt formatCode="General" sourceLinked="0"/>
        <c:majorTickMark val="out"/>
        <c:minorTickMark val="none"/>
        <c:tickLblPos val="nextTo"/>
        <c:txPr>
          <a:bodyPr/>
          <a:lstStyle/>
          <a:p>
            <a:pPr>
              <a:defRPr sz="1400"/>
            </a:pPr>
            <a:endParaRPr lang="cs-CZ"/>
          </a:p>
        </c:txPr>
        <c:crossAx val="38958144"/>
        <c:crosses val="autoZero"/>
        <c:auto val="1"/>
        <c:lblAlgn val="ctr"/>
        <c:lblOffset val="100"/>
        <c:noMultiLvlLbl val="0"/>
      </c:catAx>
      <c:valAx>
        <c:axId val="38958144"/>
        <c:scaling>
          <c:orientation val="minMax"/>
        </c:scaling>
        <c:delete val="0"/>
        <c:axPos val="l"/>
        <c:majorGridlines/>
        <c:numFmt formatCode="0%" sourceLinked="1"/>
        <c:majorTickMark val="out"/>
        <c:minorTickMark val="none"/>
        <c:tickLblPos val="nextTo"/>
        <c:txPr>
          <a:bodyPr/>
          <a:lstStyle/>
          <a:p>
            <a:pPr>
              <a:defRPr sz="1600"/>
            </a:pPr>
            <a:endParaRPr lang="cs-CZ"/>
          </a:p>
        </c:txPr>
        <c:crossAx val="521882112"/>
        <c:crosses val="autoZero"/>
        <c:crossBetween val="between"/>
      </c:valAx>
    </c:plotArea>
    <c:legend>
      <c:legendPos val="b"/>
      <c:overlay val="0"/>
      <c:txPr>
        <a:bodyPr/>
        <a:lstStyle/>
        <a:p>
          <a:pPr>
            <a:defRPr sz="1800"/>
          </a:pPr>
          <a:endParaRPr lang="cs-CZ"/>
        </a:p>
      </c:txPr>
    </c:legend>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2"/>
          <c:tx>
            <c:v>podíl IDU</c:v>
          </c:tx>
          <c:spPr>
            <a:solidFill>
              <a:srgbClr val="FFC000"/>
            </a:solidFill>
            <a:ln>
              <a:noFill/>
            </a:ln>
          </c:spPr>
          <c:invertIfNegative val="0"/>
          <c:dLbls>
            <c:spPr>
              <a:noFill/>
              <a:ln>
                <a:noFill/>
              </a:ln>
              <a:effectLst/>
            </c:spPr>
            <c:txPr>
              <a:bodyPr/>
              <a:lstStyle/>
              <a:p>
                <a:pPr>
                  <a:defRPr sz="1200" b="1">
                    <a:solidFill>
                      <a:schemeClr val="tx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'Kap 6 VHB'!$D$3:$D$26</c:f>
              <c:numCache>
                <c:formatCode>0%</c:formatCode>
                <c:ptCount val="24"/>
                <c:pt idx="0">
                  <c:v>5.7352941176470593E-2</c:v>
                </c:pt>
                <c:pt idx="1">
                  <c:v>8.1560283687943255E-2</c:v>
                </c:pt>
                <c:pt idx="2">
                  <c:v>0.18608695652173937</c:v>
                </c:pt>
                <c:pt idx="3">
                  <c:v>0.23584905660377359</c:v>
                </c:pt>
                <c:pt idx="4">
                  <c:v>0.27814569536423878</c:v>
                </c:pt>
                <c:pt idx="5">
                  <c:v>0.29321663019693656</c:v>
                </c:pt>
                <c:pt idx="6">
                  <c:v>0.28571428571428625</c:v>
                </c:pt>
                <c:pt idx="7">
                  <c:v>0.26756756756756789</c:v>
                </c:pt>
                <c:pt idx="8">
                  <c:v>0.32908163265306162</c:v>
                </c:pt>
                <c:pt idx="9">
                  <c:v>0.32409972299168982</c:v>
                </c:pt>
                <c:pt idx="10">
                  <c:v>0.28338762214983776</c:v>
                </c:pt>
                <c:pt idx="11">
                  <c:v>0.33550488599348627</c:v>
                </c:pt>
                <c:pt idx="12">
                  <c:v>0.25490196078431382</c:v>
                </c:pt>
                <c:pt idx="13">
                  <c:v>0.26315789473684231</c:v>
                </c:pt>
                <c:pt idx="14">
                  <c:v>0.31147540983606603</c:v>
                </c:pt>
                <c:pt idx="15">
                  <c:v>0.28645833333333331</c:v>
                </c:pt>
                <c:pt idx="16">
                  <c:v>0.32467532467532467</c:v>
                </c:pt>
                <c:pt idx="17">
                  <c:v>0.28571428571428625</c:v>
                </c:pt>
                <c:pt idx="18">
                  <c:v>0.37142857142857211</c:v>
                </c:pt>
                <c:pt idx="19">
                  <c:v>0.24719101123595508</c:v>
                </c:pt>
                <c:pt idx="20">
                  <c:v>0.12328767123287672</c:v>
                </c:pt>
                <c:pt idx="21">
                  <c:v>0.17647058823529421</c:v>
                </c:pt>
                <c:pt idx="22">
                  <c:v>9.2592592592592823E-2</c:v>
                </c:pt>
                <c:pt idx="23">
                  <c:v>9.6774193548387219E-2</c:v>
                </c:pt>
              </c:numCache>
            </c:numRef>
          </c:val>
          <c:extLst>
            <c:ext xmlns:c16="http://schemas.microsoft.com/office/drawing/2014/chart" uri="{C3380CC4-5D6E-409C-BE32-E72D297353CC}">
              <c16:uniqueId val="{00000000-F0F4-4310-8CA1-6409EE00ED15}"/>
            </c:ext>
          </c:extLst>
        </c:ser>
        <c:dLbls>
          <c:showLegendKey val="0"/>
          <c:showVal val="0"/>
          <c:showCatName val="0"/>
          <c:showSerName val="0"/>
          <c:showPercent val="0"/>
          <c:showBubbleSize val="0"/>
        </c:dLbls>
        <c:gapWidth val="89"/>
        <c:overlap val="79"/>
        <c:axId val="233245696"/>
        <c:axId val="232214464"/>
      </c:barChart>
      <c:lineChart>
        <c:grouping val="standard"/>
        <c:varyColors val="0"/>
        <c:ser>
          <c:idx val="0"/>
          <c:order val="0"/>
          <c:tx>
            <c:v>případy celkem</c:v>
          </c:tx>
          <c:spPr>
            <a:ln w="50800">
              <a:solidFill>
                <a:srgbClr val="0070C0"/>
              </a:solidFill>
            </a:ln>
          </c:spPr>
          <c:marker>
            <c:symbol val="none"/>
          </c:marker>
          <c:cat>
            <c:strRef>
              <c:f>'Kap 6 VHB'!$A$3:$A$26</c:f>
              <c:strCach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strCache>
            </c:strRef>
          </c:cat>
          <c:val>
            <c:numRef>
              <c:f>'Kap 6 VHB'!$B$3:$B$26</c:f>
              <c:numCache>
                <c:formatCode>General</c:formatCode>
                <c:ptCount val="24"/>
                <c:pt idx="0">
                  <c:v>680</c:v>
                </c:pt>
                <c:pt idx="1">
                  <c:v>564</c:v>
                </c:pt>
                <c:pt idx="2">
                  <c:v>575</c:v>
                </c:pt>
                <c:pt idx="3">
                  <c:v>636</c:v>
                </c:pt>
                <c:pt idx="4">
                  <c:v>604</c:v>
                </c:pt>
                <c:pt idx="5">
                  <c:v>457</c:v>
                </c:pt>
                <c:pt idx="6">
                  <c:v>413</c:v>
                </c:pt>
                <c:pt idx="7">
                  <c:v>370</c:v>
                </c:pt>
                <c:pt idx="8">
                  <c:v>392</c:v>
                </c:pt>
                <c:pt idx="9">
                  <c:v>361</c:v>
                </c:pt>
                <c:pt idx="10">
                  <c:v>307</c:v>
                </c:pt>
                <c:pt idx="11">
                  <c:v>307</c:v>
                </c:pt>
                <c:pt idx="12">
                  <c:v>306</c:v>
                </c:pt>
                <c:pt idx="13">
                  <c:v>247</c:v>
                </c:pt>
                <c:pt idx="14">
                  <c:v>244</c:v>
                </c:pt>
                <c:pt idx="15">
                  <c:v>192</c:v>
                </c:pt>
                <c:pt idx="16">
                  <c:v>154</c:v>
                </c:pt>
                <c:pt idx="17">
                  <c:v>133</c:v>
                </c:pt>
                <c:pt idx="18">
                  <c:v>105</c:v>
                </c:pt>
                <c:pt idx="19">
                  <c:v>89</c:v>
                </c:pt>
                <c:pt idx="20">
                  <c:v>73</c:v>
                </c:pt>
                <c:pt idx="21">
                  <c:v>85</c:v>
                </c:pt>
                <c:pt idx="22">
                  <c:v>54</c:v>
                </c:pt>
                <c:pt idx="23">
                  <c:v>31</c:v>
                </c:pt>
              </c:numCache>
            </c:numRef>
          </c:val>
          <c:smooth val="0"/>
          <c:extLst>
            <c:ext xmlns:c16="http://schemas.microsoft.com/office/drawing/2014/chart" uri="{C3380CC4-5D6E-409C-BE32-E72D297353CC}">
              <c16:uniqueId val="{00000001-F0F4-4310-8CA1-6409EE00ED15}"/>
            </c:ext>
          </c:extLst>
        </c:ser>
        <c:ser>
          <c:idx val="1"/>
          <c:order val="1"/>
          <c:tx>
            <c:v>IDU</c:v>
          </c:tx>
          <c:spPr>
            <a:ln w="50800">
              <a:solidFill>
                <a:srgbClr val="CC0000"/>
              </a:solidFill>
            </a:ln>
          </c:spPr>
          <c:marker>
            <c:symbol val="none"/>
          </c:marker>
          <c:cat>
            <c:strRef>
              <c:f>'Kap 6 VHB'!$A$3:$A$26</c:f>
              <c:strCache>
                <c:ptCount val="24"/>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strCache>
            </c:strRef>
          </c:cat>
          <c:val>
            <c:numRef>
              <c:f>'Kap 6 VHB'!$C$3:$C$26</c:f>
              <c:numCache>
                <c:formatCode>General</c:formatCode>
                <c:ptCount val="24"/>
                <c:pt idx="0">
                  <c:v>39</c:v>
                </c:pt>
                <c:pt idx="1">
                  <c:v>46</c:v>
                </c:pt>
                <c:pt idx="2">
                  <c:v>107</c:v>
                </c:pt>
                <c:pt idx="3">
                  <c:v>150</c:v>
                </c:pt>
                <c:pt idx="4">
                  <c:v>168</c:v>
                </c:pt>
                <c:pt idx="5">
                  <c:v>134</c:v>
                </c:pt>
                <c:pt idx="6">
                  <c:v>118</c:v>
                </c:pt>
                <c:pt idx="7">
                  <c:v>99</c:v>
                </c:pt>
                <c:pt idx="8">
                  <c:v>129</c:v>
                </c:pt>
                <c:pt idx="9">
                  <c:v>117</c:v>
                </c:pt>
                <c:pt idx="10">
                  <c:v>87</c:v>
                </c:pt>
                <c:pt idx="11">
                  <c:v>103</c:v>
                </c:pt>
                <c:pt idx="12">
                  <c:v>78</c:v>
                </c:pt>
                <c:pt idx="13">
                  <c:v>65</c:v>
                </c:pt>
                <c:pt idx="14">
                  <c:v>76</c:v>
                </c:pt>
                <c:pt idx="15">
                  <c:v>55</c:v>
                </c:pt>
                <c:pt idx="16">
                  <c:v>50</c:v>
                </c:pt>
                <c:pt idx="17">
                  <c:v>38</c:v>
                </c:pt>
                <c:pt idx="18">
                  <c:v>39</c:v>
                </c:pt>
                <c:pt idx="19">
                  <c:v>22</c:v>
                </c:pt>
                <c:pt idx="20">
                  <c:v>9</c:v>
                </c:pt>
                <c:pt idx="21">
                  <c:v>15</c:v>
                </c:pt>
                <c:pt idx="22">
                  <c:v>5</c:v>
                </c:pt>
                <c:pt idx="23">
                  <c:v>3</c:v>
                </c:pt>
              </c:numCache>
            </c:numRef>
          </c:val>
          <c:smooth val="0"/>
          <c:extLst>
            <c:ext xmlns:c16="http://schemas.microsoft.com/office/drawing/2014/chart" uri="{C3380CC4-5D6E-409C-BE32-E72D297353CC}">
              <c16:uniqueId val="{00000002-F0F4-4310-8CA1-6409EE00ED15}"/>
            </c:ext>
          </c:extLst>
        </c:ser>
        <c:dLbls>
          <c:showLegendKey val="0"/>
          <c:showVal val="0"/>
          <c:showCatName val="0"/>
          <c:showSerName val="0"/>
          <c:showPercent val="0"/>
          <c:showBubbleSize val="0"/>
        </c:dLbls>
        <c:marker val="1"/>
        <c:smooth val="0"/>
        <c:axId val="233244160"/>
        <c:axId val="232212736"/>
      </c:lineChart>
      <c:catAx>
        <c:axId val="233244160"/>
        <c:scaling>
          <c:orientation val="minMax"/>
        </c:scaling>
        <c:delete val="0"/>
        <c:axPos val="b"/>
        <c:numFmt formatCode="General" sourceLinked="0"/>
        <c:majorTickMark val="out"/>
        <c:minorTickMark val="none"/>
        <c:tickLblPos val="nextTo"/>
        <c:crossAx val="232212736"/>
        <c:crosses val="autoZero"/>
        <c:auto val="1"/>
        <c:lblAlgn val="ctr"/>
        <c:lblOffset val="100"/>
        <c:noMultiLvlLbl val="0"/>
      </c:catAx>
      <c:valAx>
        <c:axId val="232212736"/>
        <c:scaling>
          <c:orientation val="minMax"/>
          <c:max val="700"/>
        </c:scaling>
        <c:delete val="0"/>
        <c:axPos val="l"/>
        <c:majorGridlines/>
        <c:numFmt formatCode="General" sourceLinked="1"/>
        <c:majorTickMark val="out"/>
        <c:minorTickMark val="none"/>
        <c:tickLblPos val="nextTo"/>
        <c:txPr>
          <a:bodyPr/>
          <a:lstStyle/>
          <a:p>
            <a:pPr>
              <a:defRPr sz="1200"/>
            </a:pPr>
            <a:endParaRPr lang="cs-CZ"/>
          </a:p>
        </c:txPr>
        <c:crossAx val="233244160"/>
        <c:crosses val="autoZero"/>
        <c:crossBetween val="between"/>
      </c:valAx>
      <c:valAx>
        <c:axId val="232214464"/>
        <c:scaling>
          <c:orientation val="minMax"/>
          <c:max val="1"/>
        </c:scaling>
        <c:delete val="0"/>
        <c:axPos val="r"/>
        <c:numFmt formatCode="0%" sourceLinked="1"/>
        <c:majorTickMark val="out"/>
        <c:minorTickMark val="none"/>
        <c:tickLblPos val="nextTo"/>
        <c:txPr>
          <a:bodyPr/>
          <a:lstStyle/>
          <a:p>
            <a:pPr>
              <a:defRPr sz="1200"/>
            </a:pPr>
            <a:endParaRPr lang="cs-CZ"/>
          </a:p>
        </c:txPr>
        <c:crossAx val="233245696"/>
        <c:crosses val="max"/>
        <c:crossBetween val="between"/>
      </c:valAx>
      <c:catAx>
        <c:axId val="233245696"/>
        <c:scaling>
          <c:orientation val="minMax"/>
        </c:scaling>
        <c:delete val="1"/>
        <c:axPos val="b"/>
        <c:majorTickMark val="out"/>
        <c:minorTickMark val="none"/>
        <c:tickLblPos val="none"/>
        <c:crossAx val="232214464"/>
        <c:crosses val="autoZero"/>
        <c:auto val="1"/>
        <c:lblAlgn val="ctr"/>
        <c:lblOffset val="100"/>
        <c:noMultiLvlLbl val="0"/>
      </c:catAx>
      <c:spPr>
        <a:noFill/>
      </c:spPr>
    </c:plotArea>
    <c:legend>
      <c:legendPos val="t"/>
      <c:overlay val="0"/>
      <c:txPr>
        <a:bodyPr/>
        <a:lstStyle/>
        <a:p>
          <a:pPr>
            <a:defRPr sz="1400"/>
          </a:pPr>
          <a:endParaRPr lang="cs-CZ"/>
        </a:p>
      </c:txPr>
    </c:legend>
    <c:plotVisOnly val="1"/>
    <c:dispBlanksAs val="gap"/>
    <c:showDLblsOverMax val="0"/>
  </c:chart>
  <c:spPr>
    <a:noFill/>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v>počet případů</c:v>
          </c:tx>
          <c:spPr>
            <a:solidFill>
              <a:srgbClr val="0070C0"/>
            </a:solidFill>
            <a:ln w="31750">
              <a:noFill/>
            </a:ln>
            <a:effectLst/>
          </c:spPr>
          <c:invertIfNegative val="0"/>
          <c:cat>
            <c:numRef>
              <c:f>'Kap 6 VHC'!$A$3:$A$29</c:f>
              <c:numCache>
                <c:formatCode>General</c:formatCode>
                <c:ptCount val="27"/>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pt idx="18">
                  <c:v>2014</c:v>
                </c:pt>
                <c:pt idx="19">
                  <c:v>2015</c:v>
                </c:pt>
                <c:pt idx="20">
                  <c:v>2016</c:v>
                </c:pt>
                <c:pt idx="21">
                  <c:v>2017</c:v>
                </c:pt>
                <c:pt idx="22">
                  <c:v>2018</c:v>
                </c:pt>
                <c:pt idx="23">
                  <c:v>2019</c:v>
                </c:pt>
                <c:pt idx="24">
                  <c:v>2020</c:v>
                </c:pt>
                <c:pt idx="25">
                  <c:v>2021</c:v>
                </c:pt>
                <c:pt idx="26">
                  <c:v>2022</c:v>
                </c:pt>
              </c:numCache>
            </c:numRef>
          </c:cat>
          <c:val>
            <c:numRef>
              <c:f>'Kap 6 VHC'!$B$3:$B$29</c:f>
              <c:numCache>
                <c:formatCode>0</c:formatCode>
                <c:ptCount val="27"/>
                <c:pt idx="0">
                  <c:v>279</c:v>
                </c:pt>
                <c:pt idx="1">
                  <c:v>273</c:v>
                </c:pt>
                <c:pt idx="2">
                  <c:v>448</c:v>
                </c:pt>
                <c:pt idx="3">
                  <c:v>634</c:v>
                </c:pt>
                <c:pt idx="4">
                  <c:v>637</c:v>
                </c:pt>
                <c:pt idx="5">
                  <c:v>798</c:v>
                </c:pt>
                <c:pt idx="6">
                  <c:v>858</c:v>
                </c:pt>
                <c:pt idx="7">
                  <c:v>846</c:v>
                </c:pt>
                <c:pt idx="8">
                  <c:v>868</c:v>
                </c:pt>
                <c:pt idx="9">
                  <c:v>844</c:v>
                </c:pt>
                <c:pt idx="10">
                  <c:v>1022</c:v>
                </c:pt>
                <c:pt idx="11">
                  <c:v>980</c:v>
                </c:pt>
                <c:pt idx="12">
                  <c:v>974</c:v>
                </c:pt>
                <c:pt idx="13">
                  <c:v>836</c:v>
                </c:pt>
                <c:pt idx="14">
                  <c:v>709</c:v>
                </c:pt>
                <c:pt idx="15">
                  <c:v>812</c:v>
                </c:pt>
                <c:pt idx="16">
                  <c:v>794</c:v>
                </c:pt>
                <c:pt idx="17">
                  <c:v>873</c:v>
                </c:pt>
                <c:pt idx="18">
                  <c:v>867</c:v>
                </c:pt>
                <c:pt idx="19">
                  <c:v>956</c:v>
                </c:pt>
                <c:pt idx="20" formatCode="#,##0">
                  <c:v>1104</c:v>
                </c:pt>
                <c:pt idx="21" formatCode="#,##0">
                  <c:v>992</c:v>
                </c:pt>
                <c:pt idx="22" formatCode="#,##0">
                  <c:v>1050</c:v>
                </c:pt>
                <c:pt idx="23" formatCode="#,##0">
                  <c:v>1138</c:v>
                </c:pt>
                <c:pt idx="24" formatCode="#,##0">
                  <c:v>770</c:v>
                </c:pt>
                <c:pt idx="25" formatCode="#,##0">
                  <c:v>662</c:v>
                </c:pt>
                <c:pt idx="26" formatCode="#,##0">
                  <c:v>921</c:v>
                </c:pt>
              </c:numCache>
            </c:numRef>
          </c:val>
          <c:extLst>
            <c:ext xmlns:c16="http://schemas.microsoft.com/office/drawing/2014/chart" uri="{C3380CC4-5D6E-409C-BE32-E72D297353CC}">
              <c16:uniqueId val="{00000000-FA4E-4693-8347-432D69376C7C}"/>
            </c:ext>
          </c:extLst>
        </c:ser>
        <c:dLbls>
          <c:showLegendKey val="0"/>
          <c:showVal val="0"/>
          <c:showCatName val="0"/>
          <c:showSerName val="0"/>
          <c:showPercent val="0"/>
          <c:showBubbleSize val="0"/>
        </c:dLbls>
        <c:gapWidth val="133"/>
        <c:overlap val="-25"/>
        <c:axId val="420997696"/>
        <c:axId val="420999664"/>
      </c:barChart>
      <c:catAx>
        <c:axId val="420997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crossAx val="420999664"/>
        <c:crosses val="autoZero"/>
        <c:auto val="1"/>
        <c:lblAlgn val="ctr"/>
        <c:lblOffset val="100"/>
        <c:noMultiLvlLbl val="0"/>
      </c:catAx>
      <c:valAx>
        <c:axId val="4209996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cs-CZ"/>
          </a:p>
        </c:txPr>
        <c:crossAx val="420997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solidFill>
        <a:schemeClr val="bg2"/>
      </a:solidFill>
    </a:ln>
    <a:effectLst/>
  </c:spPr>
  <c:txPr>
    <a:bodyPr/>
    <a:lstStyle/>
    <a:p>
      <a:pPr>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1504196839096692E-2"/>
          <c:y val="5.3242864706987546E-2"/>
          <c:w val="0.87282380053999709"/>
          <c:h val="0.80476625617025632"/>
        </c:manualLayout>
      </c:layout>
      <c:barChart>
        <c:barDir val="col"/>
        <c:grouping val="clustered"/>
        <c:varyColors val="0"/>
        <c:ser>
          <c:idx val="0"/>
          <c:order val="0"/>
          <c:tx>
            <c:v>VHC celkem</c:v>
          </c:tx>
          <c:spPr>
            <a:solidFill>
              <a:schemeClr val="tx2">
                <a:lumMod val="40000"/>
                <a:lumOff val="60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accent1">
                        <a:lumMod val="7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'Kap 6 VHC'!$A$7:$A$29</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'Kap 6 VHC'!$B$7:$B$29</c:f>
              <c:numCache>
                <c:formatCode>0</c:formatCode>
                <c:ptCount val="23"/>
                <c:pt idx="0">
                  <c:v>637</c:v>
                </c:pt>
                <c:pt idx="1">
                  <c:v>798</c:v>
                </c:pt>
                <c:pt idx="2">
                  <c:v>858</c:v>
                </c:pt>
                <c:pt idx="3">
                  <c:v>846</c:v>
                </c:pt>
                <c:pt idx="4">
                  <c:v>868</c:v>
                </c:pt>
                <c:pt idx="5">
                  <c:v>844</c:v>
                </c:pt>
                <c:pt idx="6">
                  <c:v>1022</c:v>
                </c:pt>
                <c:pt idx="7">
                  <c:v>980</c:v>
                </c:pt>
                <c:pt idx="8">
                  <c:v>974</c:v>
                </c:pt>
                <c:pt idx="9">
                  <c:v>836</c:v>
                </c:pt>
                <c:pt idx="10">
                  <c:v>709</c:v>
                </c:pt>
                <c:pt idx="11">
                  <c:v>812</c:v>
                </c:pt>
                <c:pt idx="12">
                  <c:v>794</c:v>
                </c:pt>
                <c:pt idx="13">
                  <c:v>873</c:v>
                </c:pt>
                <c:pt idx="14">
                  <c:v>867</c:v>
                </c:pt>
                <c:pt idx="15">
                  <c:v>956</c:v>
                </c:pt>
                <c:pt idx="16">
                  <c:v>1104</c:v>
                </c:pt>
                <c:pt idx="17">
                  <c:v>992</c:v>
                </c:pt>
                <c:pt idx="18">
                  <c:v>1050</c:v>
                </c:pt>
                <c:pt idx="19">
                  <c:v>1138</c:v>
                </c:pt>
                <c:pt idx="20" formatCode="#,##0">
                  <c:v>770</c:v>
                </c:pt>
                <c:pt idx="21" formatCode="#,##0">
                  <c:v>662</c:v>
                </c:pt>
                <c:pt idx="22" formatCode="#,##0">
                  <c:v>921</c:v>
                </c:pt>
              </c:numCache>
            </c:numRef>
          </c:val>
          <c:extLst>
            <c:ext xmlns:c16="http://schemas.microsoft.com/office/drawing/2014/chart" uri="{C3380CC4-5D6E-409C-BE32-E72D297353CC}">
              <c16:uniqueId val="{00000000-4961-4F19-9A84-97724E757720}"/>
            </c:ext>
          </c:extLst>
        </c:ser>
        <c:ser>
          <c:idx val="1"/>
          <c:order val="1"/>
          <c:tx>
            <c:v>VHC IDU</c:v>
          </c:tx>
          <c:spPr>
            <a:solidFill>
              <a:srgbClr val="FFC000"/>
            </a:solidFill>
            <a:ln>
              <a:noFill/>
            </a:ln>
            <a:effectLst/>
          </c:spPr>
          <c:invertIfNegative val="0"/>
          <c:cat>
            <c:numRef>
              <c:f>'Kap 6 VHC'!$A$7:$A$29</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'Kap 6 VHC'!$C$7:$C$29</c:f>
              <c:numCache>
                <c:formatCode>#,##0</c:formatCode>
                <c:ptCount val="23"/>
                <c:pt idx="0">
                  <c:v>365</c:v>
                </c:pt>
                <c:pt idx="1">
                  <c:v>499</c:v>
                </c:pt>
                <c:pt idx="2">
                  <c:v>512</c:v>
                </c:pt>
                <c:pt idx="3">
                  <c:v>546</c:v>
                </c:pt>
                <c:pt idx="4">
                  <c:v>535</c:v>
                </c:pt>
                <c:pt idx="5">
                  <c:v>526</c:v>
                </c:pt>
                <c:pt idx="6">
                  <c:v>704</c:v>
                </c:pt>
                <c:pt idx="7">
                  <c:v>667</c:v>
                </c:pt>
                <c:pt idx="8">
                  <c:v>658</c:v>
                </c:pt>
                <c:pt idx="9">
                  <c:v>547</c:v>
                </c:pt>
                <c:pt idx="10">
                  <c:v>442</c:v>
                </c:pt>
                <c:pt idx="11">
                  <c:v>506</c:v>
                </c:pt>
                <c:pt idx="12">
                  <c:v>518</c:v>
                </c:pt>
                <c:pt idx="13">
                  <c:v>570</c:v>
                </c:pt>
                <c:pt idx="14">
                  <c:v>556</c:v>
                </c:pt>
                <c:pt idx="15">
                  <c:v>560</c:v>
                </c:pt>
                <c:pt idx="16">
                  <c:v>641</c:v>
                </c:pt>
                <c:pt idx="17">
                  <c:v>580</c:v>
                </c:pt>
                <c:pt idx="18">
                  <c:v>533</c:v>
                </c:pt>
                <c:pt idx="19">
                  <c:v>582</c:v>
                </c:pt>
                <c:pt idx="20">
                  <c:v>421</c:v>
                </c:pt>
                <c:pt idx="21">
                  <c:v>313</c:v>
                </c:pt>
                <c:pt idx="22">
                  <c:v>500</c:v>
                </c:pt>
              </c:numCache>
            </c:numRef>
          </c:val>
          <c:extLst>
            <c:ext xmlns:c16="http://schemas.microsoft.com/office/drawing/2014/chart" uri="{C3380CC4-5D6E-409C-BE32-E72D297353CC}">
              <c16:uniqueId val="{00000001-4961-4F19-9A84-97724E757720}"/>
            </c:ext>
          </c:extLst>
        </c:ser>
        <c:dLbls>
          <c:showLegendKey val="0"/>
          <c:showVal val="0"/>
          <c:showCatName val="0"/>
          <c:showSerName val="0"/>
          <c:showPercent val="0"/>
          <c:showBubbleSize val="0"/>
        </c:dLbls>
        <c:gapWidth val="0"/>
        <c:axId val="538536504"/>
        <c:axId val="1"/>
      </c:barChart>
      <c:lineChart>
        <c:grouping val="standard"/>
        <c:varyColors val="0"/>
        <c:ser>
          <c:idx val="2"/>
          <c:order val="2"/>
          <c:tx>
            <c:v>podíl IDU %</c:v>
          </c:tx>
          <c:spPr>
            <a:ln w="50800" cap="rnd">
              <a:solidFill>
                <a:schemeClr val="tx1"/>
              </a:solidFill>
              <a:round/>
            </a:ln>
            <a:effectLst/>
          </c:spPr>
          <c:marker>
            <c:symbol val="none"/>
          </c:marker>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endParaRPr lang="cs-CZ"/>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'Kap 6 VHC'!$A$7:$A$29</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'Kap 6 VHC'!$D$7:$D$29</c:f>
              <c:numCache>
                <c:formatCode>0</c:formatCode>
                <c:ptCount val="23"/>
                <c:pt idx="0">
                  <c:v>57.299843014128726</c:v>
                </c:pt>
                <c:pt idx="1">
                  <c:v>62.531328320802004</c:v>
                </c:pt>
                <c:pt idx="2">
                  <c:v>59.673659673659671</c:v>
                </c:pt>
                <c:pt idx="3">
                  <c:v>64.539007092198588</c:v>
                </c:pt>
                <c:pt idx="4">
                  <c:v>61.635944700460833</c:v>
                </c:pt>
                <c:pt idx="5">
                  <c:v>62.322274881516591</c:v>
                </c:pt>
                <c:pt idx="6">
                  <c:v>68.884540117416833</c:v>
                </c:pt>
                <c:pt idx="7">
                  <c:v>68.061224489795919</c:v>
                </c:pt>
                <c:pt idx="8">
                  <c:v>67.5564681724846</c:v>
                </c:pt>
                <c:pt idx="9">
                  <c:v>65.430622009569376</c:v>
                </c:pt>
                <c:pt idx="10">
                  <c:v>62.341325811001411</c:v>
                </c:pt>
                <c:pt idx="11">
                  <c:v>62.315270935960584</c:v>
                </c:pt>
                <c:pt idx="12">
                  <c:v>65.239294710327457</c:v>
                </c:pt>
                <c:pt idx="13">
                  <c:v>65.292096219931267</c:v>
                </c:pt>
                <c:pt idx="14">
                  <c:v>64.129181084198379</c:v>
                </c:pt>
                <c:pt idx="15">
                  <c:v>58.577405857740587</c:v>
                </c:pt>
                <c:pt idx="16">
                  <c:v>58.061594202898547</c:v>
                </c:pt>
                <c:pt idx="17">
                  <c:v>58.467741935483872</c:v>
                </c:pt>
                <c:pt idx="18">
                  <c:v>50.761904761904766</c:v>
                </c:pt>
                <c:pt idx="19">
                  <c:v>51.142355008787341</c:v>
                </c:pt>
                <c:pt idx="20">
                  <c:v>54.675324675324674</c:v>
                </c:pt>
                <c:pt idx="21">
                  <c:v>47.280966767371602</c:v>
                </c:pt>
                <c:pt idx="22">
                  <c:v>54.28881650380022</c:v>
                </c:pt>
              </c:numCache>
            </c:numRef>
          </c:val>
          <c:smooth val="0"/>
          <c:extLst>
            <c:ext xmlns:c16="http://schemas.microsoft.com/office/drawing/2014/chart" uri="{C3380CC4-5D6E-409C-BE32-E72D297353CC}">
              <c16:uniqueId val="{00000002-4961-4F19-9A84-97724E757720}"/>
            </c:ext>
          </c:extLst>
        </c:ser>
        <c:dLbls>
          <c:showLegendKey val="0"/>
          <c:showVal val="0"/>
          <c:showCatName val="0"/>
          <c:showSerName val="0"/>
          <c:showPercent val="0"/>
          <c:showBubbleSize val="0"/>
        </c:dLbls>
        <c:marker val="1"/>
        <c:smooth val="0"/>
        <c:axId val="3"/>
        <c:axId val="4"/>
      </c:lineChart>
      <c:catAx>
        <c:axId val="538536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cs-CZ"/>
          </a:p>
        </c:txPr>
        <c:crossAx val="1"/>
        <c:crosses val="autoZero"/>
        <c:auto val="1"/>
        <c:lblAlgn val="ctr"/>
        <c:lblOffset val="100"/>
        <c:noMultiLvlLbl val="0"/>
      </c:catAx>
      <c:valAx>
        <c:axId val="1"/>
        <c:scaling>
          <c:orientation val="minMax"/>
          <c:max val="13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cs-CZ"/>
          </a:p>
        </c:txPr>
        <c:crossAx val="538536504"/>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1"/>
        <c:lblAlgn val="ctr"/>
        <c:lblOffset val="100"/>
        <c:noMultiLvlLbl val="0"/>
      </c:catAx>
      <c:valAx>
        <c:axId val="4"/>
        <c:scaling>
          <c:orientation val="minMax"/>
          <c:max val="140"/>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cs-CZ"/>
          </a:p>
        </c:txPr>
        <c:crossAx val="3"/>
        <c:crosses val="max"/>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b="1"/>
      </a:pPr>
      <a:endParaRPr lang="cs-CZ"/>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image" Target="../media/image22.png"/></Relationships>
</file>

<file path=ppt/drawings/drawing1.xml><?xml version="1.0" encoding="utf-8"?>
<c:userShapes xmlns:c="http://schemas.openxmlformats.org/drawingml/2006/chart">
  <cdr:relSizeAnchor xmlns:cdr="http://schemas.openxmlformats.org/drawingml/2006/chartDrawing">
    <cdr:from>
      <cdr:x>0.48677</cdr:x>
      <cdr:y>0.51162</cdr:y>
    </cdr:from>
    <cdr:to>
      <cdr:x>0.72881</cdr:x>
      <cdr:y>0.64023</cdr:y>
    </cdr:to>
    <cdr:pic>
      <cdr:nvPicPr>
        <cdr:cNvPr id="2" name="chart">
          <a:extLst xmlns:a="http://schemas.openxmlformats.org/drawingml/2006/main">
            <a:ext uri="{FF2B5EF4-FFF2-40B4-BE49-F238E27FC236}">
              <a16:creationId xmlns:a16="http://schemas.microsoft.com/office/drawing/2014/main" id="{FC02E12C-3619-41B4-B44F-994E8EB73ED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136032" y="3094615"/>
          <a:ext cx="2056656" cy="777929"/>
        </a:xfrm>
        <a:prstGeom xmlns:a="http://schemas.openxmlformats.org/drawingml/2006/main" prst="rect">
          <a:avLst/>
        </a:prstGeom>
      </cdr:spPr>
    </cdr:pic>
  </cdr:relSizeAnchor>
  <cdr:relSizeAnchor xmlns:cdr="http://schemas.openxmlformats.org/drawingml/2006/chartDrawing">
    <cdr:from>
      <cdr:x>0.74661</cdr:x>
      <cdr:y>0.58665</cdr:y>
    </cdr:from>
    <cdr:to>
      <cdr:x>0.93305</cdr:x>
      <cdr:y>0.71943</cdr:y>
    </cdr:to>
    <cdr:pic>
      <cdr:nvPicPr>
        <cdr:cNvPr id="3" name="chart">
          <a:extLst xmlns:a="http://schemas.openxmlformats.org/drawingml/2006/main">
            <a:ext uri="{FF2B5EF4-FFF2-40B4-BE49-F238E27FC236}">
              <a16:creationId xmlns:a16="http://schemas.microsoft.com/office/drawing/2014/main" id="{4784F7AD-5847-4E30-8A52-56AE395A84B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6773964" y="3548457"/>
          <a:ext cx="1691572" cy="803142"/>
        </a:xfrm>
        <a:prstGeom xmlns:a="http://schemas.openxmlformats.org/drawingml/2006/main" prst="rect">
          <a:avLst/>
        </a:prstGeom>
      </cdr:spPr>
    </cdr:pic>
  </cdr:relSizeAnchor>
  <cdr:relSizeAnchor xmlns:cdr="http://schemas.openxmlformats.org/drawingml/2006/chartDrawing">
    <cdr:from>
      <cdr:x>0.8254</cdr:x>
      <cdr:y>0.39235</cdr:y>
    </cdr:from>
    <cdr:to>
      <cdr:x>0.92618</cdr:x>
      <cdr:y>0.54352</cdr:y>
    </cdr:to>
    <cdr:sp macro="" textlink="">
      <cdr:nvSpPr>
        <cdr:cNvPr id="4" name="TextovéPole 3">
          <a:extLst xmlns:a="http://schemas.openxmlformats.org/drawingml/2006/main">
            <a:ext uri="{FF2B5EF4-FFF2-40B4-BE49-F238E27FC236}">
              <a16:creationId xmlns:a16="http://schemas.microsoft.com/office/drawing/2014/main" id="{193F3C75-10C6-4C9E-8F16-354465A00510}"/>
            </a:ext>
          </a:extLst>
        </cdr:cNvPr>
        <cdr:cNvSpPr txBox="1"/>
      </cdr:nvSpPr>
      <cdr:spPr>
        <a:xfrm xmlns:a="http://schemas.openxmlformats.org/drawingml/2006/main">
          <a:off x="7488832" y="237319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s-CZ"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0.70435</cdr:x>
      <cdr:y>0.92919</cdr:y>
    </cdr:from>
    <cdr:to>
      <cdr:x>0.81477</cdr:x>
      <cdr:y>1</cdr:y>
    </cdr:to>
    <cdr:sp macro="" textlink="">
      <cdr:nvSpPr>
        <cdr:cNvPr id="2" name="TextovéPole 1"/>
        <cdr:cNvSpPr txBox="1"/>
      </cdr:nvSpPr>
      <cdr:spPr>
        <a:xfrm xmlns:a="http://schemas.openxmlformats.org/drawingml/2006/main">
          <a:off x="5832648" y="4724648"/>
          <a:ext cx="914400" cy="36004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cs-CZ"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070225" cy="471488"/>
          </a:xfrm>
          <a:prstGeom prst="rect">
            <a:avLst/>
          </a:prstGeom>
          <a:noFill/>
          <a:ln w="9525">
            <a:noFill/>
            <a:miter lim="800000"/>
            <a:headEnd/>
            <a:tailEnd/>
          </a:ln>
          <a:effectLst/>
        </p:spPr>
        <p:txBody>
          <a:bodyPr vert="horz" wrap="square" lIns="94031" tIns="47016" rIns="94031" bIns="47016" numCol="1" anchor="t" anchorCtr="0" compatLnSpc="1">
            <a:prstTxWarp prst="textNoShape">
              <a:avLst/>
            </a:prstTxWarp>
          </a:bodyPr>
          <a:lstStyle>
            <a:lvl1pPr defTabSz="939800">
              <a:defRPr sz="1200" b="0">
                <a:solidFill>
                  <a:schemeClr val="tx1"/>
                </a:solidFill>
                <a:latin typeface="Times New Roman" pitchFamily="18" charset="0"/>
              </a:defRPr>
            </a:lvl1pPr>
          </a:lstStyle>
          <a:p>
            <a:pPr>
              <a:defRPr/>
            </a:pPr>
            <a:endParaRPr lang="en-US"/>
          </a:p>
        </p:txBody>
      </p:sp>
      <p:sp>
        <p:nvSpPr>
          <p:cNvPr id="13315" name="Rectangle 3"/>
          <p:cNvSpPr>
            <a:spLocks noGrp="1" noChangeArrowheads="1"/>
          </p:cNvSpPr>
          <p:nvPr>
            <p:ph type="dt" sz="quarter" idx="1"/>
          </p:nvPr>
        </p:nvSpPr>
        <p:spPr bwMode="auto">
          <a:xfrm>
            <a:off x="4016375" y="0"/>
            <a:ext cx="3070225" cy="471488"/>
          </a:xfrm>
          <a:prstGeom prst="rect">
            <a:avLst/>
          </a:prstGeom>
          <a:noFill/>
          <a:ln w="9525">
            <a:noFill/>
            <a:miter lim="800000"/>
            <a:headEnd/>
            <a:tailEnd/>
          </a:ln>
          <a:effectLst/>
        </p:spPr>
        <p:txBody>
          <a:bodyPr vert="horz" wrap="square" lIns="94031" tIns="47016" rIns="94031" bIns="47016" numCol="1" anchor="t" anchorCtr="0" compatLnSpc="1">
            <a:prstTxWarp prst="textNoShape">
              <a:avLst/>
            </a:prstTxWarp>
          </a:bodyPr>
          <a:lstStyle>
            <a:lvl1pPr algn="r" defTabSz="939800">
              <a:defRPr sz="1200" b="0">
                <a:solidFill>
                  <a:schemeClr val="tx1"/>
                </a:solidFill>
                <a:latin typeface="Times New Roman" pitchFamily="18" charset="0"/>
              </a:defRPr>
            </a:lvl1pPr>
          </a:lstStyle>
          <a:p>
            <a:pPr>
              <a:defRPr/>
            </a:pPr>
            <a:endParaRPr lang="en-US"/>
          </a:p>
        </p:txBody>
      </p:sp>
      <p:sp>
        <p:nvSpPr>
          <p:cNvPr id="13316" name="Rectangle 4"/>
          <p:cNvSpPr>
            <a:spLocks noGrp="1" noChangeArrowheads="1"/>
          </p:cNvSpPr>
          <p:nvPr>
            <p:ph type="ftr" sz="quarter" idx="2"/>
          </p:nvPr>
        </p:nvSpPr>
        <p:spPr bwMode="auto">
          <a:xfrm>
            <a:off x="0" y="8939213"/>
            <a:ext cx="3070225" cy="471487"/>
          </a:xfrm>
          <a:prstGeom prst="rect">
            <a:avLst/>
          </a:prstGeom>
          <a:noFill/>
          <a:ln w="9525">
            <a:noFill/>
            <a:miter lim="800000"/>
            <a:headEnd/>
            <a:tailEnd/>
          </a:ln>
          <a:effectLst/>
        </p:spPr>
        <p:txBody>
          <a:bodyPr vert="horz" wrap="square" lIns="94031" tIns="47016" rIns="94031" bIns="47016" numCol="1" anchor="b" anchorCtr="0" compatLnSpc="1">
            <a:prstTxWarp prst="textNoShape">
              <a:avLst/>
            </a:prstTxWarp>
          </a:bodyPr>
          <a:lstStyle>
            <a:lvl1pPr defTabSz="939800">
              <a:defRPr sz="1200" b="0">
                <a:solidFill>
                  <a:schemeClr val="tx1"/>
                </a:solidFill>
                <a:latin typeface="Times New Roman" pitchFamily="18" charset="0"/>
              </a:defRPr>
            </a:lvl1pPr>
          </a:lstStyle>
          <a:p>
            <a:pPr>
              <a:defRPr/>
            </a:pPr>
            <a:endParaRPr lang="en-US"/>
          </a:p>
        </p:txBody>
      </p:sp>
      <p:sp>
        <p:nvSpPr>
          <p:cNvPr id="13317" name="Rectangle 5"/>
          <p:cNvSpPr>
            <a:spLocks noGrp="1" noChangeArrowheads="1"/>
          </p:cNvSpPr>
          <p:nvPr>
            <p:ph type="sldNum" sz="quarter" idx="3"/>
          </p:nvPr>
        </p:nvSpPr>
        <p:spPr bwMode="auto">
          <a:xfrm>
            <a:off x="4016375" y="8939213"/>
            <a:ext cx="3070225" cy="471487"/>
          </a:xfrm>
          <a:prstGeom prst="rect">
            <a:avLst/>
          </a:prstGeom>
          <a:noFill/>
          <a:ln w="9525">
            <a:noFill/>
            <a:miter lim="800000"/>
            <a:headEnd/>
            <a:tailEnd/>
          </a:ln>
          <a:effectLst/>
        </p:spPr>
        <p:txBody>
          <a:bodyPr vert="horz" wrap="square" lIns="94031" tIns="47016" rIns="94031" bIns="47016" numCol="1" anchor="b" anchorCtr="0" compatLnSpc="1">
            <a:prstTxWarp prst="textNoShape">
              <a:avLst/>
            </a:prstTxWarp>
          </a:bodyPr>
          <a:lstStyle>
            <a:lvl1pPr algn="r" defTabSz="939800">
              <a:defRPr sz="1200" b="0">
                <a:solidFill>
                  <a:schemeClr val="tx1"/>
                </a:solidFill>
                <a:latin typeface="Times New Roman" pitchFamily="18" charset="0"/>
              </a:defRPr>
            </a:lvl1pPr>
          </a:lstStyle>
          <a:p>
            <a:pPr>
              <a:defRPr/>
            </a:pPr>
            <a:fld id="{8D9FFBB9-8377-47BB-9670-F3A64E6B88F2}" type="slidenum">
              <a:rPr lang="en-US"/>
              <a:pPr>
                <a:defRPr/>
              </a:pPr>
              <a:t>‹#›</a:t>
            </a:fld>
            <a:endParaRPr lang="en-US"/>
          </a:p>
        </p:txBody>
      </p:sp>
    </p:spTree>
    <p:extLst>
      <p:ext uri="{BB962C8B-B14F-4D97-AF65-F5344CB8AC3E}">
        <p14:creationId xmlns:p14="http://schemas.microsoft.com/office/powerpoint/2010/main" val="11882162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040063" cy="490538"/>
          </a:xfrm>
          <a:prstGeom prst="rect">
            <a:avLst/>
          </a:prstGeom>
          <a:noFill/>
          <a:ln w="9525">
            <a:noFill/>
            <a:miter lim="800000"/>
            <a:headEnd/>
            <a:tailEnd/>
          </a:ln>
          <a:effectLst/>
        </p:spPr>
        <p:txBody>
          <a:bodyPr vert="horz" wrap="square" lIns="86809" tIns="43405" rIns="86809" bIns="43405" numCol="1" anchor="t" anchorCtr="0" compatLnSpc="1">
            <a:prstTxWarp prst="textNoShape">
              <a:avLst/>
            </a:prstTxWarp>
          </a:bodyPr>
          <a:lstStyle>
            <a:lvl1pPr defTabSz="868363">
              <a:defRPr sz="1100" b="0">
                <a:solidFill>
                  <a:schemeClr val="tx1"/>
                </a:solidFill>
                <a:latin typeface="Times New Roman" pitchFamily="18" charset="0"/>
              </a:defRPr>
            </a:lvl1pPr>
          </a:lstStyle>
          <a:p>
            <a:pPr>
              <a:defRPr/>
            </a:pPr>
            <a:endParaRPr lang="en-US"/>
          </a:p>
        </p:txBody>
      </p:sp>
      <p:sp>
        <p:nvSpPr>
          <p:cNvPr id="26627" name="Rectangle 3"/>
          <p:cNvSpPr>
            <a:spLocks noGrp="1" noChangeArrowheads="1"/>
          </p:cNvSpPr>
          <p:nvPr>
            <p:ph type="dt" idx="1"/>
          </p:nvPr>
        </p:nvSpPr>
        <p:spPr bwMode="auto">
          <a:xfrm>
            <a:off x="4030663" y="0"/>
            <a:ext cx="3040062" cy="490538"/>
          </a:xfrm>
          <a:prstGeom prst="rect">
            <a:avLst/>
          </a:prstGeom>
          <a:noFill/>
          <a:ln w="9525">
            <a:noFill/>
            <a:miter lim="800000"/>
            <a:headEnd/>
            <a:tailEnd/>
          </a:ln>
          <a:effectLst/>
        </p:spPr>
        <p:txBody>
          <a:bodyPr vert="horz" wrap="square" lIns="86809" tIns="43405" rIns="86809" bIns="43405" numCol="1" anchor="t" anchorCtr="0" compatLnSpc="1">
            <a:prstTxWarp prst="textNoShape">
              <a:avLst/>
            </a:prstTxWarp>
          </a:bodyPr>
          <a:lstStyle>
            <a:lvl1pPr algn="r" defTabSz="868363">
              <a:defRPr sz="1100" b="0">
                <a:solidFill>
                  <a:schemeClr val="tx1"/>
                </a:solidFill>
                <a:latin typeface="Times New Roman" pitchFamily="18" charset="0"/>
              </a:defRPr>
            </a:lvl1pPr>
          </a:lstStyle>
          <a:p>
            <a:pPr>
              <a:defRPr/>
            </a:pPr>
            <a:endParaRPr lang="en-US"/>
          </a:p>
        </p:txBody>
      </p:sp>
      <p:sp>
        <p:nvSpPr>
          <p:cNvPr id="86020" name="Rectangle 4"/>
          <p:cNvSpPr>
            <a:spLocks noGrp="1" noRot="1" noChangeAspect="1" noChangeArrowheads="1" noTextEdit="1"/>
          </p:cNvSpPr>
          <p:nvPr>
            <p:ph type="sldImg" idx="2"/>
          </p:nvPr>
        </p:nvSpPr>
        <p:spPr bwMode="auto">
          <a:xfrm>
            <a:off x="1042988" y="701675"/>
            <a:ext cx="5060950" cy="3503613"/>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14400" y="4484688"/>
            <a:ext cx="5245100" cy="4206875"/>
          </a:xfrm>
          <a:prstGeom prst="rect">
            <a:avLst/>
          </a:prstGeom>
          <a:noFill/>
          <a:ln w="9525">
            <a:noFill/>
            <a:miter lim="800000"/>
            <a:headEnd/>
            <a:tailEnd/>
          </a:ln>
          <a:effectLst/>
        </p:spPr>
        <p:txBody>
          <a:bodyPr vert="horz" wrap="square" lIns="86809" tIns="43405" rIns="86809" bIns="4340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8970963"/>
            <a:ext cx="3040063" cy="420687"/>
          </a:xfrm>
          <a:prstGeom prst="rect">
            <a:avLst/>
          </a:prstGeom>
          <a:noFill/>
          <a:ln w="9525">
            <a:noFill/>
            <a:miter lim="800000"/>
            <a:headEnd/>
            <a:tailEnd/>
          </a:ln>
          <a:effectLst/>
        </p:spPr>
        <p:txBody>
          <a:bodyPr vert="horz" wrap="square" lIns="86809" tIns="43405" rIns="86809" bIns="43405" numCol="1" anchor="b" anchorCtr="0" compatLnSpc="1">
            <a:prstTxWarp prst="textNoShape">
              <a:avLst/>
            </a:prstTxWarp>
          </a:bodyPr>
          <a:lstStyle>
            <a:lvl1pPr defTabSz="868363">
              <a:defRPr sz="1100" b="0">
                <a:solidFill>
                  <a:schemeClr val="tx1"/>
                </a:solidFill>
                <a:latin typeface="Times New Roman" pitchFamily="18" charset="0"/>
              </a:defRPr>
            </a:lvl1pPr>
          </a:lstStyle>
          <a:p>
            <a:pPr>
              <a:defRPr/>
            </a:pPr>
            <a:endParaRPr lang="en-US"/>
          </a:p>
        </p:txBody>
      </p:sp>
      <p:sp>
        <p:nvSpPr>
          <p:cNvPr id="26631" name="Rectangle 7"/>
          <p:cNvSpPr>
            <a:spLocks noGrp="1" noChangeArrowheads="1"/>
          </p:cNvSpPr>
          <p:nvPr>
            <p:ph type="sldNum" sz="quarter" idx="5"/>
          </p:nvPr>
        </p:nvSpPr>
        <p:spPr bwMode="auto">
          <a:xfrm>
            <a:off x="4030663" y="8970963"/>
            <a:ext cx="3040062" cy="420687"/>
          </a:xfrm>
          <a:prstGeom prst="rect">
            <a:avLst/>
          </a:prstGeom>
          <a:noFill/>
          <a:ln w="9525">
            <a:noFill/>
            <a:miter lim="800000"/>
            <a:headEnd/>
            <a:tailEnd/>
          </a:ln>
          <a:effectLst/>
        </p:spPr>
        <p:txBody>
          <a:bodyPr vert="horz" wrap="square" lIns="86809" tIns="43405" rIns="86809" bIns="43405" numCol="1" anchor="b" anchorCtr="0" compatLnSpc="1">
            <a:prstTxWarp prst="textNoShape">
              <a:avLst/>
            </a:prstTxWarp>
          </a:bodyPr>
          <a:lstStyle>
            <a:lvl1pPr algn="r" defTabSz="868363">
              <a:defRPr sz="1100" b="0">
                <a:solidFill>
                  <a:schemeClr val="tx1"/>
                </a:solidFill>
                <a:latin typeface="Times New Roman" pitchFamily="18" charset="0"/>
              </a:defRPr>
            </a:lvl1pPr>
          </a:lstStyle>
          <a:p>
            <a:pPr>
              <a:defRPr/>
            </a:pPr>
            <a:fld id="{AF14EF69-892B-42B3-ACB8-7EE126AD0555}" type="slidenum">
              <a:rPr lang="en-US"/>
              <a:pPr>
                <a:defRPr/>
              </a:pPr>
              <a:t>‹#›</a:t>
            </a:fld>
            <a:endParaRPr lang="en-US"/>
          </a:p>
        </p:txBody>
      </p:sp>
    </p:spTree>
    <p:extLst>
      <p:ext uri="{BB962C8B-B14F-4D97-AF65-F5344CB8AC3E}">
        <p14:creationId xmlns:p14="http://schemas.microsoft.com/office/powerpoint/2010/main" val="23301529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endParaRPr lang="cs-CZ" alt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ChangeArrowheads="1" noTextEdit="1"/>
          </p:cNvSpPr>
          <p:nvPr>
            <p:ph type="sldImg"/>
          </p:nvPr>
        </p:nvSpPr>
        <p:spPr>
          <a:xfrm>
            <a:off x="995363" y="706438"/>
            <a:ext cx="5095875" cy="3529012"/>
          </a:xfrm>
          <a:ln/>
        </p:spPr>
      </p:sp>
      <p:sp>
        <p:nvSpPr>
          <p:cNvPr id="125955" name="Rectangle 3"/>
          <p:cNvSpPr>
            <a:spLocks noGrp="1" noChangeArrowheads="1"/>
          </p:cNvSpPr>
          <p:nvPr>
            <p:ph type="body" idx="1"/>
          </p:nvPr>
        </p:nvSpPr>
        <p:spPr>
          <a:xfrm>
            <a:off x="944563" y="4470400"/>
            <a:ext cx="5197475" cy="4233863"/>
          </a:xfrm>
          <a:noFill/>
          <a:ln/>
        </p:spPr>
        <p:txBody>
          <a:bodyPr/>
          <a:lstStyle/>
          <a:p>
            <a:endParaRPr lang="cs-CZ"/>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995363" y="706438"/>
            <a:ext cx="5095875" cy="3529012"/>
          </a:xfrm>
          <a:ln/>
        </p:spPr>
      </p:sp>
      <p:sp>
        <p:nvSpPr>
          <p:cNvPr id="214019" name="Rectangle 3"/>
          <p:cNvSpPr>
            <a:spLocks noGrp="1" noChangeArrowheads="1"/>
          </p:cNvSpPr>
          <p:nvPr>
            <p:ph type="body" idx="1"/>
          </p:nvPr>
        </p:nvSpPr>
        <p:spPr>
          <a:xfrm>
            <a:off x="944563" y="4470400"/>
            <a:ext cx="5197475" cy="4233863"/>
          </a:xfrm>
          <a:noFill/>
          <a:ln/>
        </p:spPr>
        <p:txBody>
          <a:bodyPr/>
          <a:lstStyle/>
          <a:p>
            <a:endParaRPr lang="cs-CZ"/>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369A4E-1DC4-4A7A-A4C4-CA9ABB20ED39}" type="slidenum">
              <a:rPr lang="cs-CZ" altLang="cs-CZ"/>
              <a:pPr/>
              <a:t>55</a:t>
            </a:fld>
            <a:endParaRPr lang="cs-CZ" altLang="cs-CZ"/>
          </a:p>
        </p:txBody>
      </p:sp>
      <p:sp>
        <p:nvSpPr>
          <p:cNvPr id="73730" name="Rectangle 2"/>
          <p:cNvSpPr>
            <a:spLocks noGrp="1" noRot="1" noChangeAspect="1" noChangeArrowheads="1" noTextEdit="1"/>
          </p:cNvSpPr>
          <p:nvPr>
            <p:ph type="sldImg"/>
          </p:nvPr>
        </p:nvSpPr>
        <p:spPr>
          <a:xfrm>
            <a:off x="914876" y="818000"/>
            <a:ext cx="5261759" cy="3304656"/>
          </a:xfrm>
          <a:ln/>
        </p:spPr>
      </p:sp>
      <p:sp>
        <p:nvSpPr>
          <p:cNvPr id="73731" name="Rectangle 3"/>
          <p:cNvSpPr>
            <a:spLocks noGrp="1" noChangeArrowheads="1"/>
          </p:cNvSpPr>
          <p:nvPr>
            <p:ph type="body" idx="1"/>
          </p:nvPr>
        </p:nvSpPr>
        <p:spPr>
          <a:xfrm>
            <a:off x="944881" y="4468450"/>
            <a:ext cx="5196840" cy="4345914"/>
          </a:xfrm>
        </p:spPr>
        <p:txBody>
          <a:bodyPr/>
          <a:lstStyle/>
          <a:p>
            <a:pPr defTabSz="969482"/>
            <a:endParaRPr lang="cs-CZ" alt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9A1C4E0-291A-4D99-B73B-3F15D185D75E}" type="slidenum">
              <a:rPr lang="cs-CZ"/>
              <a:pPr/>
              <a:t>56</a:t>
            </a:fld>
            <a:endParaRPr lang="cs-CZ"/>
          </a:p>
        </p:txBody>
      </p:sp>
      <p:sp>
        <p:nvSpPr>
          <p:cNvPr id="73730" name="Rectangle 2"/>
          <p:cNvSpPr>
            <a:spLocks noGrp="1" noRot="1" noChangeAspect="1" noChangeArrowheads="1" noTextEdit="1"/>
          </p:cNvSpPr>
          <p:nvPr>
            <p:ph type="sldImg"/>
          </p:nvPr>
        </p:nvSpPr>
        <p:spPr>
          <a:xfrm>
            <a:off x="914876" y="818000"/>
            <a:ext cx="5261759" cy="3304656"/>
          </a:xfrm>
          <a:ln/>
        </p:spPr>
      </p:sp>
      <p:sp>
        <p:nvSpPr>
          <p:cNvPr id="73731" name="Rectangle 3"/>
          <p:cNvSpPr>
            <a:spLocks noGrp="1" noChangeArrowheads="1"/>
          </p:cNvSpPr>
          <p:nvPr>
            <p:ph type="body" idx="1"/>
          </p:nvPr>
        </p:nvSpPr>
        <p:spPr>
          <a:xfrm>
            <a:off x="944881" y="4468450"/>
            <a:ext cx="5196840" cy="4345914"/>
          </a:xfrm>
        </p:spPr>
        <p:txBody>
          <a:bodyPr/>
          <a:lstStyle/>
          <a:p>
            <a:pPr defTabSz="969482"/>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5D1E3E6B-1B86-4CC0-BED0-D5D712F4A8C4}" type="slidenum">
              <a:rPr lang="cs-CZ" altLang="cs-CZ" smtClean="0"/>
              <a:pPr/>
              <a:t>57</a:t>
            </a:fld>
            <a:endParaRPr lang="cs-CZ" altLang="cs-CZ"/>
          </a:p>
        </p:txBody>
      </p:sp>
      <p:sp>
        <p:nvSpPr>
          <p:cNvPr id="74755" name="Rectangle 2"/>
          <p:cNvSpPr>
            <a:spLocks noGrp="1" noRot="1" noChangeAspect="1" noChangeArrowheads="1" noTextEdit="1"/>
          </p:cNvSpPr>
          <p:nvPr>
            <p:ph type="sldImg"/>
          </p:nvPr>
        </p:nvSpPr>
        <p:spPr>
          <a:xfrm>
            <a:off x="1333660" y="818536"/>
            <a:ext cx="4424203" cy="3303548"/>
          </a:xfrm>
          <a:ln/>
        </p:spPr>
      </p:sp>
      <p:sp>
        <p:nvSpPr>
          <p:cNvPr id="74756" name="Rectangle 3"/>
          <p:cNvSpPr>
            <a:spLocks noGrp="1" noChangeArrowheads="1"/>
          </p:cNvSpPr>
          <p:nvPr>
            <p:ph type="body" idx="1"/>
          </p:nvPr>
        </p:nvSpPr>
        <p:spPr>
          <a:xfrm>
            <a:off x="944880" y="4468449"/>
            <a:ext cx="5196840" cy="4345914"/>
          </a:xfrm>
          <a:noFill/>
        </p:spPr>
        <p:txBody>
          <a:bodyPr/>
          <a:lstStyle/>
          <a:p>
            <a:endParaRPr lang="cs-CZ" altLang="cs-CZ"/>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D9835EA7-DE97-40E0-A1AA-F457231F01C3}" type="slidenum">
              <a:rPr lang="cs-CZ" altLang="cs-CZ" smtClean="0"/>
              <a:pPr/>
              <a:t>58</a:t>
            </a:fld>
            <a:endParaRPr lang="cs-CZ" altLang="cs-CZ"/>
          </a:p>
        </p:txBody>
      </p:sp>
      <p:sp>
        <p:nvSpPr>
          <p:cNvPr id="74755" name="Rectangle 2"/>
          <p:cNvSpPr>
            <a:spLocks noGrp="1" noRot="1" noChangeAspect="1" noChangeArrowheads="1" noTextEdit="1"/>
          </p:cNvSpPr>
          <p:nvPr>
            <p:ph type="sldImg"/>
          </p:nvPr>
        </p:nvSpPr>
        <p:spPr>
          <a:xfrm>
            <a:off x="1158875" y="817563"/>
            <a:ext cx="4773613" cy="3305175"/>
          </a:xfrm>
          <a:ln/>
        </p:spPr>
      </p:sp>
      <p:sp>
        <p:nvSpPr>
          <p:cNvPr id="74756" name="Rectangle 3"/>
          <p:cNvSpPr>
            <a:spLocks noGrp="1" noChangeArrowheads="1"/>
          </p:cNvSpPr>
          <p:nvPr>
            <p:ph type="body" idx="1"/>
          </p:nvPr>
        </p:nvSpPr>
        <p:spPr>
          <a:xfrm>
            <a:off x="944881" y="4468450"/>
            <a:ext cx="5196840" cy="4345914"/>
          </a:xfrm>
          <a:noFill/>
        </p:spPr>
        <p:txBody>
          <a:bodyPr/>
          <a:lstStyle/>
          <a:p>
            <a:endParaRPr lang="cs-CZ" altLang="cs-CZ"/>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712788" y="755650"/>
            <a:ext cx="5448300" cy="3773488"/>
          </a:xfrm>
          <a:ln/>
        </p:spPr>
      </p:sp>
      <p:sp>
        <p:nvSpPr>
          <p:cNvPr id="214019" name="Rectangle 3"/>
          <p:cNvSpPr>
            <a:spLocks noGrp="1" noChangeArrowheads="1"/>
          </p:cNvSpPr>
          <p:nvPr>
            <p:ph type="body" idx="1"/>
          </p:nvPr>
        </p:nvSpPr>
        <p:spPr>
          <a:xfrm>
            <a:off x="916209" y="4780343"/>
            <a:ext cx="5041458" cy="4527405"/>
          </a:xfrm>
          <a:noFill/>
          <a:ln/>
        </p:spPr>
        <p:txBody>
          <a:bodyPr/>
          <a:lstStyle/>
          <a:p>
            <a:endParaRPr lang="cs-CZ"/>
          </a:p>
        </p:txBody>
      </p:sp>
    </p:spTree>
    <p:extLst>
      <p:ext uri="{BB962C8B-B14F-4D97-AF65-F5344CB8AC3E}">
        <p14:creationId xmlns:p14="http://schemas.microsoft.com/office/powerpoint/2010/main" val="2906289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Rot="1" noChangeAspect="1" noChangeArrowheads="1" noTextEdit="1"/>
          </p:cNvSpPr>
          <p:nvPr>
            <p:ph type="sldImg"/>
          </p:nvPr>
        </p:nvSpPr>
        <p:spPr>
          <a:xfrm>
            <a:off x="712788" y="755650"/>
            <a:ext cx="5448300" cy="3773488"/>
          </a:xfrm>
          <a:ln/>
        </p:spPr>
      </p:sp>
      <p:sp>
        <p:nvSpPr>
          <p:cNvPr id="214019" name="Rectangle 3"/>
          <p:cNvSpPr>
            <a:spLocks noGrp="1" noChangeArrowheads="1"/>
          </p:cNvSpPr>
          <p:nvPr>
            <p:ph type="body" idx="1"/>
          </p:nvPr>
        </p:nvSpPr>
        <p:spPr>
          <a:xfrm>
            <a:off x="916209" y="4780343"/>
            <a:ext cx="5041458" cy="4527405"/>
          </a:xfrm>
          <a:noFill/>
          <a:ln/>
        </p:spPr>
        <p:txBody>
          <a:bodyPr/>
          <a:lstStyle/>
          <a:p>
            <a:endParaRPr lang="cs-CZ"/>
          </a:p>
        </p:txBody>
      </p:sp>
    </p:spTree>
    <p:extLst>
      <p:ext uri="{BB962C8B-B14F-4D97-AF65-F5344CB8AC3E}">
        <p14:creationId xmlns:p14="http://schemas.microsoft.com/office/powerpoint/2010/main" val="253115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Náhled na výsledky v cobas Synergy k jednotlivým poolům, zde PP1 – metoda MPX. Vpravo </a:t>
            </a:r>
            <a:r>
              <a:rPr lang="cs-CZ" dirty="0" err="1"/>
              <a:t>rozkliknutý</a:t>
            </a:r>
            <a:r>
              <a:rPr lang="cs-CZ" dirty="0"/>
              <a:t> test v daném poolu, kde je jasně vidět, jaký parametr je reaktivní a jak vysoce (hodnota CT)</a:t>
            </a:r>
          </a:p>
        </p:txBody>
      </p:sp>
      <p:sp>
        <p:nvSpPr>
          <p:cNvPr id="4" name="Zástupný symbol pro číslo snímku 3"/>
          <p:cNvSpPr>
            <a:spLocks noGrp="1"/>
          </p:cNvSpPr>
          <p:nvPr>
            <p:ph type="sldNum" sz="quarter" idx="5"/>
          </p:nvPr>
        </p:nvSpPr>
        <p:spPr/>
        <p:txBody>
          <a:bodyPr/>
          <a:lstStyle/>
          <a:p>
            <a:pPr>
              <a:defRPr/>
            </a:pPr>
            <a:fld id="{CA2582B5-92D5-407D-9C1B-E3BF68157593}" type="slidenum">
              <a:rPr lang="en-US" smtClean="0"/>
              <a:pPr>
                <a:defRPr/>
              </a:pPr>
              <a:t>80</a:t>
            </a:fld>
            <a:endParaRPr lang="en-US"/>
          </a:p>
        </p:txBody>
      </p:sp>
    </p:spTree>
    <p:extLst>
      <p:ext uri="{BB962C8B-B14F-4D97-AF65-F5344CB8AC3E}">
        <p14:creationId xmlns:p14="http://schemas.microsoft.com/office/powerpoint/2010/main" val="1700239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Náhled na výsledky v cobas Synergy – metoda DPX v poolu 1,vpravo </a:t>
            </a:r>
            <a:r>
              <a:rPr lang="cs-CZ" dirty="0" err="1"/>
              <a:t>rozkliknutý</a:t>
            </a:r>
            <a:r>
              <a:rPr lang="cs-CZ" dirty="0"/>
              <a:t> test v daném poolu, kde je jasně vidět, jaký parametr je reaktivní a jak vysoce (POZOR,  u B19 nejde o CT, ale o velikost virové nálože v IU/ml, jde o jedinou </a:t>
            </a:r>
            <a:r>
              <a:rPr lang="cs-CZ" dirty="0" err="1"/>
              <a:t>kvantitat.metodu</a:t>
            </a:r>
            <a:r>
              <a:rPr lang="cs-CZ" dirty="0"/>
              <a:t> PCR, kterou máme</a:t>
            </a:r>
          </a:p>
        </p:txBody>
      </p:sp>
      <p:sp>
        <p:nvSpPr>
          <p:cNvPr id="4" name="Zástupný symbol pro číslo snímku 3"/>
          <p:cNvSpPr>
            <a:spLocks noGrp="1"/>
          </p:cNvSpPr>
          <p:nvPr>
            <p:ph type="sldNum" sz="quarter" idx="5"/>
          </p:nvPr>
        </p:nvSpPr>
        <p:spPr/>
        <p:txBody>
          <a:bodyPr/>
          <a:lstStyle/>
          <a:p>
            <a:pPr>
              <a:defRPr/>
            </a:pPr>
            <a:fld id="{CA2582B5-92D5-407D-9C1B-E3BF68157593}" type="slidenum">
              <a:rPr lang="en-US" smtClean="0"/>
              <a:pPr>
                <a:defRPr/>
              </a:pPr>
              <a:t>81</a:t>
            </a:fld>
            <a:endParaRPr lang="en-US"/>
          </a:p>
        </p:txBody>
      </p:sp>
    </p:spTree>
    <p:extLst>
      <p:ext uri="{BB962C8B-B14F-4D97-AF65-F5344CB8AC3E}">
        <p14:creationId xmlns:p14="http://schemas.microsoft.com/office/powerpoint/2010/main" val="1090430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369F31FF-F81E-411A-AC78-1A49D1D50B1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1262B5-493A-4ED4-B692-AA9100704D68}" type="slidenum">
              <a:rPr lang="en-US" altLang="cs-CZ" smtClean="0">
                <a:latin typeface="Tahoma" panose="020B0604030504040204" pitchFamily="34" charset="0"/>
              </a:rPr>
              <a:pPr/>
              <a:t>34</a:t>
            </a:fld>
            <a:endParaRPr lang="en-US" altLang="cs-CZ">
              <a:latin typeface="Tahoma" panose="020B0604030504040204" pitchFamily="34" charset="0"/>
            </a:endParaRPr>
          </a:p>
        </p:txBody>
      </p:sp>
      <p:sp>
        <p:nvSpPr>
          <p:cNvPr id="28675" name="Rectangle 2">
            <a:extLst>
              <a:ext uri="{FF2B5EF4-FFF2-40B4-BE49-F238E27FC236}">
                <a16:creationId xmlns:a16="http://schemas.microsoft.com/office/drawing/2014/main" id="{07EBCD48-ADA0-4C3C-93BA-90348DA84438}"/>
              </a:ext>
            </a:extLst>
          </p:cNvPr>
          <p:cNvSpPr>
            <a:spLocks noGrp="1" noRot="1" noChangeAspect="1" noChangeArrowheads="1" noTextEdit="1"/>
          </p:cNvSpPr>
          <p:nvPr>
            <p:ph type="sldImg"/>
          </p:nvPr>
        </p:nvSpPr>
        <p:spPr bwMode="auto">
          <a:xfrm>
            <a:off x="457200" y="908050"/>
            <a:ext cx="5635625" cy="39020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4AFAEF82-7B57-4451-A15B-0DD80EAFE18C}"/>
              </a:ext>
            </a:extLst>
          </p:cNvPr>
          <p:cNvSpPr>
            <a:spLocks noGrp="1" noChangeArrowheads="1"/>
          </p:cNvSpPr>
          <p:nvPr>
            <p:ph type="body" idx="1"/>
          </p:nvPr>
        </p:nvSpPr>
        <p:spPr bwMode="auto">
          <a:xfrm>
            <a:off x="873125" y="5083175"/>
            <a:ext cx="4802188" cy="482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755650" eaLnBrk="1" hangingPunct="1">
              <a:spcBef>
                <a:spcPct val="0"/>
              </a:spcBef>
            </a:pPr>
            <a:endParaRPr lang="en-US" alt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Vložena pro lepší přehled sensitivita pro IDT (</a:t>
            </a:r>
            <a:r>
              <a:rPr lang="cs-CZ" dirty="0" err="1"/>
              <a:t>LoD</a:t>
            </a:r>
            <a:r>
              <a:rPr lang="cs-CZ" dirty="0"/>
              <a:t>) a PP96 a PP6 </a:t>
            </a:r>
          </a:p>
        </p:txBody>
      </p:sp>
      <p:sp>
        <p:nvSpPr>
          <p:cNvPr id="4" name="Zástupný symbol pro číslo snímku 3"/>
          <p:cNvSpPr>
            <a:spLocks noGrp="1"/>
          </p:cNvSpPr>
          <p:nvPr>
            <p:ph type="sldNum" sz="quarter" idx="5"/>
          </p:nvPr>
        </p:nvSpPr>
        <p:spPr/>
        <p:txBody>
          <a:bodyPr/>
          <a:lstStyle/>
          <a:p>
            <a:pPr>
              <a:defRPr/>
            </a:pPr>
            <a:fld id="{CA2582B5-92D5-407D-9C1B-E3BF68157593}" type="slidenum">
              <a:rPr lang="en-US" smtClean="0"/>
              <a:pPr>
                <a:defRPr/>
              </a:pPr>
              <a:t>82</a:t>
            </a:fld>
            <a:endParaRPr lang="en-US"/>
          </a:p>
        </p:txBody>
      </p:sp>
    </p:spTree>
    <p:extLst>
      <p:ext uri="{BB962C8B-B14F-4D97-AF65-F5344CB8AC3E}">
        <p14:creationId xmlns:p14="http://schemas.microsoft.com/office/powerpoint/2010/main" val="772273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712788" y="755650"/>
            <a:ext cx="5448300" cy="3773488"/>
          </a:xfrm>
          <a:ln/>
        </p:spPr>
      </p:sp>
      <p:sp>
        <p:nvSpPr>
          <p:cNvPr id="11267" name="Rectangle 3"/>
          <p:cNvSpPr>
            <a:spLocks noGrp="1" noChangeArrowheads="1"/>
          </p:cNvSpPr>
          <p:nvPr>
            <p:ph type="body" idx="1"/>
          </p:nvPr>
        </p:nvSpPr>
        <p:spPr>
          <a:xfrm>
            <a:off x="916209" y="4780343"/>
            <a:ext cx="5041458" cy="4527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extLst>
      <p:ext uri="{BB962C8B-B14F-4D97-AF65-F5344CB8AC3E}">
        <p14:creationId xmlns:p14="http://schemas.microsoft.com/office/powerpoint/2010/main" val="2032243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712788" y="755650"/>
            <a:ext cx="5448300" cy="3773488"/>
          </a:xfrm>
          <a:ln/>
        </p:spPr>
      </p:sp>
      <p:sp>
        <p:nvSpPr>
          <p:cNvPr id="13315" name="Rectangle 3"/>
          <p:cNvSpPr>
            <a:spLocks noGrp="1" noChangeArrowheads="1"/>
          </p:cNvSpPr>
          <p:nvPr>
            <p:ph type="body" idx="1"/>
          </p:nvPr>
        </p:nvSpPr>
        <p:spPr>
          <a:xfrm>
            <a:off x="916209" y="4780343"/>
            <a:ext cx="5041458" cy="452740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extLst>
      <p:ext uri="{BB962C8B-B14F-4D97-AF65-F5344CB8AC3E}">
        <p14:creationId xmlns:p14="http://schemas.microsoft.com/office/powerpoint/2010/main" val="3918257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995363" y="706438"/>
            <a:ext cx="5095875" cy="3529012"/>
          </a:xfrm>
          <a:ln/>
        </p:spPr>
      </p:sp>
      <p:sp>
        <p:nvSpPr>
          <p:cNvPr id="207875" name="Rectangle 3"/>
          <p:cNvSpPr>
            <a:spLocks noGrp="1" noChangeArrowheads="1"/>
          </p:cNvSpPr>
          <p:nvPr>
            <p:ph type="body" idx="1"/>
          </p:nvPr>
        </p:nvSpPr>
        <p:spPr>
          <a:xfrm>
            <a:off x="944563" y="4470400"/>
            <a:ext cx="5197475" cy="4233863"/>
          </a:xfrm>
          <a:noFill/>
          <a:ln/>
        </p:spPr>
        <p:txBody>
          <a:bodyPr/>
          <a:lstStyle/>
          <a:p>
            <a:endParaRPr lang="cs-CZ"/>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xfrm>
            <a:off x="995363" y="706438"/>
            <a:ext cx="5095875" cy="3529012"/>
          </a:xfrm>
          <a:ln/>
        </p:spPr>
      </p:sp>
      <p:sp>
        <p:nvSpPr>
          <p:cNvPr id="119811" name="Rectangle 3"/>
          <p:cNvSpPr>
            <a:spLocks noGrp="1" noChangeArrowheads="1"/>
          </p:cNvSpPr>
          <p:nvPr>
            <p:ph type="body" idx="1"/>
          </p:nvPr>
        </p:nvSpPr>
        <p:spPr>
          <a:xfrm>
            <a:off x="944563" y="4470400"/>
            <a:ext cx="5197475" cy="4233863"/>
          </a:xfrm>
          <a:noFill/>
          <a:ln/>
        </p:spPr>
        <p:txBody>
          <a:bodyPr/>
          <a:lstStyle/>
          <a:p>
            <a:endParaRPr lang="cs-CZ"/>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xfrm>
            <a:off x="995363" y="706438"/>
            <a:ext cx="5095875" cy="3529012"/>
          </a:xfrm>
          <a:ln/>
        </p:spPr>
      </p:sp>
      <p:sp>
        <p:nvSpPr>
          <p:cNvPr id="121859" name="Rectangle 3"/>
          <p:cNvSpPr>
            <a:spLocks noGrp="1" noChangeArrowheads="1"/>
          </p:cNvSpPr>
          <p:nvPr>
            <p:ph type="body" idx="1"/>
          </p:nvPr>
        </p:nvSpPr>
        <p:spPr>
          <a:xfrm>
            <a:off x="944563" y="4470400"/>
            <a:ext cx="5197475" cy="4233863"/>
          </a:xfrm>
          <a:noFill/>
          <a:ln/>
        </p:spPr>
        <p:txBody>
          <a:bodyPr/>
          <a:lstStyle/>
          <a:p>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993775" y="704850"/>
            <a:ext cx="5099050" cy="3530600"/>
          </a:xfrm>
          <a:ln/>
        </p:spPr>
      </p:sp>
      <p:sp>
        <p:nvSpPr>
          <p:cNvPr id="47107" name="Rectangle 3"/>
          <p:cNvSpPr>
            <a:spLocks noGrp="1" noChangeArrowheads="1"/>
          </p:cNvSpPr>
          <p:nvPr>
            <p:ph type="body" idx="1"/>
          </p:nvPr>
        </p:nvSpPr>
        <p:spPr>
          <a:xfrm>
            <a:off x="944563" y="4470400"/>
            <a:ext cx="5197476" cy="4233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Rot="1" noChangeAspect="1" noChangeArrowheads="1" noTextEdit="1"/>
          </p:cNvSpPr>
          <p:nvPr>
            <p:ph type="sldImg"/>
          </p:nvPr>
        </p:nvSpPr>
        <p:spPr>
          <a:xfrm>
            <a:off x="995363" y="706438"/>
            <a:ext cx="5095875" cy="3529012"/>
          </a:xfrm>
          <a:ln/>
        </p:spPr>
      </p:sp>
      <p:sp>
        <p:nvSpPr>
          <p:cNvPr id="216067" name="Rectangle 3"/>
          <p:cNvSpPr>
            <a:spLocks noGrp="1" noChangeArrowheads="1"/>
          </p:cNvSpPr>
          <p:nvPr>
            <p:ph type="body" idx="1"/>
          </p:nvPr>
        </p:nvSpPr>
        <p:spPr>
          <a:xfrm>
            <a:off x="944563" y="4470400"/>
            <a:ext cx="5197475" cy="4233863"/>
          </a:xfrm>
          <a:noFill/>
          <a:ln/>
        </p:spPr>
        <p:txBody>
          <a:bodyPr/>
          <a:lstStyle/>
          <a:p>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2" name="Skupina 8"/>
          <p:cNvGrpSpPr>
            <a:grpSpLocks/>
          </p:cNvGrpSpPr>
          <p:nvPr userDrawn="1"/>
        </p:nvGrpSpPr>
        <p:grpSpPr bwMode="auto">
          <a:xfrm>
            <a:off x="1065213" y="549275"/>
            <a:ext cx="7740650" cy="2232025"/>
            <a:chOff x="1065213" y="548680"/>
            <a:chExt cx="7740651" cy="2232248"/>
          </a:xfrm>
        </p:grpSpPr>
        <p:sp>
          <p:nvSpPr>
            <p:cNvPr id="3" name="Rectangle 24"/>
            <p:cNvSpPr>
              <a:spLocks noChangeArrowheads="1"/>
            </p:cNvSpPr>
            <p:nvPr/>
          </p:nvSpPr>
          <p:spPr bwMode="auto">
            <a:xfrm>
              <a:off x="1065213" y="548680"/>
              <a:ext cx="3348037" cy="935131"/>
            </a:xfrm>
            <a:prstGeom prst="rect">
              <a:avLst/>
            </a:prstGeom>
            <a:gradFill rotWithShape="1">
              <a:gsLst>
                <a:gs pos="0">
                  <a:srgbClr val="000066">
                    <a:alpha val="39998"/>
                  </a:srgbClr>
                </a:gs>
                <a:gs pos="100000">
                  <a:schemeClr val="bg1"/>
                </a:gs>
              </a:gsLst>
              <a:lin ang="0" scaled="1"/>
            </a:gradFill>
            <a:ln>
              <a:noFill/>
            </a:ln>
          </p:spPr>
          <p:txBody>
            <a:bodyPr wrap="none" anchor="ct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defRPr/>
              </a:pPr>
              <a:endParaRPr lang="cs-CZ" altLang="cs-CZ"/>
            </a:p>
          </p:txBody>
        </p:sp>
        <p:sp>
          <p:nvSpPr>
            <p:cNvPr id="4" name="Rectangle 25"/>
            <p:cNvSpPr>
              <a:spLocks noChangeArrowheads="1"/>
            </p:cNvSpPr>
            <p:nvPr/>
          </p:nvSpPr>
          <p:spPr bwMode="auto">
            <a:xfrm rot="10800000">
              <a:off x="5457826" y="548680"/>
              <a:ext cx="3348038" cy="935131"/>
            </a:xfrm>
            <a:prstGeom prst="rect">
              <a:avLst/>
            </a:prstGeom>
            <a:gradFill rotWithShape="1">
              <a:gsLst>
                <a:gs pos="0">
                  <a:srgbClr val="000066">
                    <a:alpha val="39998"/>
                  </a:srgbClr>
                </a:gs>
                <a:gs pos="100000">
                  <a:schemeClr val="bg1"/>
                </a:gs>
              </a:gsLst>
              <a:lin ang="0" scaled="1"/>
            </a:gradFill>
            <a:ln>
              <a:noFill/>
            </a:ln>
          </p:spPr>
          <p:txBody>
            <a:bodyPr wrap="none" anchor="ct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defRPr/>
              </a:pPr>
              <a:endParaRPr lang="cs-CZ" altLang="cs-CZ"/>
            </a:p>
          </p:txBody>
        </p:sp>
        <p:pic>
          <p:nvPicPr>
            <p:cNvPr id="5" name="Picture 27"/>
            <p:cNvPicPr>
              <a:picLocks noChangeAspect="1" noChangeArrowheads="1"/>
            </p:cNvPicPr>
            <p:nvPr userDrawn="1"/>
          </p:nvPicPr>
          <p:blipFill>
            <a:blip r:embed="rId2" cstate="print"/>
            <a:srcRect/>
            <a:stretch>
              <a:fillRect/>
            </a:stretch>
          </p:blipFill>
          <p:spPr bwMode="auto">
            <a:xfrm>
              <a:off x="3332820" y="548680"/>
              <a:ext cx="3214437" cy="2232248"/>
            </a:xfrm>
            <a:prstGeom prst="rect">
              <a:avLst/>
            </a:prstGeom>
            <a:noFill/>
            <a:ln w="9525" algn="ctr">
              <a:noFill/>
              <a:miter lim="800000"/>
              <a:headEnd/>
              <a:tailEnd/>
            </a:ln>
          </p:spPr>
        </p:pic>
      </p:grpSp>
      <p:sp>
        <p:nvSpPr>
          <p:cNvPr id="6" name="Rectangle 17"/>
          <p:cNvSpPr>
            <a:spLocks noGrp="1" noChangeArrowheads="1"/>
          </p:cNvSpPr>
          <p:nvPr>
            <p:ph type="ftr" sz="quarter" idx="10"/>
          </p:nvPr>
        </p:nvSpPr>
        <p:spPr bwMode="auto">
          <a:xfrm>
            <a:off x="762000" y="6400800"/>
            <a:ext cx="8382000" cy="2286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200">
                <a:solidFill>
                  <a:schemeClr val="tx1"/>
                </a:solidFill>
                <a:latin typeface="Verdana" pitchFamily="34" charset="0"/>
              </a:defRPr>
            </a:lvl1pPr>
          </a:lstStyle>
          <a:p>
            <a:pPr>
              <a:defRPr/>
            </a:pPr>
            <a:r>
              <a:rPr lang="cs-CZ"/>
              <a:t>text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39013" y="404813"/>
            <a:ext cx="2293937" cy="5003800"/>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2438" y="404813"/>
            <a:ext cx="6734175" cy="5003800"/>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812800" y="404813"/>
            <a:ext cx="8640763" cy="360362"/>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452438" y="1125538"/>
            <a:ext cx="4513262" cy="42830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18100" y="1125538"/>
            <a:ext cx="4514850" cy="2065337"/>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18100" y="3343275"/>
            <a:ext cx="4514850" cy="206533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812800" y="404813"/>
            <a:ext cx="8640763" cy="360362"/>
          </a:xfrm>
        </p:spPr>
        <p:txBody>
          <a:bodyPr/>
          <a:lstStyle/>
          <a:p>
            <a:r>
              <a:rPr lang="cs-CZ"/>
              <a:t>Kliknutím lze upravit styl.</a:t>
            </a:r>
          </a:p>
        </p:txBody>
      </p:sp>
      <p:sp>
        <p:nvSpPr>
          <p:cNvPr id="3" name="Zástupný symbol pro text 2"/>
          <p:cNvSpPr>
            <a:spLocks noGrp="1"/>
          </p:cNvSpPr>
          <p:nvPr>
            <p:ph type="body" sz="half" idx="1"/>
          </p:nvPr>
        </p:nvSpPr>
        <p:spPr>
          <a:xfrm>
            <a:off x="452438" y="1125538"/>
            <a:ext cx="4513262" cy="42830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18100" y="1125538"/>
            <a:ext cx="4514850" cy="42830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en-US" dirty="0"/>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148" indent="0" algn="ctr">
              <a:buNone/>
              <a:defRPr/>
            </a:lvl2pPr>
            <a:lvl3pPr marL="914296" indent="0" algn="ctr">
              <a:buNone/>
              <a:defRPr/>
            </a:lvl3pPr>
            <a:lvl4pPr marL="1371445" indent="0" algn="ctr">
              <a:buNone/>
              <a:defRPr/>
            </a:lvl4pPr>
            <a:lvl5pPr marL="1828592" indent="0" algn="ctr">
              <a:buNone/>
              <a:defRPr/>
            </a:lvl5pPr>
            <a:lvl6pPr marL="2285740" indent="0" algn="ctr">
              <a:buNone/>
              <a:defRPr/>
            </a:lvl6pPr>
            <a:lvl7pPr marL="2742888" indent="0" algn="ctr">
              <a:buNone/>
              <a:defRPr/>
            </a:lvl7pPr>
            <a:lvl8pPr marL="3200036" indent="0" algn="ctr">
              <a:buNone/>
              <a:defRPr/>
            </a:lvl8pPr>
            <a:lvl9pPr marL="3657184" indent="0" algn="ctr">
              <a:buNone/>
              <a:defRPr/>
            </a:lvl9pPr>
          </a:lstStyle>
          <a:p>
            <a:r>
              <a:rPr lang="en-US"/>
              <a:t>Click to edit Master subtitle style</a:t>
            </a:r>
          </a:p>
        </p:txBody>
      </p:sp>
      <p:sp>
        <p:nvSpPr>
          <p:cNvPr id="4" name="Rectangle 89"/>
          <p:cNvSpPr>
            <a:spLocks noGrp="1" noChangeArrowheads="1"/>
          </p:cNvSpPr>
          <p:nvPr>
            <p:ph type="ftr" sz="quarter" idx="10"/>
          </p:nvPr>
        </p:nvSpPr>
        <p:spPr>
          <a:xfrm>
            <a:off x="2489200" y="6178551"/>
            <a:ext cx="4891088" cy="279400"/>
          </a:xfrm>
          <a:prstGeom prst="rect">
            <a:avLst/>
          </a:prstGeom>
          <a:ln/>
        </p:spPr>
        <p:txBody>
          <a:bodyPr lIns="107287" tIns="53643" rIns="107287" bIns="53643"/>
          <a:lstStyle>
            <a:lvl1pPr>
              <a:defRPr/>
            </a:lvl1pPr>
          </a:lstStyle>
          <a:p>
            <a:pPr>
              <a:defRPr/>
            </a:pPr>
            <a:fld id="{2D092785-9958-4C4D-8FC5-D351185F45BA}" type="datetime3">
              <a:rPr lang="en-US" smtClean="0"/>
              <a:pPr>
                <a:defRPr/>
              </a:pPr>
              <a:t>30 November 2023</a:t>
            </a:fld>
            <a:r>
              <a:rPr lang="de-DE" dirty="0"/>
              <a:t>    </a:t>
            </a:r>
            <a:r>
              <a:rPr lang="en-US" dirty="0"/>
              <a:t>page</a:t>
            </a:r>
            <a:r>
              <a:rPr lang="de-DE" dirty="0"/>
              <a:t> </a:t>
            </a:r>
            <a:fld id="{E08917CE-FCCF-2244-A8A2-74D93F46C91E}" type="slidenum">
              <a:rPr lang="en-US" smtClean="0"/>
              <a:pPr>
                <a:defRPr/>
              </a:pPr>
              <a:t>‹#›</a:t>
            </a:fld>
            <a:r>
              <a:rPr lang="en-US" dirty="0"/>
              <a:t>    </a:t>
            </a:r>
            <a:r>
              <a:rPr lang="de-DE" dirty="0"/>
              <a:t>© 2014 Roche</a:t>
            </a:r>
            <a:endParaRPr lang="en-US" dirty="0"/>
          </a:p>
        </p:txBody>
      </p:sp>
      <p:pic>
        <p:nvPicPr>
          <p:cNvPr id="5" name="Picture 4" descr="Dudnyk-Roche_w9.HELIX_CROPPED2.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729062" y="0"/>
            <a:ext cx="1176938" cy="2602411"/>
          </a:xfrm>
          <a:prstGeom prst="rect">
            <a:avLst/>
          </a:prstGeom>
        </p:spPr>
      </p:pic>
    </p:spTree>
    <p:extLst>
      <p:ext uri="{BB962C8B-B14F-4D97-AF65-F5344CB8AC3E}">
        <p14:creationId xmlns:p14="http://schemas.microsoft.com/office/powerpoint/2010/main" val="27452475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hart">
  <p:cSld name="Nadpis a graf">
    <p:spTree>
      <p:nvGrpSpPr>
        <p:cNvPr id="1" name=""/>
        <p:cNvGrpSpPr/>
        <p:nvPr/>
      </p:nvGrpSpPr>
      <p:grpSpPr>
        <a:xfrm>
          <a:off x="0" y="0"/>
          <a:ext cx="0" cy="0"/>
          <a:chOff x="0" y="0"/>
          <a:chExt cx="0" cy="0"/>
        </a:xfrm>
      </p:grpSpPr>
      <p:sp>
        <p:nvSpPr>
          <p:cNvPr id="2" name="Nadpis 1"/>
          <p:cNvSpPr>
            <a:spLocks noGrp="1"/>
          </p:cNvSpPr>
          <p:nvPr>
            <p:ph type="title"/>
          </p:nvPr>
        </p:nvSpPr>
        <p:spPr>
          <a:xfrm>
            <a:off x="660400" y="228600"/>
            <a:ext cx="8502650" cy="1143000"/>
          </a:xfrm>
        </p:spPr>
        <p:txBody>
          <a:bodyPr/>
          <a:lstStyle/>
          <a:p>
            <a:r>
              <a:rPr lang="cs-CZ"/>
              <a:t>Kliknutím lze upravit styl.</a:t>
            </a:r>
          </a:p>
        </p:txBody>
      </p:sp>
      <p:sp>
        <p:nvSpPr>
          <p:cNvPr id="3" name="Zástupný symbol pro graf 2"/>
          <p:cNvSpPr>
            <a:spLocks noGrp="1"/>
          </p:cNvSpPr>
          <p:nvPr>
            <p:ph type="chart" idx="1"/>
          </p:nvPr>
        </p:nvSpPr>
        <p:spPr>
          <a:xfrm>
            <a:off x="660400" y="1981200"/>
            <a:ext cx="8502650" cy="4114800"/>
          </a:xfrm>
        </p:spPr>
        <p:txBody>
          <a:bodyPr/>
          <a:lstStyle/>
          <a:p>
            <a:pPr lvl="0"/>
            <a:endParaRPr lang="cs-CZ" noProof="0"/>
          </a:p>
        </p:txBody>
      </p:sp>
    </p:spTree>
    <p:extLst>
      <p:ext uri="{BB962C8B-B14F-4D97-AF65-F5344CB8AC3E}">
        <p14:creationId xmlns:p14="http://schemas.microsoft.com/office/powerpoint/2010/main" val="3827524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812800" y="404813"/>
            <a:ext cx="8640763" cy="360362"/>
          </a:xfrm>
        </p:spPr>
        <p:txBody>
          <a:bodyPr/>
          <a:lstStyle/>
          <a:p>
            <a:r>
              <a:rPr lang="cs-CZ"/>
              <a:t>Klepnutím lze upravit styl předlohy nadpisů.</a:t>
            </a:r>
          </a:p>
        </p:txBody>
      </p:sp>
      <p:sp>
        <p:nvSpPr>
          <p:cNvPr id="3" name="Zástupný symbol pro obsah 2"/>
          <p:cNvSpPr>
            <a:spLocks noGrp="1"/>
          </p:cNvSpPr>
          <p:nvPr>
            <p:ph sz="half" idx="1"/>
          </p:nvPr>
        </p:nvSpPr>
        <p:spPr>
          <a:xfrm>
            <a:off x="452438" y="1125538"/>
            <a:ext cx="4513262" cy="42830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5118100" y="1125538"/>
            <a:ext cx="4514850" cy="2065337"/>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5118100" y="3343275"/>
            <a:ext cx="4514850" cy="206533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extLst>
      <p:ext uri="{BB962C8B-B14F-4D97-AF65-F5344CB8AC3E}">
        <p14:creationId xmlns:p14="http://schemas.microsoft.com/office/powerpoint/2010/main" val="3859561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42950" y="2130425"/>
            <a:ext cx="8420100" cy="1470025"/>
          </a:xfrm>
          <a:prstGeom prst="rect">
            <a:avLst/>
          </a:prstGeom>
        </p:spPr>
        <p:txBody>
          <a:bodyPr/>
          <a:lstStyle/>
          <a:p>
            <a:r>
              <a:rPr lang="cs-CZ"/>
              <a:t>Klepnutím lze upravit styl předlohy nadpisů.</a:t>
            </a:r>
          </a:p>
        </p:txBody>
      </p:sp>
      <p:sp>
        <p:nvSpPr>
          <p:cNvPr id="3" name="Podnadpis 2"/>
          <p:cNvSpPr>
            <a:spLocks noGrp="1"/>
          </p:cNvSpPr>
          <p:nvPr>
            <p:ph type="subTitle" idx="1"/>
          </p:nvPr>
        </p:nvSpPr>
        <p:spPr>
          <a:xfrm>
            <a:off x="1485900" y="3886200"/>
            <a:ext cx="69342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a:prstGeom prst="rect">
            <a:avLst/>
          </a:prstGeom>
        </p:spPr>
        <p:txBody>
          <a:bodyPr/>
          <a:lstStyle/>
          <a:p>
            <a:r>
              <a:rPr lang="cs-CZ"/>
              <a:t>Klepnutím lze upravit styl předlohy nadpisů.</a:t>
            </a:r>
          </a:p>
        </p:txBody>
      </p:sp>
      <p:sp>
        <p:nvSpPr>
          <p:cNvPr id="3" name="Zástupný symbol pro obsah 2"/>
          <p:cNvSpPr>
            <a:spLocks noGrp="1"/>
          </p:cNvSpPr>
          <p:nvPr>
            <p:ph idx="1"/>
          </p:nvPr>
        </p:nvSpPr>
        <p:spPr>
          <a:xfrm>
            <a:off x="495300" y="1600200"/>
            <a:ext cx="8915400" cy="4525963"/>
          </a:xfrm>
          <a:prstGeom prst="rect">
            <a:avLst/>
          </a:prstGeo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82638" y="4406900"/>
            <a:ext cx="8420100" cy="1362075"/>
          </a:xfrm>
          <a:prstGeom prst="rect">
            <a:avLst/>
          </a:prstGeo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82638" y="2906713"/>
            <a:ext cx="84201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a:prstGeom prst="rect">
            <a:avLst/>
          </a:prstGeom>
        </p:spPr>
        <p:txBody>
          <a:bodyPr/>
          <a:lstStyle/>
          <a:p>
            <a:r>
              <a:rPr lang="cs-CZ"/>
              <a:t>Klepnutím lze upravit styl předlohy nadpisů.</a:t>
            </a:r>
          </a:p>
        </p:txBody>
      </p:sp>
      <p:sp>
        <p:nvSpPr>
          <p:cNvPr id="3" name="Zástupný symbol pro obsah 2"/>
          <p:cNvSpPr>
            <a:spLocks noGrp="1"/>
          </p:cNvSpPr>
          <p:nvPr>
            <p:ph sz="half" idx="1"/>
          </p:nvPr>
        </p:nvSpPr>
        <p:spPr>
          <a:xfrm>
            <a:off x="4953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029200" y="1600200"/>
            <a:ext cx="43815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a:prstGeom prst="rect">
            <a:avLst/>
          </a:prstGeo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95300" y="1535113"/>
            <a:ext cx="437673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95300" y="2174875"/>
            <a:ext cx="437673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032375" y="1535113"/>
            <a:ext cx="437832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032375" y="2174875"/>
            <a:ext cx="437832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a:prstGeom prst="rect">
            <a:avLst/>
          </a:prstGeom>
        </p:spPr>
        <p:txBody>
          <a:bodyPr/>
          <a:lstStyle/>
          <a:p>
            <a:r>
              <a:rPr lang="cs-CZ"/>
              <a:t>Klepnutím lze upravit styl předlohy nadpisů.</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95300" y="273050"/>
            <a:ext cx="3259138" cy="1162050"/>
          </a:xfrm>
          <a:prstGeom prst="rect">
            <a:avLst/>
          </a:prstGeo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873500" y="273050"/>
            <a:ext cx="553720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95300" y="1435100"/>
            <a:ext cx="3259138"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41513" y="4800600"/>
            <a:ext cx="5943600" cy="566738"/>
          </a:xfrm>
          <a:prstGeom prst="rect">
            <a:avLst/>
          </a:prstGeo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941513" y="612775"/>
            <a:ext cx="59436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941513" y="5367338"/>
            <a:ext cx="59436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a:prstGeom prst="rect">
            <a:avLst/>
          </a:prstGeom>
        </p:spPr>
        <p:txBody>
          <a:bodyPr/>
          <a:lstStyle/>
          <a:p>
            <a:r>
              <a:rPr lang="cs-CZ"/>
              <a:t>Klepnutím lze upravit styl předlohy nadpisů.</a:t>
            </a:r>
          </a:p>
        </p:txBody>
      </p:sp>
      <p:sp>
        <p:nvSpPr>
          <p:cNvPr id="3" name="Zástupný symbol pro svislý text 2"/>
          <p:cNvSpPr>
            <a:spLocks noGrp="1"/>
          </p:cNvSpPr>
          <p:nvPr>
            <p:ph type="body" orient="vert" idx="1"/>
          </p:nvPr>
        </p:nvSpPr>
        <p:spPr>
          <a:xfrm>
            <a:off x="495300" y="1600200"/>
            <a:ext cx="8915400" cy="4525963"/>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181850" y="274638"/>
            <a:ext cx="2228850" cy="5851525"/>
          </a:xfrm>
          <a:prstGeom prst="rect">
            <a:avLst/>
          </a:prstGeo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95300" y="274638"/>
            <a:ext cx="6534150" cy="5851525"/>
          </a:xfrm>
          <a:prstGeom prst="rect">
            <a:avLst/>
          </a:prstGeo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82638" y="4406900"/>
            <a:ext cx="84201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2438" y="1125538"/>
            <a:ext cx="4513262"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18100" y="1125538"/>
            <a:ext cx="4514850" cy="4283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95300" y="274638"/>
            <a:ext cx="8915400" cy="1143000"/>
          </a:xfrm>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95300" y="273050"/>
            <a:ext cx="3259138"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941513" y="4800600"/>
            <a:ext cx="59436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40"/>
          <p:cNvSpPr>
            <a:spLocks noChangeArrowheads="1"/>
          </p:cNvSpPr>
          <p:nvPr userDrawn="1"/>
        </p:nvSpPr>
        <p:spPr bwMode="auto">
          <a:xfrm>
            <a:off x="0" y="5949950"/>
            <a:ext cx="9906000" cy="908050"/>
          </a:xfrm>
          <a:prstGeom prst="rect">
            <a:avLst/>
          </a:prstGeom>
          <a:pattFill prst="pct20">
            <a:fgClr>
              <a:srgbClr val="00006E"/>
            </a:fgClr>
            <a:bgClr>
              <a:schemeClr val="bg1"/>
            </a:bgClr>
          </a:pattFill>
          <a:ln>
            <a:noFill/>
          </a:ln>
        </p:spPr>
        <p:txBody>
          <a:bodyPr wrap="none" anchor="ct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defRPr/>
            </a:pPr>
            <a:endParaRPr lang="cs-CZ" altLang="cs-CZ"/>
          </a:p>
        </p:txBody>
      </p:sp>
      <p:sp>
        <p:nvSpPr>
          <p:cNvPr id="1027" name="AutoShape 39"/>
          <p:cNvSpPr>
            <a:spLocks noChangeArrowheads="1"/>
          </p:cNvSpPr>
          <p:nvPr userDrawn="1"/>
        </p:nvSpPr>
        <p:spPr bwMode="auto">
          <a:xfrm>
            <a:off x="201613" y="6057900"/>
            <a:ext cx="9504362" cy="682625"/>
          </a:xfrm>
          <a:prstGeom prst="roundRect">
            <a:avLst>
              <a:gd name="adj" fmla="val 16667"/>
            </a:avLst>
          </a:prstGeom>
          <a:solidFill>
            <a:schemeClr val="bg1"/>
          </a:solidFill>
          <a:ln>
            <a:noFill/>
          </a:ln>
        </p:spPr>
        <p:txBody>
          <a:bodyPr wrap="none" anchor="ct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defRPr/>
            </a:pPr>
            <a:endParaRPr lang="cs-CZ" altLang="cs-CZ"/>
          </a:p>
        </p:txBody>
      </p:sp>
      <p:sp>
        <p:nvSpPr>
          <p:cNvPr id="1028" name="Rectangle 2"/>
          <p:cNvSpPr>
            <a:spLocks noGrp="1" noChangeArrowheads="1"/>
          </p:cNvSpPr>
          <p:nvPr>
            <p:ph type="title"/>
          </p:nvPr>
        </p:nvSpPr>
        <p:spPr bwMode="auto">
          <a:xfrm>
            <a:off x="812800" y="404813"/>
            <a:ext cx="8640763" cy="3603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altLang="cs-CZ"/>
              <a:t>Volitelně hlavní nadpis</a:t>
            </a:r>
          </a:p>
        </p:txBody>
      </p:sp>
      <p:sp>
        <p:nvSpPr>
          <p:cNvPr id="1029" name="Rectangle 3"/>
          <p:cNvSpPr>
            <a:spLocks noGrp="1" noChangeArrowheads="1"/>
          </p:cNvSpPr>
          <p:nvPr>
            <p:ph type="body" idx="1"/>
          </p:nvPr>
        </p:nvSpPr>
        <p:spPr bwMode="auto">
          <a:xfrm>
            <a:off x="452438" y="1125538"/>
            <a:ext cx="9180512" cy="4283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altLang="cs-CZ"/>
              <a:t>Click to edit Master text styles</a:t>
            </a:r>
          </a:p>
          <a:p>
            <a:pPr lvl="1"/>
            <a:r>
              <a:rPr lang="cs-CZ" altLang="cs-CZ"/>
              <a:t>Second level</a:t>
            </a:r>
          </a:p>
          <a:p>
            <a:pPr lvl="2"/>
            <a:r>
              <a:rPr lang="cs-CZ" altLang="cs-CZ"/>
              <a:t>Third level</a:t>
            </a:r>
          </a:p>
          <a:p>
            <a:pPr lvl="3"/>
            <a:r>
              <a:rPr lang="cs-CZ" altLang="cs-CZ"/>
              <a:t>Fourth level</a:t>
            </a:r>
          </a:p>
          <a:p>
            <a:pPr lvl="4"/>
            <a:r>
              <a:rPr lang="cs-CZ" altLang="cs-CZ"/>
              <a:t>Fifth level</a:t>
            </a:r>
          </a:p>
        </p:txBody>
      </p:sp>
      <p:cxnSp>
        <p:nvCxnSpPr>
          <p:cNvPr id="1030" name="AutoShape 26"/>
          <p:cNvCxnSpPr>
            <a:cxnSpLocks noChangeShapeType="1"/>
            <a:stCxn id="1029" idx="1"/>
            <a:endCxn id="1029" idx="1"/>
          </p:cNvCxnSpPr>
          <p:nvPr/>
        </p:nvCxnSpPr>
        <p:spPr bwMode="auto">
          <a:xfrm>
            <a:off x="452438" y="3267075"/>
            <a:ext cx="0" cy="0"/>
          </a:xfrm>
          <a:prstGeom prst="straightConnector1">
            <a:avLst/>
          </a:prstGeom>
          <a:noFill/>
          <a:ln w="9525">
            <a:solidFill>
              <a:schemeClr val="tx1"/>
            </a:solidFill>
            <a:round/>
            <a:headEnd/>
            <a:tailEnd/>
          </a:ln>
        </p:spPr>
      </p:cxnSp>
      <p:pic>
        <p:nvPicPr>
          <p:cNvPr id="1031" name="Picture 41"/>
          <p:cNvPicPr>
            <a:picLocks noChangeAspect="1" noChangeArrowheads="1"/>
          </p:cNvPicPr>
          <p:nvPr userDrawn="1"/>
        </p:nvPicPr>
        <p:blipFill>
          <a:blip r:embed="rId18" cstate="print"/>
          <a:srcRect/>
          <a:stretch>
            <a:fillRect/>
          </a:stretch>
        </p:blipFill>
        <p:spPr bwMode="auto">
          <a:xfrm>
            <a:off x="381000" y="6111875"/>
            <a:ext cx="2484438" cy="557213"/>
          </a:xfrm>
          <a:prstGeom prst="rect">
            <a:avLst/>
          </a:prstGeom>
          <a:noFill/>
          <a:ln w="9525" algn="ctr">
            <a:noFill/>
            <a:miter lim="800000"/>
            <a:headEnd/>
            <a:tailEnd/>
          </a:ln>
        </p:spPr>
      </p:pic>
    </p:spTree>
  </p:cSld>
  <p:clrMap bg1="lt1" tx1="dk1" bg2="lt2" tx2="dk2" accent1="accent1" accent2="accent2" accent3="accent3" accent4="accent4" accent5="accent5" accent6="accent6" hlink="hlink" folHlink="folHlink"/>
  <p:sldLayoutIdLst>
    <p:sldLayoutId id="2147483993"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 id="2147483994" r:id="rId12"/>
    <p:sldLayoutId id="2147483997" r:id="rId13"/>
    <p:sldLayoutId id="2147483998" r:id="rId14"/>
    <p:sldLayoutId id="2147483999" r:id="rId15"/>
    <p:sldLayoutId id="2147484000" r:id="rId16"/>
  </p:sldLayoutIdLst>
  <p:txStyles>
    <p:titleStyle>
      <a:lvl1pPr algn="l" rtl="0" eaLnBrk="0" fontAlgn="base" hangingPunct="0">
        <a:spcBef>
          <a:spcPct val="0"/>
        </a:spcBef>
        <a:spcAft>
          <a:spcPct val="0"/>
        </a:spcAft>
        <a:defRPr sz="2400" b="1">
          <a:solidFill>
            <a:srgbClr val="00006E"/>
          </a:solidFill>
          <a:latin typeface="+mj-lt"/>
          <a:ea typeface="+mj-ea"/>
          <a:cs typeface="+mj-cs"/>
        </a:defRPr>
      </a:lvl1pPr>
      <a:lvl2pPr algn="l" rtl="0" eaLnBrk="0" fontAlgn="base" hangingPunct="0">
        <a:spcBef>
          <a:spcPct val="0"/>
        </a:spcBef>
        <a:spcAft>
          <a:spcPct val="0"/>
        </a:spcAft>
        <a:defRPr sz="2400" b="1">
          <a:solidFill>
            <a:srgbClr val="00006E"/>
          </a:solidFill>
          <a:latin typeface="Arial Black" pitchFamily="34" charset="0"/>
        </a:defRPr>
      </a:lvl2pPr>
      <a:lvl3pPr algn="l" rtl="0" eaLnBrk="0" fontAlgn="base" hangingPunct="0">
        <a:spcBef>
          <a:spcPct val="0"/>
        </a:spcBef>
        <a:spcAft>
          <a:spcPct val="0"/>
        </a:spcAft>
        <a:defRPr sz="2400" b="1">
          <a:solidFill>
            <a:srgbClr val="00006E"/>
          </a:solidFill>
          <a:latin typeface="Arial Black" pitchFamily="34" charset="0"/>
        </a:defRPr>
      </a:lvl3pPr>
      <a:lvl4pPr algn="l" rtl="0" eaLnBrk="0" fontAlgn="base" hangingPunct="0">
        <a:spcBef>
          <a:spcPct val="0"/>
        </a:spcBef>
        <a:spcAft>
          <a:spcPct val="0"/>
        </a:spcAft>
        <a:defRPr sz="2400" b="1">
          <a:solidFill>
            <a:srgbClr val="00006E"/>
          </a:solidFill>
          <a:latin typeface="Arial Black" pitchFamily="34" charset="0"/>
        </a:defRPr>
      </a:lvl4pPr>
      <a:lvl5pPr algn="l" rtl="0" eaLnBrk="0" fontAlgn="base" hangingPunct="0">
        <a:spcBef>
          <a:spcPct val="0"/>
        </a:spcBef>
        <a:spcAft>
          <a:spcPct val="0"/>
        </a:spcAft>
        <a:defRPr sz="2400" b="1">
          <a:solidFill>
            <a:srgbClr val="00006E"/>
          </a:solidFill>
          <a:latin typeface="Arial Black" pitchFamily="34" charset="0"/>
        </a:defRPr>
      </a:lvl5pPr>
      <a:lvl6pPr marL="457200" algn="l" rtl="0" fontAlgn="base">
        <a:spcBef>
          <a:spcPct val="0"/>
        </a:spcBef>
        <a:spcAft>
          <a:spcPct val="0"/>
        </a:spcAft>
        <a:defRPr sz="2400" b="1">
          <a:solidFill>
            <a:srgbClr val="00006E"/>
          </a:solidFill>
          <a:latin typeface="Arial Black" pitchFamily="34" charset="0"/>
        </a:defRPr>
      </a:lvl6pPr>
      <a:lvl7pPr marL="914400" algn="l" rtl="0" fontAlgn="base">
        <a:spcBef>
          <a:spcPct val="0"/>
        </a:spcBef>
        <a:spcAft>
          <a:spcPct val="0"/>
        </a:spcAft>
        <a:defRPr sz="2400" b="1">
          <a:solidFill>
            <a:srgbClr val="00006E"/>
          </a:solidFill>
          <a:latin typeface="Arial Black" pitchFamily="34" charset="0"/>
        </a:defRPr>
      </a:lvl7pPr>
      <a:lvl8pPr marL="1371600" algn="l" rtl="0" fontAlgn="base">
        <a:spcBef>
          <a:spcPct val="0"/>
        </a:spcBef>
        <a:spcAft>
          <a:spcPct val="0"/>
        </a:spcAft>
        <a:defRPr sz="2400" b="1">
          <a:solidFill>
            <a:srgbClr val="00006E"/>
          </a:solidFill>
          <a:latin typeface="Arial Black" pitchFamily="34" charset="0"/>
        </a:defRPr>
      </a:lvl8pPr>
      <a:lvl9pPr marL="1828800" algn="l" rtl="0" fontAlgn="base">
        <a:spcBef>
          <a:spcPct val="0"/>
        </a:spcBef>
        <a:spcAft>
          <a:spcPct val="0"/>
        </a:spcAft>
        <a:defRPr sz="2400" b="1">
          <a:solidFill>
            <a:srgbClr val="00006E"/>
          </a:solidFill>
          <a:latin typeface="Arial Black" pitchFamily="34" charset="0"/>
        </a:defRPr>
      </a:lvl9pPr>
    </p:titleStyle>
    <p:bodyStyle>
      <a:lvl1pPr marL="342900" indent="-342900" algn="l" rtl="0" eaLnBrk="0" fontAlgn="base" hangingPunct="0">
        <a:spcBef>
          <a:spcPct val="20000"/>
        </a:spcBef>
        <a:spcAft>
          <a:spcPct val="0"/>
        </a:spcAft>
        <a:buClr>
          <a:srgbClr val="000066"/>
        </a:buClr>
        <a:buChar char="•"/>
        <a:defRPr sz="2800">
          <a:solidFill>
            <a:srgbClr val="00006E"/>
          </a:solidFill>
          <a:latin typeface="+mn-lt"/>
          <a:ea typeface="+mn-ea"/>
          <a:cs typeface="+mn-cs"/>
        </a:defRPr>
      </a:lvl1pPr>
      <a:lvl2pPr marL="742950" indent="-285750" algn="l" rtl="0" eaLnBrk="0" fontAlgn="base" hangingPunct="0">
        <a:spcBef>
          <a:spcPct val="20000"/>
        </a:spcBef>
        <a:spcAft>
          <a:spcPct val="0"/>
        </a:spcAft>
        <a:buClr>
          <a:srgbClr val="000066"/>
        </a:buClr>
        <a:buChar char="•"/>
        <a:defRPr sz="2400">
          <a:solidFill>
            <a:srgbClr val="00006E"/>
          </a:solidFill>
          <a:latin typeface="+mn-lt"/>
        </a:defRPr>
      </a:lvl2pPr>
      <a:lvl3pPr marL="1143000" indent="-228600" algn="l" rtl="0" eaLnBrk="0" fontAlgn="base" hangingPunct="0">
        <a:spcBef>
          <a:spcPct val="20000"/>
        </a:spcBef>
        <a:spcAft>
          <a:spcPct val="0"/>
        </a:spcAft>
        <a:buClr>
          <a:srgbClr val="000066"/>
        </a:buClr>
        <a:buChar char="•"/>
        <a:defRPr sz="2000">
          <a:solidFill>
            <a:srgbClr val="00006E"/>
          </a:solidFill>
          <a:latin typeface="+mn-lt"/>
        </a:defRPr>
      </a:lvl3pPr>
      <a:lvl4pPr marL="1600200" indent="-228600" algn="l" rtl="0" eaLnBrk="0" fontAlgn="base" hangingPunct="0">
        <a:spcBef>
          <a:spcPct val="20000"/>
        </a:spcBef>
        <a:spcAft>
          <a:spcPct val="0"/>
        </a:spcAft>
        <a:buClr>
          <a:srgbClr val="000066"/>
        </a:buClr>
        <a:buChar char="•"/>
        <a:defRPr>
          <a:solidFill>
            <a:srgbClr val="00006E"/>
          </a:solidFill>
          <a:latin typeface="+mn-lt"/>
        </a:defRPr>
      </a:lvl4pPr>
      <a:lvl5pPr marL="2057400" indent="-228600" algn="l" rtl="0" eaLnBrk="0" fontAlgn="base" hangingPunct="0">
        <a:spcBef>
          <a:spcPct val="20000"/>
        </a:spcBef>
        <a:spcAft>
          <a:spcPct val="0"/>
        </a:spcAft>
        <a:buClr>
          <a:srgbClr val="000066"/>
        </a:buClr>
        <a:buChar char="•"/>
        <a:defRPr sz="1600">
          <a:solidFill>
            <a:srgbClr val="00006E"/>
          </a:solidFill>
          <a:latin typeface="+mn-lt"/>
        </a:defRPr>
      </a:lvl5pPr>
      <a:lvl6pPr marL="2514600" indent="-228600" algn="l" rtl="0" fontAlgn="base">
        <a:spcBef>
          <a:spcPct val="20000"/>
        </a:spcBef>
        <a:spcAft>
          <a:spcPct val="0"/>
        </a:spcAft>
        <a:buClr>
          <a:srgbClr val="000066"/>
        </a:buClr>
        <a:buChar char="•"/>
        <a:defRPr sz="1600">
          <a:solidFill>
            <a:srgbClr val="00006E"/>
          </a:solidFill>
          <a:latin typeface="+mn-lt"/>
        </a:defRPr>
      </a:lvl6pPr>
      <a:lvl7pPr marL="2971800" indent="-228600" algn="l" rtl="0" fontAlgn="base">
        <a:spcBef>
          <a:spcPct val="20000"/>
        </a:spcBef>
        <a:spcAft>
          <a:spcPct val="0"/>
        </a:spcAft>
        <a:buClr>
          <a:srgbClr val="000066"/>
        </a:buClr>
        <a:buChar char="•"/>
        <a:defRPr sz="1600">
          <a:solidFill>
            <a:srgbClr val="00006E"/>
          </a:solidFill>
          <a:latin typeface="+mn-lt"/>
        </a:defRPr>
      </a:lvl7pPr>
      <a:lvl8pPr marL="3429000" indent="-228600" algn="l" rtl="0" fontAlgn="base">
        <a:spcBef>
          <a:spcPct val="20000"/>
        </a:spcBef>
        <a:spcAft>
          <a:spcPct val="0"/>
        </a:spcAft>
        <a:buClr>
          <a:srgbClr val="000066"/>
        </a:buClr>
        <a:buChar char="•"/>
        <a:defRPr sz="1600">
          <a:solidFill>
            <a:srgbClr val="00006E"/>
          </a:solidFill>
          <a:latin typeface="+mn-lt"/>
        </a:defRPr>
      </a:lvl8pPr>
      <a:lvl9pPr marL="3886200" indent="-228600" algn="l" rtl="0" fontAlgn="base">
        <a:spcBef>
          <a:spcPct val="20000"/>
        </a:spcBef>
        <a:spcAft>
          <a:spcPct val="0"/>
        </a:spcAft>
        <a:buClr>
          <a:srgbClr val="000066"/>
        </a:buClr>
        <a:buChar char="•"/>
        <a:defRPr sz="1600">
          <a:solidFill>
            <a:srgbClr val="00006E"/>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4"/>
          <p:cNvSpPr>
            <a:spLocks noChangeArrowheads="1"/>
          </p:cNvSpPr>
          <p:nvPr userDrawn="1"/>
        </p:nvSpPr>
        <p:spPr bwMode="auto">
          <a:xfrm>
            <a:off x="0" y="5949950"/>
            <a:ext cx="9906000" cy="908050"/>
          </a:xfrm>
          <a:prstGeom prst="rect">
            <a:avLst/>
          </a:prstGeom>
          <a:pattFill prst="pct20">
            <a:fgClr>
              <a:srgbClr val="00006E"/>
            </a:fgClr>
            <a:bgClr>
              <a:schemeClr val="bg1"/>
            </a:bgClr>
          </a:pattFill>
          <a:ln>
            <a:noFill/>
          </a:ln>
        </p:spPr>
        <p:txBody>
          <a:bodyPr wrap="none" anchor="ct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defRPr/>
            </a:pPr>
            <a:endParaRPr lang="cs-CZ" altLang="cs-CZ"/>
          </a:p>
        </p:txBody>
      </p:sp>
      <p:sp>
        <p:nvSpPr>
          <p:cNvPr id="2051" name="AutoShape 15"/>
          <p:cNvSpPr>
            <a:spLocks noChangeArrowheads="1"/>
          </p:cNvSpPr>
          <p:nvPr userDrawn="1"/>
        </p:nvSpPr>
        <p:spPr bwMode="auto">
          <a:xfrm>
            <a:off x="201613" y="6057900"/>
            <a:ext cx="9504362" cy="682625"/>
          </a:xfrm>
          <a:prstGeom prst="roundRect">
            <a:avLst>
              <a:gd name="adj" fmla="val 16667"/>
            </a:avLst>
          </a:prstGeom>
          <a:solidFill>
            <a:schemeClr val="bg1"/>
          </a:solidFill>
          <a:ln>
            <a:noFill/>
          </a:ln>
        </p:spPr>
        <p:txBody>
          <a:bodyPr wrap="none" anchor="ct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defRPr/>
            </a:pPr>
            <a:endParaRPr lang="cs-CZ" altLang="cs-CZ"/>
          </a:p>
        </p:txBody>
      </p:sp>
      <p:sp>
        <p:nvSpPr>
          <p:cNvPr id="2052" name="Rectangle 18"/>
          <p:cNvSpPr>
            <a:spLocks noChangeArrowheads="1"/>
          </p:cNvSpPr>
          <p:nvPr userDrawn="1"/>
        </p:nvSpPr>
        <p:spPr bwMode="auto">
          <a:xfrm>
            <a:off x="7516813" y="6416675"/>
            <a:ext cx="2044700" cy="152400"/>
          </a:xfrm>
          <a:prstGeom prst="rect">
            <a:avLst/>
          </a:prstGeom>
          <a:noFill/>
          <a:ln>
            <a:noFill/>
          </a:ln>
        </p:spPr>
        <p:txBody>
          <a:bodyPr lIns="0" tIns="0" rIns="0" bIns="0" anchor="b"/>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algn="ctr">
              <a:defRPr/>
            </a:pPr>
            <a:r>
              <a:rPr lang="cs-CZ" altLang="cs-CZ" sz="900" b="0">
                <a:solidFill>
                  <a:schemeClr val="tx1"/>
                </a:solidFill>
                <a:latin typeface="Verdana" pitchFamily="34" charset="0"/>
              </a:rPr>
              <a:t>Strana </a:t>
            </a:r>
            <a:fld id="{5D389DCE-FB34-42EC-9493-0A055B61CE78}" type="slidenum">
              <a:rPr lang="cs-CZ" altLang="cs-CZ" sz="900" b="0" smtClean="0">
                <a:solidFill>
                  <a:schemeClr val="tx1"/>
                </a:solidFill>
                <a:latin typeface="Verdana" pitchFamily="34" charset="0"/>
              </a:rPr>
              <a:pPr algn="ctr">
                <a:defRPr/>
              </a:pPr>
              <a:t>‹#›</a:t>
            </a:fld>
            <a:endParaRPr lang="cs-CZ" altLang="cs-CZ" sz="900" b="0">
              <a:solidFill>
                <a:schemeClr val="tx1"/>
              </a:solidFill>
              <a:latin typeface="Verdana" pitchFamily="34" charset="0"/>
            </a:endParaRPr>
          </a:p>
        </p:txBody>
      </p:sp>
      <p:pic>
        <p:nvPicPr>
          <p:cNvPr id="2053" name="Picture 19" descr="varianta_naprap_nv"/>
          <p:cNvPicPr>
            <a:picLocks noChangeAspect="1" noChangeArrowheads="1"/>
          </p:cNvPicPr>
          <p:nvPr userDrawn="1"/>
        </p:nvPicPr>
        <p:blipFill>
          <a:blip r:embed="rId13" cstate="print"/>
          <a:srcRect/>
          <a:stretch>
            <a:fillRect/>
          </a:stretch>
        </p:blipFill>
        <p:spPr bwMode="auto">
          <a:xfrm>
            <a:off x="452438" y="6157913"/>
            <a:ext cx="2268537" cy="468312"/>
          </a:xfrm>
          <a:prstGeom prst="rect">
            <a:avLst/>
          </a:prstGeom>
          <a:noFill/>
          <a:ln w="9525">
            <a:noFill/>
            <a:miter lim="800000"/>
            <a:headEnd/>
            <a:tailEnd/>
          </a:ln>
        </p:spPr>
      </p:pic>
      <p:cxnSp>
        <p:nvCxnSpPr>
          <p:cNvPr id="2054" name="AutoShape 20"/>
          <p:cNvCxnSpPr>
            <a:cxnSpLocks noChangeShapeType="1"/>
          </p:cNvCxnSpPr>
          <p:nvPr userDrawn="1"/>
        </p:nvCxnSpPr>
        <p:spPr bwMode="auto">
          <a:xfrm>
            <a:off x="452438" y="3267075"/>
            <a:ext cx="0" cy="0"/>
          </a:xfrm>
          <a:prstGeom prst="straightConnector1">
            <a:avLst/>
          </a:prstGeom>
          <a:noFill/>
          <a:ln w="9525">
            <a:solidFill>
              <a:schemeClr val="tx1"/>
            </a:solidFill>
            <a:round/>
            <a:headEnd/>
            <a:tailEnd/>
          </a:ln>
        </p:spPr>
      </p:cxnSp>
    </p:spTree>
  </p:cSld>
  <p:clrMap bg1="lt1" tx1="dk1" bg2="lt2" tx2="dk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oleObject" Target="../embeddings/oleObject3.bin"/><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oleObject" Target="../embeddings/oleObject4.bin"/><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hyperlink" Target="http://mypcos.info/1/wp-content/uploads/2012/03/Blood-drop.jp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www.google.cz/url?sa=i&amp;rct=j&amp;q=&amp;esrc=s&amp;source=images&amp;cd=&amp;cad=rja&amp;uact=8&amp;ved=0ahUKEwim_4uU86nNAhXMcRQKHdQFCfUQjRwIBw&amp;url=http://www.cobas.com/home/product/lab-automation-and-it/cobas-p-512-pre-analytical-system.html&amp;psig=AFQjCNGhspKobpl04MEweTsqRl_Z1XZt8w&amp;ust=1466075547466875" TargetMode="External"/><Relationship Id="rId13" Type="http://schemas.openxmlformats.org/officeDocument/2006/relationships/image" Target="../media/image56.jpeg"/><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image" Target="../media/image55.pn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4.jpeg"/><Relationship Id="rId5" Type="http://schemas.openxmlformats.org/officeDocument/2006/relationships/image" Target="../media/image49.gif"/><Relationship Id="rId10" Type="http://schemas.openxmlformats.org/officeDocument/2006/relationships/image" Target="../media/image53.jpeg"/><Relationship Id="rId4" Type="http://schemas.openxmlformats.org/officeDocument/2006/relationships/image" Target="../media/image48.png"/><Relationship Id="rId9" Type="http://schemas.openxmlformats.org/officeDocument/2006/relationships/image" Target="../media/image52.jpeg"/></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hyperlink" Target="http://www.google.cz/url?sa=i&amp;rct=j&amp;q=&amp;esrc=s&amp;source=images&amp;cd=&amp;cad=rja&amp;uact=8&amp;ved=0ahUKEwim_4uU86nNAhXMcRQKHdQFCfUQjRwIBw&amp;url=http://www.cobas.com/home/product/lab-automation-and-it/cobas-p-512-pre-analytical-system.html&amp;psig=AFQjCNGhspKobpl04MEweTsqRl_Z1XZt8w&amp;ust=1466075547466875" TargetMode="Externa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8.png"/><Relationship Id="rId4" Type="http://schemas.openxmlformats.org/officeDocument/2006/relationships/image" Target="../media/image47.pn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47.png"/></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64.emf"/><Relationship Id="rId5" Type="http://schemas.openxmlformats.org/officeDocument/2006/relationships/image" Target="../media/image63.png"/><Relationship Id="rId4" Type="http://schemas.openxmlformats.org/officeDocument/2006/relationships/image" Target="../media/image6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59.emf"/></Relationships>
</file>

<file path=ppt/slides/_rels/slide8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73.png"/></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www.google.cz/url?sa=i&amp;rct=j&amp;q=&amp;esrc=s&amp;source=images&amp;cd=&amp;cad=rja&amp;uact=8&amp;ved=0ahUKEwj4wqj5ya3PAhWFOhQKHaNLDuIQjRwIBw&amp;url=http://virtuallaboratory.colorado.edu/Biofundamentals-web/lectureNotes-Revision/Topic3-2_NucleicAcids.htm&amp;psig=AFQjCNFBOROzqGU9tc4mvYC9jvxB7j3Nzw&amp;ust=1474997993002359" TargetMode="Externa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https://www.google.cz/url?sa=i&amp;rct=j&amp;q=&amp;esrc=s&amp;source=images&amp;cd=&amp;cad=rja&amp;uact=8&amp;ved=0ahUKEwj1ssWdyq3PAhVHXhQKHR4bDRMQjRwIBw&amp;url=https://www.boundless.com/biology/textbooks/boundless-biology-textbook/biological-macromolecules-3/nucleic-acids-57/&amp;psig=AFQjCNFBOROzqGU9tc4mvYC9jvxB7j3Nzw&amp;ust=1474997993002359"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ChangeArrowheads="1"/>
          </p:cNvSpPr>
          <p:nvPr/>
        </p:nvSpPr>
        <p:spPr bwMode="auto">
          <a:xfrm>
            <a:off x="742950" y="3212976"/>
            <a:ext cx="8420100" cy="1785282"/>
          </a:xfrm>
          <a:prstGeom prst="rect">
            <a:avLst/>
          </a:prstGeom>
          <a:noFill/>
          <a:ln w="9525">
            <a:noFill/>
            <a:miter lim="800000"/>
            <a:headEnd/>
            <a:tailEnd/>
          </a:ln>
        </p:spPr>
        <p:txBody>
          <a:bodyPr/>
          <a:lstStyle/>
          <a:p>
            <a:pPr algn="ctr" eaLnBrk="0" hangingPunct="0">
              <a:lnSpc>
                <a:spcPct val="120000"/>
              </a:lnSpc>
              <a:spcBef>
                <a:spcPts val="800"/>
              </a:spcBef>
            </a:pPr>
            <a:r>
              <a:rPr lang="cs-CZ" altLang="cs-CZ" sz="3200" dirty="0">
                <a:latin typeface="Arial" charset="0"/>
              </a:rPr>
              <a:t>Nové povinnosti u testování dárců krve</a:t>
            </a:r>
          </a:p>
          <a:p>
            <a:pPr algn="ctr" eaLnBrk="0" hangingPunct="0">
              <a:lnSpc>
                <a:spcPct val="120000"/>
              </a:lnSpc>
              <a:spcBef>
                <a:spcPts val="800"/>
              </a:spcBef>
            </a:pPr>
            <a:r>
              <a:rPr lang="cs-CZ" altLang="cs-CZ" sz="2500" b="0" dirty="0" err="1">
                <a:latin typeface="Arial" charset="0"/>
              </a:rPr>
              <a:t>M.Bohoněk</a:t>
            </a:r>
            <a:br>
              <a:rPr lang="cs-CZ" altLang="cs-CZ" sz="2200" dirty="0">
                <a:latin typeface="Arial" charset="0"/>
              </a:rPr>
            </a:br>
            <a:br>
              <a:rPr lang="cs-CZ" altLang="cs-CZ" sz="2200" dirty="0">
                <a:latin typeface="Arial" charset="0"/>
              </a:rPr>
            </a:br>
            <a:endParaRPr lang="en-US" altLang="cs-CZ" sz="1600" b="0" dirty="0">
              <a:solidFill>
                <a:schemeClr val="tx1"/>
              </a:solidFill>
              <a:latin typeface="Arial" charset="0"/>
            </a:endParaRPr>
          </a:p>
        </p:txBody>
      </p:sp>
      <p:pic>
        <p:nvPicPr>
          <p:cNvPr id="3" name="Obrázek 2">
            <a:extLst>
              <a:ext uri="{FF2B5EF4-FFF2-40B4-BE49-F238E27FC236}">
                <a16:creationId xmlns:a16="http://schemas.microsoft.com/office/drawing/2014/main" id="{351239A7-4D96-40B7-875F-72179B4683B0}"/>
              </a:ext>
            </a:extLst>
          </p:cNvPr>
          <p:cNvPicPr>
            <a:picLocks noChangeAspect="1"/>
          </p:cNvPicPr>
          <p:nvPr/>
        </p:nvPicPr>
        <p:blipFill>
          <a:blip r:embed="rId3"/>
          <a:stretch>
            <a:fillRect/>
          </a:stretch>
        </p:blipFill>
        <p:spPr>
          <a:xfrm>
            <a:off x="2648744" y="5229200"/>
            <a:ext cx="4787008" cy="11967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65100" y="1233488"/>
            <a:ext cx="9493250" cy="4246562"/>
          </a:xfrm>
        </p:spPr>
        <p:txBody>
          <a:bodyPr/>
          <a:lstStyle/>
          <a:p>
            <a:pPr algn="ctr">
              <a:spcAft>
                <a:spcPts val="300"/>
              </a:spcAft>
              <a:buFontTx/>
              <a:buNone/>
            </a:pPr>
            <a:r>
              <a:rPr lang="cs-CZ" altLang="cs-CZ" sz="3200" b="1" u="sng">
                <a:solidFill>
                  <a:srgbClr val="000066"/>
                </a:solidFill>
              </a:rPr>
              <a:t>Potransfuzní infekce:</a:t>
            </a:r>
          </a:p>
          <a:p>
            <a:pPr>
              <a:spcAft>
                <a:spcPts val="300"/>
              </a:spcAft>
              <a:buFontTx/>
              <a:buNone/>
            </a:pPr>
            <a:r>
              <a:rPr lang="cs-CZ" altLang="cs-CZ" sz="1400" b="1">
                <a:solidFill>
                  <a:srgbClr val="000066"/>
                </a:solidFill>
              </a:rPr>
              <a:t> </a:t>
            </a:r>
            <a:endParaRPr lang="cs-CZ" altLang="cs-CZ" b="1">
              <a:solidFill>
                <a:srgbClr val="000066"/>
              </a:solidFill>
            </a:endParaRPr>
          </a:p>
          <a:p>
            <a:pPr>
              <a:spcAft>
                <a:spcPts val="300"/>
              </a:spcAft>
              <a:buFontTx/>
              <a:buNone/>
            </a:pPr>
            <a:r>
              <a:rPr lang="cs-CZ" altLang="cs-CZ">
                <a:cs typeface="Arial" charset="0"/>
              </a:rPr>
              <a:t>				Z hlediska dlouhodobých potransfuzních 			rizik i z hlediska forenzního</a:t>
            </a:r>
            <a:r>
              <a:rPr lang="cs-CZ" altLang="cs-CZ"/>
              <a:t>  jedná  se  o 			</a:t>
            </a:r>
            <a:r>
              <a:rPr lang="cs-CZ" altLang="cs-CZ">
                <a:cs typeface="Arial" charset="0"/>
              </a:rPr>
              <a:t>nejpalčivější problém současné transfúzní služby, na nějž je zaměřena většina aktuální výzkumné činnosti v oboru. </a:t>
            </a:r>
            <a:endParaRPr lang="cs-CZ" altLang="cs-CZ"/>
          </a:p>
          <a:p>
            <a:pPr algn="just">
              <a:buFontTx/>
              <a:buNone/>
            </a:pPr>
            <a:r>
              <a:rPr lang="cs-CZ" altLang="cs-CZ"/>
              <a:t>   </a:t>
            </a:r>
            <a:r>
              <a:rPr lang="cs-CZ" altLang="cs-CZ" sz="2400">
                <a:cs typeface="Arial" charset="0"/>
              </a:rPr>
              <a:t>Situaci akcentovala pandemie AIDS, počínaje 2.polovinou 80 let.</a:t>
            </a:r>
            <a:r>
              <a:rPr lang="cs-CZ" altLang="cs-CZ">
                <a:cs typeface="Arial" charset="0"/>
              </a:rPr>
              <a:t> </a:t>
            </a:r>
            <a:endParaRPr lang="cs-CZ" altLang="cs-CZ">
              <a:cs typeface="Times New Roman" pitchFamily="18" charset="0"/>
            </a:endParaRPr>
          </a:p>
          <a:p>
            <a:pPr lvl="1">
              <a:spcAft>
                <a:spcPts val="300"/>
              </a:spcAft>
              <a:buFontTx/>
              <a:buNone/>
            </a:pPr>
            <a:endParaRPr lang="cs-CZ" altLang="cs-CZ" b="1">
              <a:solidFill>
                <a:srgbClr val="000066"/>
              </a:solidFill>
            </a:endParaRPr>
          </a:p>
          <a:p>
            <a:pPr>
              <a:buFontTx/>
              <a:buNone/>
            </a:pPr>
            <a:endParaRPr lang="cs-CZ" altLang="cs-CZ" u="sng">
              <a:solidFill>
                <a:srgbClr val="FFFF00"/>
              </a:solidFill>
            </a:endParaRPr>
          </a:p>
        </p:txBody>
      </p:sp>
      <p:pic>
        <p:nvPicPr>
          <p:cNvPr id="12292" name="Picture 5" descr="ANd9GcRYxgIelV8WLGeoHhDUS8_A_QCyfASHTpoFFBz9GJO-pz3O_2Ig"/>
          <p:cNvPicPr>
            <a:picLocks noChangeAspect="1" noChangeArrowheads="1"/>
          </p:cNvPicPr>
          <p:nvPr/>
        </p:nvPicPr>
        <p:blipFill>
          <a:blip r:embed="rId2" cstate="print"/>
          <a:srcRect/>
          <a:stretch>
            <a:fillRect/>
          </a:stretch>
        </p:blipFill>
        <p:spPr bwMode="auto">
          <a:xfrm>
            <a:off x="523875" y="1125538"/>
            <a:ext cx="2124075" cy="21526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165100" y="1125538"/>
            <a:ext cx="9493250" cy="2987675"/>
          </a:xfrm>
        </p:spPr>
        <p:txBody>
          <a:bodyPr/>
          <a:lstStyle/>
          <a:p>
            <a:pPr algn="ctr">
              <a:spcAft>
                <a:spcPts val="300"/>
              </a:spcAft>
              <a:buFontTx/>
              <a:buNone/>
            </a:pPr>
            <a:r>
              <a:rPr lang="cs-CZ" altLang="cs-CZ" sz="3200" b="1" u="sng">
                <a:solidFill>
                  <a:srgbClr val="000066"/>
                </a:solidFill>
              </a:rPr>
              <a:t>Proč jsou potransfuzní infekce takový problém?</a:t>
            </a:r>
          </a:p>
          <a:p>
            <a:pPr>
              <a:spcAft>
                <a:spcPts val="300"/>
              </a:spcAft>
              <a:buFontTx/>
              <a:buNone/>
            </a:pPr>
            <a:r>
              <a:rPr lang="cs-CZ" altLang="cs-CZ" sz="1400" b="1">
                <a:solidFill>
                  <a:srgbClr val="000066"/>
                </a:solidFill>
              </a:rPr>
              <a:t> </a:t>
            </a:r>
            <a:endParaRPr lang="cs-CZ" altLang="cs-CZ" b="1">
              <a:solidFill>
                <a:srgbClr val="000066"/>
              </a:solidFill>
            </a:endParaRPr>
          </a:p>
          <a:p>
            <a:r>
              <a:rPr lang="cs-CZ" altLang="cs-CZ"/>
              <a:t>není 100% průkaznost screeningových vyšetřovacích technik (imunologické okno, citlivost testů apod.)</a:t>
            </a:r>
          </a:p>
          <a:p>
            <a:r>
              <a:rPr lang="cs-CZ" altLang="cs-CZ"/>
              <a:t>nelze vše vyšetřovat</a:t>
            </a:r>
          </a:p>
          <a:p>
            <a:r>
              <a:rPr lang="cs-CZ" altLang="cs-CZ"/>
              <a:t>rizikové skupiny (důraz na dotazník dárce)</a:t>
            </a:r>
          </a:p>
          <a:p>
            <a:endParaRPr lang="cs-CZ" altLang="cs-CZ">
              <a:cs typeface="Times New Roman" pitchFamily="18" charset="0"/>
            </a:endParaRPr>
          </a:p>
          <a:p>
            <a:pPr lvl="1">
              <a:spcAft>
                <a:spcPts val="300"/>
              </a:spcAft>
              <a:buFontTx/>
              <a:buNone/>
            </a:pPr>
            <a:endParaRPr lang="cs-CZ" altLang="cs-CZ" b="1">
              <a:solidFill>
                <a:srgbClr val="000066"/>
              </a:solidFill>
            </a:endParaRPr>
          </a:p>
          <a:p>
            <a:pPr>
              <a:buFontTx/>
              <a:buNone/>
            </a:pPr>
            <a:endParaRPr lang="cs-CZ" altLang="cs-CZ" u="sng">
              <a:solidFill>
                <a:srgbClr val="FFFF00"/>
              </a:solidFill>
            </a:endParaRPr>
          </a:p>
        </p:txBody>
      </p:sp>
      <p:pic>
        <p:nvPicPr>
          <p:cNvPr id="13316" name="Picture 5" descr="ANd9GcTLXj1ZDrGj-t58TZZSv70HsFt2-lKUEetEvPt7ekL23rrP-DBi5A"/>
          <p:cNvPicPr>
            <a:picLocks noChangeAspect="1" noChangeArrowheads="1"/>
          </p:cNvPicPr>
          <p:nvPr/>
        </p:nvPicPr>
        <p:blipFill>
          <a:blip r:embed="rId2" cstate="print"/>
          <a:srcRect/>
          <a:stretch>
            <a:fillRect/>
          </a:stretch>
        </p:blipFill>
        <p:spPr bwMode="auto">
          <a:xfrm>
            <a:off x="2865438" y="3968750"/>
            <a:ext cx="3024187" cy="187325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1485900" y="2132856"/>
            <a:ext cx="8420100" cy="1470025"/>
          </a:xfrm>
        </p:spPr>
        <p:txBody>
          <a:bodyPr/>
          <a:lstStyle/>
          <a:p>
            <a:pPr algn="ctr"/>
            <a:r>
              <a:rPr lang="cs-CZ" altLang="cs-CZ" sz="4300" dirty="0"/>
              <a:t>HIV</a:t>
            </a: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496" y="1304764"/>
            <a:ext cx="4063715" cy="3662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38461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6907C8DD-8ED3-4B56-9A93-82BDFE1E3F62}"/>
              </a:ext>
            </a:extLst>
          </p:cNvPr>
          <p:cNvPicPr>
            <a:picLocks noChangeAspect="1"/>
          </p:cNvPicPr>
          <p:nvPr/>
        </p:nvPicPr>
        <p:blipFill>
          <a:blip r:embed="rId2"/>
          <a:stretch>
            <a:fillRect/>
          </a:stretch>
        </p:blipFill>
        <p:spPr>
          <a:xfrm>
            <a:off x="0" y="-20547"/>
            <a:ext cx="9906000" cy="6077839"/>
          </a:xfrm>
          <a:prstGeom prst="rect">
            <a:avLst/>
          </a:prstGeom>
        </p:spPr>
      </p:pic>
      <p:sp>
        <p:nvSpPr>
          <p:cNvPr id="4099" name="Nadpis 2"/>
          <p:cNvSpPr>
            <a:spLocks noGrp="1"/>
          </p:cNvSpPr>
          <p:nvPr>
            <p:ph type="title"/>
          </p:nvPr>
        </p:nvSpPr>
        <p:spPr>
          <a:xfrm>
            <a:off x="428229" y="115889"/>
            <a:ext cx="8915400" cy="428625"/>
          </a:xfrm>
        </p:spPr>
        <p:txBody>
          <a:bodyPr>
            <a:normAutofit fontScale="90000"/>
          </a:bodyPr>
          <a:lstStyle/>
          <a:p>
            <a:pPr>
              <a:defRPr/>
            </a:pPr>
            <a:r>
              <a:rPr lang="cs-CZ" altLang="cs-CZ" sz="1800" b="1" dirty="0">
                <a:solidFill>
                  <a:schemeClr val="accent2"/>
                </a:solidFill>
              </a:rPr>
              <a:t>Nové případy infekce HIV v roce 2020 v Evropě</a:t>
            </a:r>
            <a:br>
              <a:rPr lang="cs-CZ" altLang="cs-CZ" sz="1800" b="1" dirty="0">
                <a:solidFill>
                  <a:schemeClr val="accent2"/>
                </a:solidFill>
              </a:rPr>
            </a:br>
            <a:r>
              <a:rPr lang="cs-CZ" altLang="cs-CZ" sz="1400" b="1" dirty="0">
                <a:solidFill>
                  <a:schemeClr val="accent2"/>
                </a:solidFill>
              </a:rPr>
              <a:t>Relativní údaje na 100 000 obyvatel</a:t>
            </a:r>
            <a:endParaRPr lang="cs-CZ" altLang="cs-CZ" sz="1400" dirty="0"/>
          </a:p>
        </p:txBody>
      </p:sp>
      <p:sp>
        <p:nvSpPr>
          <p:cNvPr id="3076" name="Text Box 4"/>
          <p:cNvSpPr txBox="1">
            <a:spLocks noChangeArrowheads="1"/>
          </p:cNvSpPr>
          <p:nvPr/>
        </p:nvSpPr>
        <p:spPr bwMode="auto">
          <a:xfrm>
            <a:off x="6122459" y="6165850"/>
            <a:ext cx="1950244" cy="304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cs-CZ" altLang="cs-CZ" sz="1400">
                <a:solidFill>
                  <a:srgbClr val="A50021"/>
                </a:solidFill>
              </a:rPr>
              <a:t>Zdroj: ECDC, RKI</a:t>
            </a:r>
          </a:p>
        </p:txBody>
      </p:sp>
    </p:spTree>
    <p:extLst>
      <p:ext uri="{BB962C8B-B14F-4D97-AF65-F5344CB8AC3E}">
        <p14:creationId xmlns:p14="http://schemas.microsoft.com/office/powerpoint/2010/main" val="2671503810"/>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ChangeAspect="1"/>
          </p:cNvGraphicFramePr>
          <p:nvPr/>
        </p:nvGraphicFramePr>
        <p:xfrm>
          <a:off x="239713" y="488950"/>
          <a:ext cx="5834063" cy="5322888"/>
        </p:xfrm>
        <a:graphic>
          <a:graphicData uri="http://schemas.openxmlformats.org/presentationml/2006/ole">
            <mc:AlternateContent xmlns:mc="http://schemas.openxmlformats.org/markup-compatibility/2006">
              <mc:Choice xmlns:v="urn:schemas-microsoft-com:vml" Requires="v">
                <p:oleObj name="Worksheet" r:id="rId2" imgW="9153643" imgH="6848596" progId="Excel.Sheet.8">
                  <p:embed/>
                </p:oleObj>
              </mc:Choice>
              <mc:Fallback>
                <p:oleObj name="Worksheet" r:id="rId2" imgW="9153643" imgH="6848596" progId="Excel.Sheet.8">
                  <p:embed/>
                  <p:pic>
                    <p:nvPicPr>
                      <p:cNvPr id="3" name="Object 3"/>
                      <p:cNvPicPr>
                        <a:picLocks noChangeAspect="1" noChangeArrowheads="1"/>
                      </p:cNvPicPr>
                      <p:nvPr/>
                    </p:nvPicPr>
                    <p:blipFill>
                      <a:blip r:embed="rId3"/>
                      <a:srcRect/>
                      <a:stretch>
                        <a:fillRect/>
                      </a:stretch>
                    </p:blipFill>
                    <p:spPr bwMode="auto">
                      <a:xfrm>
                        <a:off x="239713" y="488950"/>
                        <a:ext cx="5834063" cy="5322888"/>
                      </a:xfrm>
                      <a:prstGeom prst="rect">
                        <a:avLst/>
                      </a:prstGeom>
                      <a:noFill/>
                      <a:ln>
                        <a:noFill/>
                      </a:ln>
                      <a:effectLst/>
                    </p:spPr>
                  </p:pic>
                </p:oleObj>
              </mc:Fallback>
            </mc:AlternateContent>
          </a:graphicData>
        </a:graphic>
      </p:graphicFrame>
      <p:sp>
        <p:nvSpPr>
          <p:cNvPr id="4" name="Ovál 3"/>
          <p:cNvSpPr/>
          <p:nvPr/>
        </p:nvSpPr>
        <p:spPr>
          <a:xfrm>
            <a:off x="4448945" y="5301209"/>
            <a:ext cx="679401" cy="411025"/>
          </a:xfrm>
          <a:prstGeom prst="ellipse">
            <a:avLst/>
          </a:prstGeom>
          <a:no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6130912" y="2060848"/>
            <a:ext cx="3610619" cy="4585871"/>
          </a:xfrm>
          <a:prstGeom prst="rect">
            <a:avLst/>
          </a:prstGeom>
          <a:noFill/>
        </p:spPr>
        <p:txBody>
          <a:bodyPr wrap="square" rtlCol="0">
            <a:spAutoFit/>
          </a:bodyPr>
          <a:lstStyle/>
          <a:p>
            <a:r>
              <a:rPr lang="cs-CZ" altLang="cs-CZ" sz="2000" b="0" dirty="0">
                <a:solidFill>
                  <a:schemeClr val="accent2"/>
                </a:solidFill>
                <a:latin typeface="+mn-lt"/>
              </a:rPr>
              <a:t>Podíl nediagnostikovaných 2022, odhady z korigovaných dat k 31.12.2022 pomocí </a:t>
            </a:r>
            <a:br>
              <a:rPr lang="cs-CZ" altLang="cs-CZ" sz="2000" b="0" dirty="0">
                <a:solidFill>
                  <a:schemeClr val="accent2"/>
                </a:solidFill>
                <a:latin typeface="+mn-lt"/>
              </a:rPr>
            </a:br>
            <a:r>
              <a:rPr lang="cs-CZ" altLang="cs-CZ" sz="2000" b="0" dirty="0">
                <a:solidFill>
                  <a:schemeClr val="accent2"/>
                </a:solidFill>
                <a:latin typeface="+mn-lt"/>
              </a:rPr>
              <a:t>ECDC HIV Modelling </a:t>
            </a:r>
            <a:r>
              <a:rPr lang="cs-CZ" altLang="cs-CZ" sz="2000" b="0" dirty="0" err="1">
                <a:solidFill>
                  <a:schemeClr val="accent2"/>
                </a:solidFill>
                <a:latin typeface="+mn-lt"/>
              </a:rPr>
              <a:t>Tool</a:t>
            </a:r>
            <a:endParaRPr lang="cs-CZ" altLang="cs-CZ" sz="2000" b="0" dirty="0">
              <a:solidFill>
                <a:schemeClr val="accent2"/>
              </a:solidFill>
              <a:latin typeface="+mn-lt"/>
            </a:endParaRPr>
          </a:p>
          <a:p>
            <a:r>
              <a:rPr lang="cs-CZ" altLang="cs-CZ" sz="2000" b="0" dirty="0">
                <a:latin typeface="+mn-lt"/>
              </a:rPr>
              <a:t>celkově	n=692 </a:t>
            </a:r>
          </a:p>
          <a:p>
            <a:r>
              <a:rPr lang="cs-CZ" altLang="cs-CZ" sz="2000" b="0" dirty="0">
                <a:latin typeface="+mn-lt"/>
              </a:rPr>
              <a:t>17,4 % (95% CI: 13,3-21,1 %)</a:t>
            </a:r>
          </a:p>
          <a:p>
            <a:endParaRPr lang="cs-CZ" sz="2000" b="0" dirty="0"/>
          </a:p>
          <a:p>
            <a:endParaRPr lang="cs-CZ" sz="2000" b="0" dirty="0"/>
          </a:p>
          <a:p>
            <a:r>
              <a:rPr lang="cs-CZ" sz="2000" b="0" dirty="0">
                <a:latin typeface="+mn-lt"/>
              </a:rPr>
              <a:t>Odhad celkového počtu žijících HIV+ osob v ČR (bez uprchlíků z Ukrajiny): 4662</a:t>
            </a:r>
          </a:p>
          <a:p>
            <a:endParaRPr lang="cs-CZ" dirty="0">
              <a:latin typeface="+mn-lt"/>
            </a:endParaRPr>
          </a:p>
          <a:p>
            <a:endParaRPr lang="cs-CZ" dirty="0"/>
          </a:p>
          <a:p>
            <a:endParaRPr lang="cs-CZ" dirty="0"/>
          </a:p>
        </p:txBody>
      </p:sp>
      <p:sp>
        <p:nvSpPr>
          <p:cNvPr id="6" name="Ovál 5"/>
          <p:cNvSpPr/>
          <p:nvPr/>
        </p:nvSpPr>
        <p:spPr>
          <a:xfrm>
            <a:off x="8589182" y="5152261"/>
            <a:ext cx="735852" cy="354460"/>
          </a:xfrm>
          <a:prstGeom prst="ellipse">
            <a:avLst/>
          </a:prstGeom>
          <a:no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p:cNvSpPr txBox="1"/>
          <p:nvPr/>
        </p:nvSpPr>
        <p:spPr>
          <a:xfrm>
            <a:off x="6177136" y="1255550"/>
            <a:ext cx="3799438" cy="461665"/>
          </a:xfrm>
          <a:prstGeom prst="rect">
            <a:avLst/>
          </a:prstGeom>
          <a:noFill/>
        </p:spPr>
        <p:txBody>
          <a:bodyPr wrap="none" rtlCol="0">
            <a:spAutoFit/>
          </a:bodyPr>
          <a:lstStyle/>
          <a:p>
            <a:r>
              <a:rPr lang="cs-CZ" dirty="0">
                <a:latin typeface="+mn-lt"/>
              </a:rPr>
              <a:t>zemřelo  573 HIV+  osob</a:t>
            </a:r>
          </a:p>
        </p:txBody>
      </p:sp>
      <p:sp>
        <p:nvSpPr>
          <p:cNvPr id="8" name="Ovál 7"/>
          <p:cNvSpPr/>
          <p:nvPr/>
        </p:nvSpPr>
        <p:spPr>
          <a:xfrm>
            <a:off x="7486142" y="1227967"/>
            <a:ext cx="671214" cy="516830"/>
          </a:xfrm>
          <a:prstGeom prst="ellipse">
            <a:avLst/>
          </a:prstGeom>
          <a:no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p:cNvSpPr/>
          <p:nvPr/>
        </p:nvSpPr>
        <p:spPr>
          <a:xfrm>
            <a:off x="7077236" y="3284984"/>
            <a:ext cx="828092" cy="416444"/>
          </a:xfrm>
          <a:prstGeom prst="ellipse">
            <a:avLst/>
          </a:prstGeom>
          <a:noFill/>
          <a:ln w="317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3A180CB1-1120-44BB-6E4A-087D00DD1977}"/>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2751309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3">
            <a:extLst>
              <a:ext uri="{FF2B5EF4-FFF2-40B4-BE49-F238E27FC236}">
                <a16:creationId xmlns:a16="http://schemas.microsoft.com/office/drawing/2014/main" id="{CAE47952-B2E7-4337-84A8-77644F6B7EC3}"/>
              </a:ext>
            </a:extLst>
          </p:cNvPr>
          <p:cNvGraphicFramePr>
            <a:graphicFrameLocks noChangeAspect="1"/>
          </p:cNvGraphicFramePr>
          <p:nvPr/>
        </p:nvGraphicFramePr>
        <p:xfrm>
          <a:off x="404813" y="188913"/>
          <a:ext cx="9144000" cy="6507162"/>
        </p:xfrm>
        <a:graphic>
          <a:graphicData uri="http://schemas.openxmlformats.org/presentationml/2006/ole">
            <mc:AlternateContent xmlns:mc="http://schemas.openxmlformats.org/markup-compatibility/2006">
              <mc:Choice xmlns:v="urn:schemas-microsoft-com:vml" Requires="v">
                <p:oleObj name="List" r:id="rId2" imgW="10372628" imgH="8705738" progId="Excel.Sheet.8">
                  <p:embed/>
                </p:oleObj>
              </mc:Choice>
              <mc:Fallback>
                <p:oleObj name="List" r:id="rId2" imgW="10372628" imgH="8705738" progId="Excel.Sheet.8">
                  <p:embed/>
                  <p:pic>
                    <p:nvPicPr>
                      <p:cNvPr id="39938" name="Object 3">
                        <a:extLst>
                          <a:ext uri="{FF2B5EF4-FFF2-40B4-BE49-F238E27FC236}">
                            <a16:creationId xmlns:a16="http://schemas.microsoft.com/office/drawing/2014/main" id="{CAE47952-B2E7-4337-84A8-77644F6B7E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6930"/>
                      <a:stretch>
                        <a:fillRect/>
                      </a:stretch>
                    </p:blipFill>
                    <p:spPr bwMode="auto">
                      <a:xfrm>
                        <a:off x="404813" y="188913"/>
                        <a:ext cx="9144000" cy="6507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9939" name="TextovéPole 1">
            <a:extLst>
              <a:ext uri="{FF2B5EF4-FFF2-40B4-BE49-F238E27FC236}">
                <a16:creationId xmlns:a16="http://schemas.microsoft.com/office/drawing/2014/main" id="{5F7B3375-1558-43D0-8129-D8981780BF7C}"/>
              </a:ext>
            </a:extLst>
          </p:cNvPr>
          <p:cNvSpPr txBox="1">
            <a:spLocks noChangeArrowheads="1"/>
          </p:cNvSpPr>
          <p:nvPr/>
        </p:nvSpPr>
        <p:spPr bwMode="auto">
          <a:xfrm>
            <a:off x="1784351" y="1174751"/>
            <a:ext cx="2251075" cy="2031325"/>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rok 2022:  z 55</a:t>
            </a:r>
          </a:p>
          <a:p>
            <a:pPr>
              <a:spcBef>
                <a:spcPct val="0"/>
              </a:spcBef>
              <a:buFontTx/>
              <a:buNone/>
            </a:pPr>
            <a:r>
              <a:rPr lang="cs-CZ" altLang="cs-CZ" sz="1400"/>
              <a:t>14 ČR, 37 UKR</a:t>
            </a:r>
          </a:p>
          <a:p>
            <a:pPr>
              <a:spcBef>
                <a:spcPct val="0"/>
              </a:spcBef>
              <a:buFontTx/>
              <a:buNone/>
            </a:pPr>
            <a:r>
              <a:rPr lang="cs-CZ" altLang="cs-CZ" sz="1400"/>
              <a:t>  2 RUS, 2 MOLD</a:t>
            </a:r>
          </a:p>
          <a:p>
            <a:pPr>
              <a:spcBef>
                <a:spcPct val="0"/>
              </a:spcBef>
              <a:buFontTx/>
              <a:buNone/>
            </a:pPr>
            <a:endParaRPr lang="cs-CZ" altLang="cs-CZ" sz="1400"/>
          </a:p>
          <a:p>
            <a:pPr>
              <a:spcBef>
                <a:spcPct val="0"/>
              </a:spcBef>
              <a:buFontTx/>
              <a:buNone/>
            </a:pPr>
            <a:r>
              <a:rPr lang="cs-CZ" altLang="cs-CZ" sz="1400"/>
              <a:t>rok 2023:  z 29</a:t>
            </a:r>
          </a:p>
          <a:p>
            <a:pPr>
              <a:spcBef>
                <a:spcPct val="0"/>
              </a:spcBef>
              <a:buFontTx/>
              <a:buNone/>
            </a:pPr>
            <a:r>
              <a:rPr lang="cs-CZ" altLang="cs-CZ" sz="1400"/>
              <a:t>9 ČR, 15 UKR,</a:t>
            </a:r>
          </a:p>
          <a:p>
            <a:pPr>
              <a:spcBef>
                <a:spcPct val="0"/>
              </a:spcBef>
              <a:buFontTx/>
              <a:buNone/>
            </a:pPr>
            <a:r>
              <a:rPr lang="cs-CZ" altLang="cs-CZ" sz="1400"/>
              <a:t>1  MOLD, 1 VNM,</a:t>
            </a:r>
          </a:p>
          <a:p>
            <a:pPr>
              <a:spcBef>
                <a:spcPct val="0"/>
              </a:spcBef>
              <a:buFontTx/>
              <a:buNone/>
            </a:pPr>
            <a:r>
              <a:rPr lang="cs-CZ" altLang="cs-CZ" sz="1400"/>
              <a:t>1 Guinea, 1 Kambodža, </a:t>
            </a:r>
          </a:p>
          <a:p>
            <a:pPr>
              <a:spcBef>
                <a:spcPct val="0"/>
              </a:spcBef>
              <a:buFontTx/>
              <a:buNone/>
            </a:pPr>
            <a:r>
              <a:rPr lang="cs-CZ" altLang="cs-CZ" sz="1400"/>
              <a:t>1 Nigérie</a:t>
            </a:r>
          </a:p>
        </p:txBody>
      </p:sp>
      <p:sp>
        <p:nvSpPr>
          <p:cNvPr id="2" name="Obdélník 1">
            <a:extLst>
              <a:ext uri="{FF2B5EF4-FFF2-40B4-BE49-F238E27FC236}">
                <a16:creationId xmlns:a16="http://schemas.microsoft.com/office/drawing/2014/main" id="{526F9062-E680-D07F-95D5-5A2F7EB2A51A}"/>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sz="2000" dirty="0"/>
              <a:t>Proporce nových HIV infekcí mezi  MSM v Evropě</a:t>
            </a:r>
            <a:r>
              <a:rPr lang="en-GB" sz="2000" dirty="0"/>
              <a:t> </a:t>
            </a:r>
            <a:r>
              <a:rPr lang="cs-CZ" sz="2000" dirty="0"/>
              <a:t>2014</a:t>
            </a:r>
            <a:endParaRPr lang="en-US" sz="2000" dirty="0"/>
          </a:p>
        </p:txBody>
      </p:sp>
      <p:grpSp>
        <p:nvGrpSpPr>
          <p:cNvPr id="3" name="Group 3"/>
          <p:cNvGrpSpPr/>
          <p:nvPr/>
        </p:nvGrpSpPr>
        <p:grpSpPr>
          <a:xfrm>
            <a:off x="1136576" y="980728"/>
            <a:ext cx="8769424" cy="5632361"/>
            <a:chOff x="622300" y="1033154"/>
            <a:chExt cx="8944826" cy="4768587"/>
          </a:xfrm>
        </p:grpSpPr>
        <p:pic>
          <p:nvPicPr>
            <p:cNvPr id="10242"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2300" y="1033154"/>
              <a:ext cx="7464425" cy="3500863"/>
            </a:xfrm>
            <a:prstGeom prst="rect">
              <a:avLst/>
            </a:prstGeom>
            <a:noFill/>
            <a:ln w="9525">
              <a:noFill/>
              <a:miter lim="800000"/>
              <a:headEnd/>
              <a:tailEnd/>
            </a:ln>
          </p:spPr>
        </p:pic>
        <p:sp>
          <p:nvSpPr>
            <p:cNvPr id="10244" name="Text Box 4"/>
            <p:cNvSpPr txBox="1">
              <a:spLocks noChangeArrowheads="1"/>
            </p:cNvSpPr>
            <p:nvPr/>
          </p:nvSpPr>
          <p:spPr bwMode="auto">
            <a:xfrm>
              <a:off x="2543421" y="5384819"/>
              <a:ext cx="7023705" cy="416922"/>
            </a:xfrm>
            <a:prstGeom prst="rect">
              <a:avLst/>
            </a:prstGeom>
            <a:noFill/>
            <a:ln w="9525">
              <a:noFill/>
              <a:miter lim="800000"/>
              <a:headEnd/>
              <a:tailEnd/>
            </a:ln>
          </p:spPr>
          <p:txBody>
            <a:bodyPr wrap="square">
              <a:spAutoFit/>
            </a:bodyPr>
            <a:lstStyle/>
            <a:p>
              <a:r>
                <a:rPr lang="cs-CZ" altLang="cs-CZ" sz="1300" dirty="0">
                  <a:solidFill>
                    <a:srgbClr val="000000"/>
                  </a:solidFill>
                </a:rPr>
                <a:t>ECDC, http://ecdc.europa.eu/en/publications/Publications/hiv-aids-surveillance-report-2014-20131127.pdf</a:t>
              </a:r>
            </a:p>
          </p:txBody>
        </p:sp>
        <p:sp>
          <p:nvSpPr>
            <p:cNvPr id="8" name="TextBox 7"/>
            <p:cNvSpPr txBox="1"/>
            <p:nvPr/>
          </p:nvSpPr>
          <p:spPr>
            <a:xfrm>
              <a:off x="5905875" y="3876288"/>
              <a:ext cx="2038350" cy="230833"/>
            </a:xfrm>
            <a:prstGeom prst="rect">
              <a:avLst/>
            </a:prstGeom>
            <a:solidFill>
              <a:schemeClr val="bg1"/>
            </a:solidFill>
          </p:spPr>
          <p:txBody>
            <a:bodyPr wrap="square" rtlCol="0">
              <a:spAutoFit/>
            </a:bodyPr>
            <a:lstStyle/>
            <a:p>
              <a:pPr algn="ctr"/>
              <a:r>
                <a:rPr lang="en-GB" sz="1400" dirty="0">
                  <a:solidFill>
                    <a:srgbClr val="000000"/>
                  </a:solidFill>
                  <a:latin typeface="Imago"/>
                  <a:cs typeface="Arial" panose="020B0604020202020204" pitchFamily="34" charset="0"/>
                </a:rPr>
                <a:t>n=29,381</a:t>
              </a:r>
            </a:p>
          </p:txBody>
        </p:sp>
        <p:sp>
          <p:nvSpPr>
            <p:cNvPr id="9" name="TextBox 8"/>
            <p:cNvSpPr txBox="1"/>
            <p:nvPr/>
          </p:nvSpPr>
          <p:spPr>
            <a:xfrm>
              <a:off x="1920958" y="4217392"/>
              <a:ext cx="307809" cy="230833"/>
            </a:xfrm>
            <a:prstGeom prst="rect">
              <a:avLst/>
            </a:prstGeom>
            <a:solidFill>
              <a:schemeClr val="bg1"/>
            </a:solidFill>
          </p:spPr>
          <p:txBody>
            <a:bodyPr wrap="square" rtlCol="0">
              <a:spAutoFit/>
            </a:bodyPr>
            <a:lstStyle/>
            <a:p>
              <a:pPr algn="ctr"/>
              <a:r>
                <a:rPr lang="en-GB" sz="1400" dirty="0">
                  <a:solidFill>
                    <a:srgbClr val="000000"/>
                  </a:solidFill>
                  <a:latin typeface="Arial" panose="020B0604020202020204" pitchFamily="34" charset="0"/>
                  <a:cs typeface="Arial" panose="020B0604020202020204" pitchFamily="34" charset="0"/>
                </a:rPr>
                <a:t>0</a:t>
              </a:r>
            </a:p>
          </p:txBody>
        </p:sp>
        <p:sp>
          <p:nvSpPr>
            <p:cNvPr id="10" name="TextBox 9"/>
            <p:cNvSpPr txBox="1"/>
            <p:nvPr/>
          </p:nvSpPr>
          <p:spPr>
            <a:xfrm>
              <a:off x="2963060" y="4217392"/>
              <a:ext cx="378286" cy="230833"/>
            </a:xfrm>
            <a:prstGeom prst="rect">
              <a:avLst/>
            </a:prstGeom>
            <a:solidFill>
              <a:schemeClr val="bg1"/>
            </a:solidFill>
          </p:spPr>
          <p:txBody>
            <a:bodyPr wrap="square" rtlCol="0">
              <a:spAutoFit/>
            </a:bodyPr>
            <a:lstStyle/>
            <a:p>
              <a:pPr algn="ctr"/>
              <a:r>
                <a:rPr lang="en-GB" sz="1400" dirty="0">
                  <a:solidFill>
                    <a:srgbClr val="000000"/>
                  </a:solidFill>
                  <a:latin typeface="Arial" panose="020B0604020202020204" pitchFamily="34" charset="0"/>
                  <a:cs typeface="Arial" panose="020B0604020202020204" pitchFamily="34" charset="0"/>
                </a:rPr>
                <a:t>20</a:t>
              </a:r>
            </a:p>
          </p:txBody>
        </p:sp>
        <p:sp>
          <p:nvSpPr>
            <p:cNvPr id="7" name="TextBox 6"/>
            <p:cNvSpPr txBox="1"/>
            <p:nvPr/>
          </p:nvSpPr>
          <p:spPr>
            <a:xfrm>
              <a:off x="3793384" y="4439304"/>
              <a:ext cx="2038350" cy="228925"/>
            </a:xfrm>
            <a:prstGeom prst="rect">
              <a:avLst/>
            </a:prstGeom>
            <a:solidFill>
              <a:schemeClr val="bg1"/>
            </a:solidFill>
          </p:spPr>
          <p:txBody>
            <a:bodyPr wrap="square" rtlCol="0">
              <a:spAutoFit/>
            </a:bodyPr>
            <a:lstStyle/>
            <a:p>
              <a:pPr algn="ctr"/>
              <a:r>
                <a:rPr lang="en-GB" sz="1400" dirty="0">
                  <a:solidFill>
                    <a:srgbClr val="000000"/>
                  </a:solidFill>
                  <a:latin typeface="Imago"/>
                  <a:cs typeface="Arial" panose="020B0604020202020204" pitchFamily="34" charset="0"/>
                </a:rPr>
                <a:t>Percentage</a:t>
              </a:r>
            </a:p>
          </p:txBody>
        </p:sp>
        <p:sp>
          <p:nvSpPr>
            <p:cNvPr id="11" name="TextBox 10"/>
            <p:cNvSpPr txBox="1"/>
            <p:nvPr/>
          </p:nvSpPr>
          <p:spPr>
            <a:xfrm>
              <a:off x="4007134" y="4217392"/>
              <a:ext cx="502667" cy="230833"/>
            </a:xfrm>
            <a:prstGeom prst="rect">
              <a:avLst/>
            </a:prstGeom>
            <a:solidFill>
              <a:schemeClr val="bg1"/>
            </a:solidFill>
          </p:spPr>
          <p:txBody>
            <a:bodyPr wrap="square" rtlCol="0">
              <a:spAutoFit/>
            </a:bodyPr>
            <a:lstStyle/>
            <a:p>
              <a:pPr algn="ctr"/>
              <a:r>
                <a:rPr lang="en-GB" sz="1400" dirty="0">
                  <a:solidFill>
                    <a:srgbClr val="000000"/>
                  </a:solidFill>
                  <a:latin typeface="Arial" panose="020B0604020202020204" pitchFamily="34" charset="0"/>
                  <a:cs typeface="Arial" panose="020B0604020202020204" pitchFamily="34" charset="0"/>
                </a:rPr>
                <a:t>40</a:t>
              </a:r>
            </a:p>
          </p:txBody>
        </p:sp>
        <p:sp>
          <p:nvSpPr>
            <p:cNvPr id="12" name="TextBox 11"/>
            <p:cNvSpPr txBox="1"/>
            <p:nvPr/>
          </p:nvSpPr>
          <p:spPr>
            <a:xfrm>
              <a:off x="5136000" y="4217392"/>
              <a:ext cx="451164" cy="230833"/>
            </a:xfrm>
            <a:prstGeom prst="rect">
              <a:avLst/>
            </a:prstGeom>
            <a:solidFill>
              <a:schemeClr val="bg1"/>
            </a:solidFill>
          </p:spPr>
          <p:txBody>
            <a:bodyPr wrap="square" rtlCol="0">
              <a:spAutoFit/>
            </a:bodyPr>
            <a:lstStyle/>
            <a:p>
              <a:pPr algn="ctr"/>
              <a:r>
                <a:rPr lang="en-GB" sz="1400" dirty="0">
                  <a:solidFill>
                    <a:srgbClr val="000000"/>
                  </a:solidFill>
                  <a:latin typeface="Arial" panose="020B0604020202020204" pitchFamily="34" charset="0"/>
                  <a:cs typeface="Arial" panose="020B0604020202020204" pitchFamily="34" charset="0"/>
                </a:rPr>
                <a:t>60</a:t>
              </a:r>
            </a:p>
          </p:txBody>
        </p:sp>
        <p:sp>
          <p:nvSpPr>
            <p:cNvPr id="13" name="TextBox 12"/>
            <p:cNvSpPr txBox="1"/>
            <p:nvPr/>
          </p:nvSpPr>
          <p:spPr>
            <a:xfrm>
              <a:off x="6198549" y="4217392"/>
              <a:ext cx="499137" cy="230833"/>
            </a:xfrm>
            <a:prstGeom prst="rect">
              <a:avLst/>
            </a:prstGeom>
            <a:solidFill>
              <a:schemeClr val="bg1"/>
            </a:solidFill>
          </p:spPr>
          <p:txBody>
            <a:bodyPr wrap="square" rtlCol="0">
              <a:spAutoFit/>
            </a:bodyPr>
            <a:lstStyle/>
            <a:p>
              <a:pPr algn="ctr"/>
              <a:r>
                <a:rPr lang="en-GB" sz="1400" dirty="0">
                  <a:solidFill>
                    <a:srgbClr val="000000"/>
                  </a:solidFill>
                  <a:latin typeface="Arial" panose="020B0604020202020204" pitchFamily="34" charset="0"/>
                  <a:cs typeface="Arial" panose="020B0604020202020204" pitchFamily="34" charset="0"/>
                </a:rPr>
                <a:t>80</a:t>
              </a:r>
            </a:p>
          </p:txBody>
        </p:sp>
        <p:sp>
          <p:nvSpPr>
            <p:cNvPr id="14" name="TextBox 13"/>
            <p:cNvSpPr txBox="1"/>
            <p:nvPr/>
          </p:nvSpPr>
          <p:spPr>
            <a:xfrm>
              <a:off x="7265756" y="4217392"/>
              <a:ext cx="549051" cy="230833"/>
            </a:xfrm>
            <a:prstGeom prst="rect">
              <a:avLst/>
            </a:prstGeom>
            <a:solidFill>
              <a:schemeClr val="bg1"/>
            </a:solidFill>
          </p:spPr>
          <p:txBody>
            <a:bodyPr wrap="square" rtlCol="0">
              <a:spAutoFit/>
            </a:bodyPr>
            <a:lstStyle/>
            <a:p>
              <a:pPr algn="ctr"/>
              <a:r>
                <a:rPr lang="en-GB" sz="1400" dirty="0">
                  <a:solidFill>
                    <a:srgbClr val="000000"/>
                  </a:solidFill>
                  <a:latin typeface="Arial" panose="020B0604020202020204" pitchFamily="34" charset="0"/>
                  <a:cs typeface="Arial" panose="020B0604020202020204" pitchFamily="34" charset="0"/>
                </a:rPr>
                <a:t>100</a:t>
              </a:r>
            </a:p>
          </p:txBody>
        </p:sp>
      </p:gr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662" y="980728"/>
            <a:ext cx="9802874" cy="5061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6604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3">
            <a:extLst>
              <a:ext uri="{FF2B5EF4-FFF2-40B4-BE49-F238E27FC236}">
                <a16:creationId xmlns:a16="http://schemas.microsoft.com/office/drawing/2014/main" id="{D0D65377-1341-4E38-9047-891AA715E600}"/>
              </a:ext>
            </a:extLst>
          </p:cNvPr>
          <p:cNvGraphicFramePr>
            <a:graphicFrameLocks noChangeAspect="1"/>
          </p:cNvGraphicFramePr>
          <p:nvPr>
            <p:extLst>
              <p:ext uri="{D42A27DB-BD31-4B8C-83A1-F6EECF244321}">
                <p14:modId xmlns:p14="http://schemas.microsoft.com/office/powerpoint/2010/main" val="2215998045"/>
              </p:ext>
            </p:extLst>
          </p:nvPr>
        </p:nvGraphicFramePr>
        <p:xfrm>
          <a:off x="381000" y="0"/>
          <a:ext cx="9144000" cy="6291262"/>
        </p:xfrm>
        <a:graphic>
          <a:graphicData uri="http://schemas.openxmlformats.org/presentationml/2006/ole">
            <mc:AlternateContent xmlns:mc="http://schemas.openxmlformats.org/markup-compatibility/2006">
              <mc:Choice xmlns:v="urn:schemas-microsoft-com:vml" Requires="v">
                <p:oleObj name="List" r:id="rId2" imgW="9153428" imgH="6829471" progId="Excel.Sheet.8">
                  <p:embed/>
                </p:oleObj>
              </mc:Choice>
              <mc:Fallback>
                <p:oleObj name="List" r:id="rId2" imgW="9153428" imgH="6829471" progId="Excel.Sheet.8">
                  <p:embed/>
                  <p:pic>
                    <p:nvPicPr>
                      <p:cNvPr id="36866" name="Object 3">
                        <a:extLst>
                          <a:ext uri="{FF2B5EF4-FFF2-40B4-BE49-F238E27FC236}">
                            <a16:creationId xmlns:a16="http://schemas.microsoft.com/office/drawing/2014/main" id="{D0D65377-1341-4E38-9047-891AA715E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0"/>
                        <a:ext cx="9144000" cy="629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Obdélník 1">
            <a:extLst>
              <a:ext uri="{FF2B5EF4-FFF2-40B4-BE49-F238E27FC236}">
                <a16:creationId xmlns:a16="http://schemas.microsoft.com/office/drawing/2014/main" id="{7C24F791-E088-B9C1-7F54-76F606EE5E92}"/>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86" name="Objekt 1">
            <a:extLst>
              <a:ext uri="{FF2B5EF4-FFF2-40B4-BE49-F238E27FC236}">
                <a16:creationId xmlns:a16="http://schemas.microsoft.com/office/drawing/2014/main" id="{30D957BB-A272-49C5-A2F8-CE9658AEBBE2}"/>
              </a:ext>
            </a:extLst>
          </p:cNvPr>
          <p:cNvGraphicFramePr>
            <a:graphicFrameLocks noChangeAspect="1"/>
          </p:cNvGraphicFramePr>
          <p:nvPr/>
        </p:nvGraphicFramePr>
        <p:xfrm>
          <a:off x="381000" y="212726"/>
          <a:ext cx="9144000" cy="6645275"/>
        </p:xfrm>
        <a:graphic>
          <a:graphicData uri="http://schemas.openxmlformats.org/presentationml/2006/ole">
            <mc:AlternateContent xmlns:mc="http://schemas.openxmlformats.org/markup-compatibility/2006">
              <mc:Choice xmlns:v="urn:schemas-microsoft-com:vml" Requires="v">
                <p:oleObj name="List" r:id="rId2" imgW="9153428" imgH="6829471" progId="Excel.Sheet.8">
                  <p:embed/>
                </p:oleObj>
              </mc:Choice>
              <mc:Fallback>
                <p:oleObj name="List" r:id="rId2" imgW="9153428" imgH="6829471" progId="Excel.Sheet.8">
                  <p:embed/>
                  <p:pic>
                    <p:nvPicPr>
                      <p:cNvPr id="41986" name="Objekt 1">
                        <a:extLst>
                          <a:ext uri="{FF2B5EF4-FFF2-40B4-BE49-F238E27FC236}">
                            <a16:creationId xmlns:a16="http://schemas.microsoft.com/office/drawing/2014/main" id="{30D957BB-A272-49C5-A2F8-CE9658AEB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12726"/>
                        <a:ext cx="9144000" cy="664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8" name="Object 4">
            <a:extLst>
              <a:ext uri="{FF2B5EF4-FFF2-40B4-BE49-F238E27FC236}">
                <a16:creationId xmlns:a16="http://schemas.microsoft.com/office/drawing/2014/main" id="{E64CD398-802D-4B17-BFBD-C08FE75D0F71}"/>
              </a:ext>
            </a:extLst>
          </p:cNvPr>
          <p:cNvGraphicFramePr>
            <a:graphicFrameLocks noChangeAspect="1"/>
          </p:cNvGraphicFramePr>
          <p:nvPr/>
        </p:nvGraphicFramePr>
        <p:xfrm>
          <a:off x="416496" y="476672"/>
          <a:ext cx="9144000" cy="6019800"/>
        </p:xfrm>
        <a:graphic>
          <a:graphicData uri="http://schemas.openxmlformats.org/presentationml/2006/ole">
            <mc:AlternateContent xmlns:mc="http://schemas.openxmlformats.org/markup-compatibility/2006">
              <mc:Choice xmlns:v="urn:schemas-microsoft-com:vml" Requires="v">
                <p:oleObj name="List" r:id="rId2" imgW="10372628" imgH="6829471" progId="Excel.Sheet.8">
                  <p:embed/>
                </p:oleObj>
              </mc:Choice>
              <mc:Fallback>
                <p:oleObj name="List" r:id="rId2" imgW="10372628" imgH="6829471" progId="Excel.Sheet.8">
                  <p:embed/>
                  <p:pic>
                    <p:nvPicPr>
                      <p:cNvPr id="39938" name="Object 4">
                        <a:extLst>
                          <a:ext uri="{FF2B5EF4-FFF2-40B4-BE49-F238E27FC236}">
                            <a16:creationId xmlns:a16="http://schemas.microsoft.com/office/drawing/2014/main" id="{E64CD398-802D-4B17-BFBD-C08FE75D0F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496" y="476672"/>
                        <a:ext cx="9144000" cy="601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Obdélník 1">
            <a:extLst>
              <a:ext uri="{FF2B5EF4-FFF2-40B4-BE49-F238E27FC236}">
                <a16:creationId xmlns:a16="http://schemas.microsoft.com/office/drawing/2014/main" id="{4A043F64-5526-5E01-F5BF-D74738D5F7A7}"/>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sz="half" idx="1"/>
          </p:nvPr>
        </p:nvSpPr>
        <p:spPr>
          <a:xfrm>
            <a:off x="524508" y="512676"/>
            <a:ext cx="9072562" cy="4716462"/>
          </a:xfrm>
        </p:spPr>
        <p:txBody>
          <a:bodyPr/>
          <a:lstStyle/>
          <a:p>
            <a:pPr algn="just">
              <a:lnSpc>
                <a:spcPct val="90000"/>
              </a:lnSpc>
              <a:buFontTx/>
              <a:buNone/>
            </a:pPr>
            <a:r>
              <a:rPr lang="cs-CZ" sz="2400" b="1" dirty="0" err="1">
                <a:solidFill>
                  <a:schemeClr val="tx1"/>
                </a:solidFill>
                <a:cs typeface="Times New Roman" pitchFamily="18" charset="0"/>
              </a:rPr>
              <a:t>plk.gšt.MUDr.M.B</a:t>
            </a:r>
            <a:r>
              <a:rPr lang="cs-CZ" sz="2400" b="1" dirty="0">
                <a:solidFill>
                  <a:schemeClr val="tx1"/>
                </a:solidFill>
                <a:cs typeface="Times New Roman" pitchFamily="18" charset="0"/>
              </a:rPr>
              <a:t>. PhD</a:t>
            </a:r>
          </a:p>
          <a:p>
            <a:pPr algn="just">
              <a:lnSpc>
                <a:spcPct val="90000"/>
              </a:lnSpc>
              <a:buFontTx/>
              <a:buNone/>
            </a:pPr>
            <a:r>
              <a:rPr lang="cs-CZ" sz="2200" b="1" dirty="0">
                <a:solidFill>
                  <a:schemeClr val="tx1"/>
                </a:solidFill>
                <a:cs typeface="Times New Roman" pitchFamily="18" charset="0"/>
              </a:rPr>
              <a:t> </a:t>
            </a:r>
          </a:p>
          <a:p>
            <a:pPr marL="457200" indent="-457200" algn="just">
              <a:lnSpc>
                <a:spcPct val="90000"/>
              </a:lnSpc>
            </a:pPr>
            <a:r>
              <a:rPr lang="cs-CZ" sz="2200" b="1" dirty="0">
                <a:solidFill>
                  <a:schemeClr val="tx1"/>
                </a:solidFill>
                <a:cs typeface="Times New Roman" pitchFamily="18" charset="0"/>
              </a:rPr>
              <a:t>primář OHKT ÚVN Praha</a:t>
            </a:r>
          </a:p>
          <a:p>
            <a:pPr marL="457200" indent="-457200" algn="just">
              <a:lnSpc>
                <a:spcPct val="90000"/>
              </a:lnSpc>
            </a:pPr>
            <a:endParaRPr lang="cs-CZ" sz="2200" b="1" dirty="0">
              <a:solidFill>
                <a:schemeClr val="tx1"/>
              </a:solidFill>
              <a:cs typeface="Times New Roman" pitchFamily="18" charset="0"/>
            </a:endParaRPr>
          </a:p>
          <a:p>
            <a:pPr marL="457200" indent="-457200" algn="just">
              <a:lnSpc>
                <a:spcPct val="90000"/>
              </a:lnSpc>
            </a:pPr>
            <a:r>
              <a:rPr lang="cs-CZ" sz="2200" b="1" dirty="0">
                <a:solidFill>
                  <a:schemeClr val="tx1"/>
                </a:solidFill>
                <a:cs typeface="Times New Roman" pitchFamily="18" charset="0"/>
              </a:rPr>
              <a:t>hlavní odborník </a:t>
            </a:r>
            <a:r>
              <a:rPr lang="cs-CZ" sz="2200" b="1" dirty="0" err="1">
                <a:solidFill>
                  <a:schemeClr val="tx1"/>
                </a:solidFill>
                <a:cs typeface="Times New Roman" pitchFamily="18" charset="0"/>
              </a:rPr>
              <a:t>VZdrSl</a:t>
            </a:r>
            <a:r>
              <a:rPr lang="cs-CZ" sz="2200" b="1" dirty="0">
                <a:solidFill>
                  <a:schemeClr val="tx1"/>
                </a:solidFill>
                <a:cs typeface="Times New Roman" pitchFamily="18" charset="0"/>
              </a:rPr>
              <a:t> pro hematologii a transfuzní službu</a:t>
            </a:r>
          </a:p>
          <a:p>
            <a:pPr marL="457200" indent="-457200" algn="just">
              <a:lnSpc>
                <a:spcPct val="90000"/>
              </a:lnSpc>
            </a:pPr>
            <a:endParaRPr lang="cs-CZ" sz="2200" b="1" dirty="0">
              <a:solidFill>
                <a:schemeClr val="tx1"/>
              </a:solidFill>
              <a:cs typeface="Times New Roman" pitchFamily="18" charset="0"/>
            </a:endParaRPr>
          </a:p>
          <a:p>
            <a:pPr marL="457200" indent="-457200" algn="just">
              <a:lnSpc>
                <a:spcPct val="90000"/>
              </a:lnSpc>
            </a:pPr>
            <a:r>
              <a:rPr lang="cs-CZ" sz="2200" b="1" dirty="0">
                <a:solidFill>
                  <a:schemeClr val="tx1"/>
                </a:solidFill>
                <a:cs typeface="Times New Roman" pitchFamily="18" charset="0"/>
              </a:rPr>
              <a:t>člen výboru předseda Společnosti pro transfuzní lékařství ČLS JEP, 2018-2022 předseda</a:t>
            </a:r>
          </a:p>
          <a:p>
            <a:pPr marL="457200" indent="-457200" algn="just">
              <a:lnSpc>
                <a:spcPct val="90000"/>
              </a:lnSpc>
            </a:pPr>
            <a:endParaRPr lang="cs-CZ" sz="2200" b="1" dirty="0">
              <a:solidFill>
                <a:schemeClr val="tx1"/>
              </a:solidFill>
              <a:cs typeface="Times New Roman" pitchFamily="18" charset="0"/>
            </a:endParaRPr>
          </a:p>
          <a:p>
            <a:pPr marL="457200" indent="-457200" algn="just">
              <a:lnSpc>
                <a:spcPct val="90000"/>
              </a:lnSpc>
            </a:pPr>
            <a:r>
              <a:rPr lang="cs-CZ" sz="2200" b="1" dirty="0">
                <a:solidFill>
                  <a:schemeClr val="tx1"/>
                </a:solidFill>
                <a:cs typeface="Times New Roman" pitchFamily="18" charset="0"/>
              </a:rPr>
              <a:t>předseda Společnosti vojenské medicíny ČLS JEP</a:t>
            </a:r>
          </a:p>
          <a:p>
            <a:pPr marL="457200" indent="-457200" algn="just">
              <a:lnSpc>
                <a:spcPct val="90000"/>
              </a:lnSpc>
            </a:pPr>
            <a:endParaRPr lang="cs-CZ" sz="2200" b="1" dirty="0">
              <a:solidFill>
                <a:schemeClr val="tx1"/>
              </a:solidFill>
              <a:cs typeface="Times New Roman" pitchFamily="18" charset="0"/>
            </a:endParaRPr>
          </a:p>
          <a:p>
            <a:pPr marL="457200" indent="-457200" algn="just">
              <a:lnSpc>
                <a:spcPct val="90000"/>
              </a:lnSpc>
            </a:pPr>
            <a:r>
              <a:rPr lang="cs-CZ" sz="2200" b="1" dirty="0">
                <a:solidFill>
                  <a:schemeClr val="tx1"/>
                </a:solidFill>
                <a:cs typeface="Times New Roman" pitchFamily="18" charset="0"/>
              </a:rPr>
              <a:t>člen pracovní skupiny NATO COMEDS „</a:t>
            </a:r>
            <a:r>
              <a:rPr lang="cs-CZ" sz="2200" b="1" dirty="0" err="1">
                <a:solidFill>
                  <a:schemeClr val="tx1"/>
                </a:solidFill>
                <a:cs typeface="Times New Roman" pitchFamily="18" charset="0"/>
              </a:rPr>
              <a:t>Blood</a:t>
            </a:r>
            <a:r>
              <a:rPr lang="cs-CZ" sz="2200" b="1" dirty="0">
                <a:solidFill>
                  <a:schemeClr val="tx1"/>
                </a:solidFill>
                <a:cs typeface="Times New Roman" pitchFamily="18" charset="0"/>
              </a:rPr>
              <a:t> panel„</a:t>
            </a:r>
          </a:p>
          <a:p>
            <a:pPr marL="457200" indent="-457200" algn="just">
              <a:lnSpc>
                <a:spcPct val="90000"/>
              </a:lnSpc>
            </a:pPr>
            <a:endParaRPr lang="cs-CZ" sz="2200" b="1" dirty="0">
              <a:solidFill>
                <a:schemeClr val="tx1"/>
              </a:solidFill>
              <a:cs typeface="Times New Roman" pitchFamily="18" charset="0"/>
            </a:endParaRPr>
          </a:p>
          <a:p>
            <a:pPr algn="just">
              <a:lnSpc>
                <a:spcPct val="90000"/>
              </a:lnSpc>
              <a:buFontTx/>
              <a:buNone/>
            </a:pPr>
            <a:endParaRPr lang="cs-CZ" sz="2200" b="1" dirty="0">
              <a:solidFill>
                <a:schemeClr val="tx1"/>
              </a:solidFill>
              <a:cs typeface="Times New Roman" pitchFamily="18" charset="0"/>
            </a:endParaRPr>
          </a:p>
          <a:p>
            <a:pPr algn="just">
              <a:lnSpc>
                <a:spcPct val="90000"/>
              </a:lnSpc>
              <a:buFontTx/>
              <a:buNone/>
            </a:pPr>
            <a:endParaRPr lang="cs-CZ" sz="2200" b="1" dirty="0">
              <a:solidFill>
                <a:schemeClr val="tx1"/>
              </a:solidFill>
              <a:cs typeface="Times New Roman" pitchFamily="18" charset="0"/>
            </a:endParaRPr>
          </a:p>
          <a:p>
            <a:pPr algn="just">
              <a:lnSpc>
                <a:spcPct val="90000"/>
              </a:lnSpc>
              <a:buFontTx/>
              <a:buNone/>
            </a:pPr>
            <a:endParaRPr lang="cs-CZ" sz="2200" b="1" dirty="0">
              <a:solidFill>
                <a:schemeClr val="tx1"/>
              </a:solidFill>
              <a:cs typeface="Times New Roman" pitchFamily="18" charset="0"/>
            </a:endParaRPr>
          </a:p>
          <a:p>
            <a:pPr algn="just">
              <a:lnSpc>
                <a:spcPct val="90000"/>
              </a:lnSpc>
              <a:buFontTx/>
              <a:buNone/>
            </a:pPr>
            <a:endParaRPr lang="cs-CZ" sz="2200" b="1" dirty="0">
              <a:solidFill>
                <a:schemeClr val="tx1"/>
              </a:solidFill>
              <a:cs typeface="Times New Roman" pitchFamily="18"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1"/>
          <p:cNvSpPr>
            <a:spLocks noGrp="1" noChangeArrowheads="1"/>
          </p:cNvSpPr>
          <p:nvPr>
            <p:ph type="title"/>
          </p:nvPr>
        </p:nvSpPr>
        <p:spPr>
          <a:xfrm>
            <a:off x="703951" y="692696"/>
            <a:ext cx="8640763" cy="360362"/>
          </a:xfrm>
        </p:spPr>
        <p:txBody>
          <a:bodyPr/>
          <a:lstStyle/>
          <a:p>
            <a:pPr algn="ctr"/>
            <a:r>
              <a:rPr lang="cs-CZ" altLang="cs-CZ" sz="2800" dirty="0"/>
              <a:t>Nově zjištěné infekce HIV </a:t>
            </a:r>
            <a:br>
              <a:rPr lang="cs-CZ" altLang="cs-CZ" sz="2800" dirty="0"/>
            </a:br>
            <a:r>
              <a:rPr lang="cs-CZ" altLang="cs-CZ" sz="2800" dirty="0"/>
              <a:t>u dárců krve/plazmy v roce 2022</a:t>
            </a:r>
          </a:p>
        </p:txBody>
      </p:sp>
      <p:graphicFrame>
        <p:nvGraphicFramePr>
          <p:cNvPr id="13355" name="Group 43"/>
          <p:cNvGraphicFramePr>
            <a:graphicFrameLocks noGrp="1"/>
          </p:cNvGraphicFramePr>
          <p:nvPr>
            <p:ph idx="1"/>
          </p:nvPr>
        </p:nvGraphicFramePr>
        <p:xfrm>
          <a:off x="1352550" y="2044700"/>
          <a:ext cx="6769100" cy="2679700"/>
        </p:xfrm>
        <a:graphic>
          <a:graphicData uri="http://schemas.openxmlformats.org/drawingml/2006/table">
            <a:tbl>
              <a:tblPr/>
              <a:tblGrid>
                <a:gridCol w="3240088">
                  <a:extLst>
                    <a:ext uri="{9D8B030D-6E8A-4147-A177-3AD203B41FA5}">
                      <a16:colId xmlns:a16="http://schemas.microsoft.com/office/drawing/2014/main" val="1381404977"/>
                    </a:ext>
                  </a:extLst>
                </a:gridCol>
                <a:gridCol w="1162050">
                  <a:extLst>
                    <a:ext uri="{9D8B030D-6E8A-4147-A177-3AD203B41FA5}">
                      <a16:colId xmlns:a16="http://schemas.microsoft.com/office/drawing/2014/main" val="750626993"/>
                    </a:ext>
                  </a:extLst>
                </a:gridCol>
                <a:gridCol w="1214437">
                  <a:extLst>
                    <a:ext uri="{9D8B030D-6E8A-4147-A177-3AD203B41FA5}">
                      <a16:colId xmlns:a16="http://schemas.microsoft.com/office/drawing/2014/main" val="3273788896"/>
                    </a:ext>
                  </a:extLst>
                </a:gridCol>
                <a:gridCol w="1152525">
                  <a:extLst>
                    <a:ext uri="{9D8B030D-6E8A-4147-A177-3AD203B41FA5}">
                      <a16:colId xmlns:a16="http://schemas.microsoft.com/office/drawing/2014/main" val="3393717545"/>
                    </a:ext>
                  </a:extLst>
                </a:gridCol>
              </a:tblGrid>
              <a:tr h="82232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Dárci krve (1)/plazmy (26)</a:t>
                      </a:r>
                    </a:p>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podle země původu</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počet</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nedošli</a:t>
                      </a:r>
                      <a:r>
                        <a:rPr kumimoji="0" lang="cs-CZ" altLang="cs-CZ" sz="1600" b="1" i="0" u="none" strike="noStrike" cap="none" normalizeH="0" baseline="0">
                          <a:ln>
                            <a:noFill/>
                          </a:ln>
                          <a:solidFill>
                            <a:schemeClr val="tx1"/>
                          </a:solidFill>
                          <a:effectLst/>
                          <a:latin typeface="Arial" panose="020B0604020202020204" pitchFamily="34" charset="0"/>
                        </a:rPr>
                        <a:t> </a:t>
                      </a:r>
                      <a:r>
                        <a:rPr kumimoji="0" lang="cs-CZ" altLang="cs-CZ" sz="1600" b="0" i="0" u="none" strike="noStrike" cap="none" normalizeH="0" baseline="0">
                          <a:ln>
                            <a:noFill/>
                          </a:ln>
                          <a:solidFill>
                            <a:schemeClr val="tx1"/>
                          </a:solidFill>
                          <a:effectLst/>
                          <a:latin typeface="Arial" panose="020B0604020202020204" pitchFamily="34" charset="0"/>
                        </a:rPr>
                        <a:t>do HIV centra</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D27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600" b="0" i="0" u="none" strike="noStrike" cap="none" normalizeH="0" baseline="0">
                          <a:ln>
                            <a:noFill/>
                          </a:ln>
                          <a:solidFill>
                            <a:schemeClr val="tx1"/>
                          </a:solidFill>
                          <a:effectLst/>
                          <a:latin typeface="Arial" panose="020B0604020202020204" pitchFamily="34" charset="0"/>
                        </a:rPr>
                        <a:t>opakovaní dárci</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4271224612"/>
                  </a:ext>
                </a:extLst>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občané ČR</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9</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C00000"/>
                          </a:solidFill>
                          <a:effectLst/>
                          <a:latin typeface="Arial" panose="020B0604020202020204" pitchFamily="34" charset="0"/>
                        </a:rPr>
                        <a:t>  1</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D27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5</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1356301439"/>
                  </a:ext>
                </a:extLst>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Ukrajinci</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14</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C00000"/>
                          </a:solidFill>
                          <a:effectLst/>
                          <a:latin typeface="Arial" panose="020B0604020202020204" pitchFamily="34" charset="0"/>
                        </a:rPr>
                        <a:t>  </a:t>
                      </a:r>
                      <a:r>
                        <a:rPr kumimoji="0" lang="en-US" altLang="cs-CZ" sz="1800" b="0" i="0" u="none" strike="noStrike" cap="none" normalizeH="0" baseline="0">
                          <a:ln>
                            <a:noFill/>
                          </a:ln>
                          <a:solidFill>
                            <a:srgbClr val="C00000"/>
                          </a:solidFill>
                          <a:effectLst/>
                          <a:latin typeface="Arial" panose="020B0604020202020204" pitchFamily="34" charset="0"/>
                        </a:rPr>
                        <a:t>8</a:t>
                      </a:r>
                      <a:endParaRPr kumimoji="0" lang="cs-CZ" altLang="cs-CZ" sz="1800" b="0" i="0" u="none" strike="noStrike" cap="none" normalizeH="0" baseline="0">
                        <a:ln>
                          <a:noFill/>
                        </a:ln>
                        <a:solidFill>
                          <a:srgbClr val="C00000"/>
                        </a:solidFill>
                        <a:effectLst/>
                        <a:latin typeface="Arial" panose="020B0604020202020204" pitchFamily="34" charset="0"/>
                      </a:endParaRP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D27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1</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93430918"/>
                  </a:ext>
                </a:extLst>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dirty="0">
                          <a:ln>
                            <a:noFill/>
                          </a:ln>
                          <a:solidFill>
                            <a:schemeClr val="tx1"/>
                          </a:solidFill>
                          <a:effectLst/>
                          <a:latin typeface="Arial" panose="020B0604020202020204" pitchFamily="34" charset="0"/>
                        </a:rPr>
                        <a:t>Rusové</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3</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C00000"/>
                          </a:solidFill>
                          <a:effectLst/>
                          <a:latin typeface="Arial" panose="020B0604020202020204" pitchFamily="34" charset="0"/>
                        </a:rPr>
                        <a:t>  2</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D27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0</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3670614602"/>
                  </a:ext>
                </a:extLst>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Slováci</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1</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rgbClr val="C00000"/>
                          </a:solidFill>
                          <a:effectLst/>
                          <a:latin typeface="Arial" panose="020B0604020202020204" pitchFamily="34" charset="0"/>
                        </a:rPr>
                        <a:t>  0</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D27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0" i="0" u="none" strike="noStrike" cap="none" normalizeH="0" baseline="0">
                          <a:ln>
                            <a:noFill/>
                          </a:ln>
                          <a:solidFill>
                            <a:schemeClr val="tx1"/>
                          </a:solidFill>
                          <a:effectLst/>
                          <a:latin typeface="Arial" panose="020B0604020202020204" pitchFamily="34" charset="0"/>
                        </a:rPr>
                        <a:t> 1</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3916422208"/>
                  </a:ext>
                </a:extLst>
              </a:tr>
              <a:tr h="371475">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C</a:t>
                      </a:r>
                      <a:r>
                        <a:rPr kumimoji="0" lang="cs-CZ" altLang="cs-CZ" sz="1800" b="1" i="0" u="none" strike="noStrike" cap="none" normalizeH="0" baseline="0">
                          <a:ln>
                            <a:noFill/>
                          </a:ln>
                          <a:solidFill>
                            <a:schemeClr val="tx1"/>
                          </a:solidFill>
                          <a:effectLst/>
                          <a:latin typeface="Arial" panose="020B0604020202020204" pitchFamily="34" charset="0"/>
                        </a:rPr>
                        <a:t>elkem</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chemeClr val="tx1"/>
                          </a:solidFill>
                          <a:effectLst/>
                          <a:latin typeface="Arial" panose="020B0604020202020204" pitchFamily="34" charset="0"/>
                        </a:rPr>
                        <a:t>27</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a:ln>
                            <a:noFill/>
                          </a:ln>
                          <a:solidFill>
                            <a:srgbClr val="C00000"/>
                          </a:solidFill>
                          <a:effectLst/>
                          <a:latin typeface="Arial" panose="020B0604020202020204" pitchFamily="34" charset="0"/>
                        </a:rPr>
                        <a:t>1</a:t>
                      </a:r>
                      <a:r>
                        <a:rPr kumimoji="0" lang="en-US" altLang="cs-CZ" sz="1800" b="1" i="0" u="none" strike="noStrike" cap="none" normalizeH="0" baseline="0">
                          <a:ln>
                            <a:noFill/>
                          </a:ln>
                          <a:solidFill>
                            <a:srgbClr val="C00000"/>
                          </a:solidFill>
                          <a:effectLst/>
                          <a:latin typeface="Arial" panose="020B0604020202020204" pitchFamily="34" charset="0"/>
                        </a:rPr>
                        <a:t>1</a:t>
                      </a:r>
                      <a:r>
                        <a:rPr kumimoji="0" lang="cs-CZ" altLang="cs-CZ" sz="1800" b="1" i="0" u="none" strike="noStrike" cap="none" normalizeH="0" baseline="0">
                          <a:ln>
                            <a:noFill/>
                          </a:ln>
                          <a:solidFill>
                            <a:srgbClr val="C00000"/>
                          </a:solidFill>
                          <a:effectLst/>
                          <a:latin typeface="Arial" panose="020B0604020202020204" pitchFamily="34" charset="0"/>
                        </a:rPr>
                        <a:t> (4</a:t>
                      </a:r>
                      <a:r>
                        <a:rPr kumimoji="0" lang="en-US" altLang="cs-CZ" sz="1800" b="1" i="0" u="none" strike="noStrike" cap="none" normalizeH="0" baseline="0">
                          <a:ln>
                            <a:noFill/>
                          </a:ln>
                          <a:solidFill>
                            <a:srgbClr val="C00000"/>
                          </a:solidFill>
                          <a:effectLst/>
                          <a:latin typeface="Arial" panose="020B0604020202020204" pitchFamily="34" charset="0"/>
                        </a:rPr>
                        <a:t>1</a:t>
                      </a:r>
                      <a:r>
                        <a:rPr kumimoji="0" lang="cs-CZ" altLang="cs-CZ" sz="1800" b="1" i="0" u="none" strike="noStrike" cap="none" normalizeH="0" baseline="0">
                          <a:ln>
                            <a:noFill/>
                          </a:ln>
                          <a:solidFill>
                            <a:srgbClr val="C00000"/>
                          </a:solidFill>
                          <a:effectLst/>
                          <a:latin typeface="Arial" panose="020B0604020202020204" pitchFamily="34" charset="0"/>
                        </a:rPr>
                        <a:t> %)</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CD274"/>
                    </a:solidFill>
                  </a:tcPr>
                </a:tc>
                <a:tc>
                  <a:txBody>
                    <a:bodyPr/>
                    <a:lstStyle>
                      <a:lvl1pPr>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800" b="1" i="0" u="none" strike="noStrike" cap="none" normalizeH="0" baseline="0" dirty="0">
                          <a:ln>
                            <a:noFill/>
                          </a:ln>
                          <a:solidFill>
                            <a:schemeClr val="tx1"/>
                          </a:solidFill>
                          <a:effectLst/>
                          <a:latin typeface="Arial" panose="020B0604020202020204" pitchFamily="34" charset="0"/>
                        </a:rPr>
                        <a:t> 7</a:t>
                      </a:r>
                    </a:p>
                  </a:txBody>
                  <a:tcPr marL="91445" marR="91445" marT="45705" marB="4570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ED3D7"/>
                    </a:solidFill>
                  </a:tcPr>
                </a:tc>
                <a:extLst>
                  <a:ext uri="{0D108BD9-81ED-4DB2-BD59-A6C34878D82A}">
                    <a16:rowId xmlns:a16="http://schemas.microsoft.com/office/drawing/2014/main" val="1343569577"/>
                  </a:ext>
                </a:extLst>
              </a:tr>
            </a:tbl>
          </a:graphicData>
        </a:graphic>
      </p:graphicFrame>
      <p:sp>
        <p:nvSpPr>
          <p:cNvPr id="2" name="TextovéPole 1"/>
          <p:cNvSpPr txBox="1"/>
          <p:nvPr/>
        </p:nvSpPr>
        <p:spPr>
          <a:xfrm>
            <a:off x="1200209" y="4905164"/>
            <a:ext cx="7648248" cy="707886"/>
          </a:xfrm>
          <a:prstGeom prst="rect">
            <a:avLst/>
          </a:prstGeom>
          <a:noFill/>
        </p:spPr>
        <p:txBody>
          <a:bodyPr wrap="none" rtlCol="0">
            <a:spAutoFit/>
          </a:bodyPr>
          <a:lstStyle/>
          <a:p>
            <a:r>
              <a:rPr lang="cs-CZ" sz="2000" b="0" dirty="0">
                <a:latin typeface="+mn-lt"/>
              </a:rPr>
              <a:t>z 26 dárců plazmy 24 zachyceno v PFC,18 v jednom z nich </a:t>
            </a:r>
          </a:p>
          <a:p>
            <a:r>
              <a:rPr lang="cs-CZ" sz="2000" b="0" dirty="0">
                <a:latin typeface="+mn-lt"/>
              </a:rPr>
              <a:t>počty jsou bez uprchlíků, kteří jsou evidováni odděleně (počet 4)</a:t>
            </a:r>
          </a:p>
        </p:txBody>
      </p:sp>
      <p:sp>
        <p:nvSpPr>
          <p:cNvPr id="3" name="Obdélník 2">
            <a:extLst>
              <a:ext uri="{FF2B5EF4-FFF2-40B4-BE49-F238E27FC236}">
                <a16:creationId xmlns:a16="http://schemas.microsoft.com/office/drawing/2014/main" id="{8A4B5492-B14F-940A-0F68-AA2F94639D45}"/>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1970615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26708" y="584523"/>
            <a:ext cx="8640763" cy="360362"/>
          </a:xfrm>
        </p:spPr>
        <p:txBody>
          <a:bodyPr/>
          <a:lstStyle/>
          <a:p>
            <a:pPr algn="ctr"/>
            <a:r>
              <a:rPr lang="en-US" dirty="0"/>
              <a:t>P</a:t>
            </a:r>
            <a:r>
              <a:rPr lang="cs-CZ" dirty="0" err="1"/>
              <a:t>očty</a:t>
            </a:r>
            <a:r>
              <a:rPr lang="cs-CZ" dirty="0"/>
              <a:t> hlášených případů virových hepatitid a HIV v letech 2003-2022 v ČR</a:t>
            </a:r>
            <a:br>
              <a:rPr lang="en-US" dirty="0"/>
            </a:br>
            <a:endParaRPr lang="cs-CZ" dirty="0"/>
          </a:p>
        </p:txBody>
      </p:sp>
      <p:graphicFrame>
        <p:nvGraphicFramePr>
          <p:cNvPr id="3" name="Graf 2"/>
          <p:cNvGraphicFramePr>
            <a:graphicFrameLocks/>
          </p:cNvGraphicFramePr>
          <p:nvPr>
            <p:extLst>
              <p:ext uri="{D42A27DB-BD31-4B8C-83A1-F6EECF244321}">
                <p14:modId xmlns:p14="http://schemas.microsoft.com/office/powerpoint/2010/main" val="2949107919"/>
              </p:ext>
            </p:extLst>
          </p:nvPr>
        </p:nvGraphicFramePr>
        <p:xfrm>
          <a:off x="838200" y="1340768"/>
          <a:ext cx="8229600" cy="4752528"/>
        </p:xfrm>
        <a:graphic>
          <a:graphicData uri="http://schemas.openxmlformats.org/drawingml/2006/chart">
            <c:chart xmlns:c="http://schemas.openxmlformats.org/drawingml/2006/chart" xmlns:r="http://schemas.openxmlformats.org/officeDocument/2006/relationships" r:id="rId2"/>
          </a:graphicData>
        </a:graphic>
      </p:graphicFrame>
      <p:sp>
        <p:nvSpPr>
          <p:cNvPr id="4" name="Obdélník 3">
            <a:extLst>
              <a:ext uri="{FF2B5EF4-FFF2-40B4-BE49-F238E27FC236}">
                <a16:creationId xmlns:a16="http://schemas.microsoft.com/office/drawing/2014/main" id="{8E89F6A3-D273-3D59-83E2-784AAB70CD9B}"/>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205597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ctrTitle"/>
          </p:nvPr>
        </p:nvSpPr>
        <p:spPr>
          <a:xfrm>
            <a:off x="1172580" y="2168860"/>
            <a:ext cx="8420100" cy="1470025"/>
          </a:xfrm>
        </p:spPr>
        <p:txBody>
          <a:bodyPr/>
          <a:lstStyle/>
          <a:p>
            <a:pPr algn="ctr"/>
            <a:r>
              <a:rPr lang="cs-CZ" altLang="cs-CZ" sz="4300" dirty="0"/>
              <a:t>Hepatitis B</a:t>
            </a:r>
          </a:p>
        </p:txBody>
      </p:sp>
      <p:pic>
        <p:nvPicPr>
          <p:cNvPr id="296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8906" y="1499196"/>
            <a:ext cx="3146780" cy="3349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895509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Nadpis 2">
            <a:extLst>
              <a:ext uri="{FF2B5EF4-FFF2-40B4-BE49-F238E27FC236}">
                <a16:creationId xmlns:a16="http://schemas.microsoft.com/office/drawing/2014/main" id="{1D13B564-44FF-42D7-BFA6-A666D1D5F0B2}"/>
              </a:ext>
            </a:extLst>
          </p:cNvPr>
          <p:cNvSpPr>
            <a:spLocks noGrp="1" noChangeArrowheads="1"/>
          </p:cNvSpPr>
          <p:nvPr>
            <p:ph type="title"/>
          </p:nvPr>
        </p:nvSpPr>
        <p:spPr>
          <a:xfrm>
            <a:off x="776288" y="115889"/>
            <a:ext cx="8229600" cy="865187"/>
          </a:xfrm>
        </p:spPr>
        <p:txBody>
          <a:bodyPr/>
          <a:lstStyle/>
          <a:p>
            <a:pPr algn="ctr"/>
            <a:r>
              <a:rPr lang="cs-CZ" altLang="cs-CZ" dirty="0">
                <a:latin typeface="+mn-lt"/>
              </a:rPr>
              <a:t>Akutní virová hepatitida B, ČR, 1976-20</a:t>
            </a:r>
            <a:r>
              <a:rPr lang="en-US" altLang="cs-CZ" dirty="0">
                <a:latin typeface="+mn-lt"/>
              </a:rPr>
              <a:t>2</a:t>
            </a:r>
            <a:r>
              <a:rPr lang="cs-CZ" altLang="cs-CZ" dirty="0">
                <a:latin typeface="+mn-lt"/>
              </a:rPr>
              <a:t>1,</a:t>
            </a:r>
            <a:br>
              <a:rPr lang="cs-CZ" altLang="cs-CZ" dirty="0">
                <a:latin typeface="+mn-lt"/>
              </a:rPr>
            </a:br>
            <a:r>
              <a:rPr lang="cs-CZ" altLang="cs-CZ" dirty="0">
                <a:latin typeface="+mn-lt"/>
              </a:rPr>
              <a:t>nemocnost na 100 000 obyvatel</a:t>
            </a:r>
          </a:p>
        </p:txBody>
      </p:sp>
      <p:graphicFrame>
        <p:nvGraphicFramePr>
          <p:cNvPr id="5" name="Graf 4">
            <a:extLst>
              <a:ext uri="{FF2B5EF4-FFF2-40B4-BE49-F238E27FC236}">
                <a16:creationId xmlns:a16="http://schemas.microsoft.com/office/drawing/2014/main" id="{5D41DED5-09BA-438C-88B6-D0E27F4F7C2C}"/>
              </a:ext>
            </a:extLst>
          </p:cNvPr>
          <p:cNvGraphicFramePr>
            <a:graphicFrameLocks/>
          </p:cNvGraphicFramePr>
          <p:nvPr/>
        </p:nvGraphicFramePr>
        <p:xfrm>
          <a:off x="560512" y="250946"/>
          <a:ext cx="9073008" cy="6048672"/>
        </p:xfrm>
        <a:graphic>
          <a:graphicData uri="http://schemas.openxmlformats.org/drawingml/2006/chart">
            <c:chart xmlns:c="http://schemas.openxmlformats.org/drawingml/2006/chart" xmlns:r="http://schemas.openxmlformats.org/officeDocument/2006/relationships" r:id="rId2"/>
          </a:graphicData>
        </a:graphic>
      </p:graphicFrame>
      <p:sp>
        <p:nvSpPr>
          <p:cNvPr id="2" name="Obdélník 1">
            <a:extLst>
              <a:ext uri="{FF2B5EF4-FFF2-40B4-BE49-F238E27FC236}">
                <a16:creationId xmlns:a16="http://schemas.microsoft.com/office/drawing/2014/main" id="{2097AD21-B373-4F2F-B89E-47E26B09AA71}"/>
              </a:ext>
            </a:extLst>
          </p:cNvPr>
          <p:cNvSpPr/>
          <p:nvPr/>
        </p:nvSpPr>
        <p:spPr>
          <a:xfrm>
            <a:off x="3078164" y="1765300"/>
            <a:ext cx="1944687" cy="584200"/>
          </a:xfrm>
          <a:prstGeom prst="rect">
            <a:avLst/>
          </a:prstGeom>
        </p:spPr>
        <p:txBody>
          <a:bodyPr>
            <a:spAutoFit/>
          </a:bodyPr>
          <a:lstStyle/>
          <a:p>
            <a:pPr>
              <a:defRPr/>
            </a:pPr>
            <a:r>
              <a:rPr lang="cs-CZ" altLang="cs-CZ" sz="1600" dirty="0">
                <a:latin typeface="+mn-lt"/>
              </a:rPr>
              <a:t>Zahájení očkování</a:t>
            </a:r>
          </a:p>
          <a:p>
            <a:pPr>
              <a:defRPr/>
            </a:pPr>
            <a:r>
              <a:rPr lang="cs-CZ" altLang="cs-CZ" sz="1600" dirty="0">
                <a:latin typeface="+mn-lt"/>
              </a:rPr>
              <a:t>rizikových skupin</a:t>
            </a:r>
          </a:p>
        </p:txBody>
      </p:sp>
      <p:sp>
        <p:nvSpPr>
          <p:cNvPr id="6" name="Šipka dolů 5">
            <a:extLst>
              <a:ext uri="{FF2B5EF4-FFF2-40B4-BE49-F238E27FC236}">
                <a16:creationId xmlns:a16="http://schemas.microsoft.com/office/drawing/2014/main" id="{F0A7A7DD-9FB8-4595-A772-0012DB4F0509}"/>
              </a:ext>
            </a:extLst>
          </p:cNvPr>
          <p:cNvSpPr/>
          <p:nvPr/>
        </p:nvSpPr>
        <p:spPr>
          <a:xfrm>
            <a:off x="2936875" y="2192338"/>
            <a:ext cx="120650" cy="43180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7" name="Šipka dolů 6">
            <a:extLst>
              <a:ext uri="{FF2B5EF4-FFF2-40B4-BE49-F238E27FC236}">
                <a16:creationId xmlns:a16="http://schemas.microsoft.com/office/drawing/2014/main" id="{88C537E0-92B4-49F6-B51E-AF30DB800EC9}"/>
              </a:ext>
            </a:extLst>
          </p:cNvPr>
          <p:cNvSpPr/>
          <p:nvPr/>
        </p:nvSpPr>
        <p:spPr>
          <a:xfrm>
            <a:off x="5553075" y="4149725"/>
            <a:ext cx="120650" cy="43180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8" name="Šipka dolů 7">
            <a:extLst>
              <a:ext uri="{FF2B5EF4-FFF2-40B4-BE49-F238E27FC236}">
                <a16:creationId xmlns:a16="http://schemas.microsoft.com/office/drawing/2014/main" id="{5839C529-1C42-42BB-95E3-F55000F7B5C5}"/>
              </a:ext>
            </a:extLst>
          </p:cNvPr>
          <p:cNvSpPr/>
          <p:nvPr/>
        </p:nvSpPr>
        <p:spPr>
          <a:xfrm>
            <a:off x="7689850" y="4581525"/>
            <a:ext cx="122238" cy="431800"/>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9" name="Obdélník 8">
            <a:extLst>
              <a:ext uri="{FF2B5EF4-FFF2-40B4-BE49-F238E27FC236}">
                <a16:creationId xmlns:a16="http://schemas.microsoft.com/office/drawing/2014/main" id="{BD3A70B5-D110-4629-969E-2D2C99AE0E6B}"/>
              </a:ext>
            </a:extLst>
          </p:cNvPr>
          <p:cNvSpPr/>
          <p:nvPr/>
        </p:nvSpPr>
        <p:spPr>
          <a:xfrm>
            <a:off x="381001" y="6326189"/>
            <a:ext cx="2505075" cy="50482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cs-CZ" sz="2000" i="1" dirty="0">
                <a:solidFill>
                  <a:srgbClr val="002060"/>
                </a:solidFill>
                <a:latin typeface="Arial Black" panose="020B0A04020102020204" pitchFamily="34" charset="0"/>
              </a:rPr>
              <a:t>NRL-VH</a:t>
            </a:r>
          </a:p>
        </p:txBody>
      </p:sp>
      <p:sp>
        <p:nvSpPr>
          <p:cNvPr id="7177" name="TextovéPole 2">
            <a:extLst>
              <a:ext uri="{FF2B5EF4-FFF2-40B4-BE49-F238E27FC236}">
                <a16:creationId xmlns:a16="http://schemas.microsoft.com/office/drawing/2014/main" id="{495D16B6-C244-4593-AA0C-670144F4C85A}"/>
              </a:ext>
            </a:extLst>
          </p:cNvPr>
          <p:cNvSpPr txBox="1">
            <a:spLocks noChangeArrowheads="1"/>
          </p:cNvSpPr>
          <p:nvPr/>
        </p:nvSpPr>
        <p:spPr bwMode="auto">
          <a:xfrm>
            <a:off x="8694738" y="5127625"/>
            <a:ext cx="3603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0,3</a:t>
            </a:r>
          </a:p>
          <a:p>
            <a:pPr>
              <a:spcBef>
                <a:spcPct val="0"/>
              </a:spcBef>
              <a:buFontTx/>
              <a:buNone/>
            </a:pPr>
            <a:endParaRPr lang="cs-CZ" altLang="cs-CZ" sz="1000"/>
          </a:p>
        </p:txBody>
      </p:sp>
      <p:sp>
        <p:nvSpPr>
          <p:cNvPr id="7179" name="TextovéPole 9">
            <a:extLst>
              <a:ext uri="{FF2B5EF4-FFF2-40B4-BE49-F238E27FC236}">
                <a16:creationId xmlns:a16="http://schemas.microsoft.com/office/drawing/2014/main" id="{256F60B4-CC6C-43B5-B67E-98DBF6B051AE}"/>
              </a:ext>
            </a:extLst>
          </p:cNvPr>
          <p:cNvSpPr txBox="1">
            <a:spLocks noChangeArrowheads="1"/>
          </p:cNvSpPr>
          <p:nvPr/>
        </p:nvSpPr>
        <p:spPr bwMode="auto">
          <a:xfrm>
            <a:off x="8328026" y="5103813"/>
            <a:ext cx="37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0,5</a:t>
            </a:r>
            <a:endParaRPr lang="cs-CZ" altLang="cs-CZ" sz="1000"/>
          </a:p>
        </p:txBody>
      </p:sp>
      <p:sp>
        <p:nvSpPr>
          <p:cNvPr id="7180" name="TextovéPole 10">
            <a:extLst>
              <a:ext uri="{FF2B5EF4-FFF2-40B4-BE49-F238E27FC236}">
                <a16:creationId xmlns:a16="http://schemas.microsoft.com/office/drawing/2014/main" id="{969F82D9-980F-40D0-AD9E-7C6C13854303}"/>
              </a:ext>
            </a:extLst>
          </p:cNvPr>
          <p:cNvSpPr txBox="1">
            <a:spLocks noChangeArrowheads="1"/>
          </p:cNvSpPr>
          <p:nvPr/>
        </p:nvSpPr>
        <p:spPr bwMode="auto">
          <a:xfrm>
            <a:off x="7681913" y="5035551"/>
            <a:ext cx="3603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1,0</a:t>
            </a:r>
            <a:endParaRPr lang="cs-CZ" altLang="cs-CZ" sz="1000"/>
          </a:p>
        </p:txBody>
      </p:sp>
      <p:sp>
        <p:nvSpPr>
          <p:cNvPr id="7181" name="TextovéPole 11">
            <a:extLst>
              <a:ext uri="{FF2B5EF4-FFF2-40B4-BE49-F238E27FC236}">
                <a16:creationId xmlns:a16="http://schemas.microsoft.com/office/drawing/2014/main" id="{E421A108-4B8A-43D5-904C-99BDB6EF0FEC}"/>
              </a:ext>
            </a:extLst>
          </p:cNvPr>
          <p:cNvSpPr txBox="1">
            <a:spLocks noChangeArrowheads="1"/>
          </p:cNvSpPr>
          <p:nvPr/>
        </p:nvSpPr>
        <p:spPr bwMode="auto">
          <a:xfrm>
            <a:off x="7988301" y="5075238"/>
            <a:ext cx="360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0,7</a:t>
            </a:r>
            <a:endParaRPr lang="cs-CZ" altLang="cs-CZ" sz="1000"/>
          </a:p>
        </p:txBody>
      </p:sp>
      <p:sp>
        <p:nvSpPr>
          <p:cNvPr id="7182" name="TextovéPole 12">
            <a:extLst>
              <a:ext uri="{FF2B5EF4-FFF2-40B4-BE49-F238E27FC236}">
                <a16:creationId xmlns:a16="http://schemas.microsoft.com/office/drawing/2014/main" id="{D2916613-F505-4E25-A8D2-FE3EC0E01884}"/>
              </a:ext>
            </a:extLst>
          </p:cNvPr>
          <p:cNvSpPr txBox="1">
            <a:spLocks noChangeArrowheads="1"/>
          </p:cNvSpPr>
          <p:nvPr/>
        </p:nvSpPr>
        <p:spPr bwMode="auto">
          <a:xfrm>
            <a:off x="8937626" y="5140326"/>
            <a:ext cx="36036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cs-CZ" sz="1000"/>
              <a:t>0,2</a:t>
            </a:r>
            <a:endParaRPr lang="cs-CZ" altLang="cs-CZ" sz="1000"/>
          </a:p>
        </p:txBody>
      </p:sp>
      <p:sp>
        <p:nvSpPr>
          <p:cNvPr id="3" name="Obdélník 2">
            <a:extLst>
              <a:ext uri="{FF2B5EF4-FFF2-40B4-BE49-F238E27FC236}">
                <a16:creationId xmlns:a16="http://schemas.microsoft.com/office/drawing/2014/main" id="{7AF5D50A-47DF-DA90-FAE0-80622C591A3F}"/>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3309468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2756B79A-6760-4333-95FC-EA3E979679D6}"/>
              </a:ext>
            </a:extLst>
          </p:cNvPr>
          <p:cNvSpPr>
            <a:spLocks noGrp="1"/>
          </p:cNvSpPr>
          <p:nvPr>
            <p:ph type="title"/>
          </p:nvPr>
        </p:nvSpPr>
        <p:spPr>
          <a:xfrm>
            <a:off x="272481" y="-63388"/>
            <a:ext cx="9307858" cy="6078053"/>
          </a:xfrm>
        </p:spPr>
        <p:txBody>
          <a:bodyPr>
            <a:normAutofit fontScale="90000"/>
          </a:bodyPr>
          <a:lstStyle/>
          <a:p>
            <a:pPr>
              <a:spcAft>
                <a:spcPts val="500"/>
              </a:spcAft>
              <a:defRPr/>
            </a:pPr>
            <a:r>
              <a:rPr lang="cs-CZ" sz="2700" dirty="0">
                <a:solidFill>
                  <a:srgbClr val="C00000"/>
                </a:solidFill>
              </a:rPr>
              <a:t>Očkování je principiální přístup ke globálnímu řešení infekce HBV</a:t>
            </a:r>
            <a:br>
              <a:rPr lang="cs-CZ" sz="2700" dirty="0"/>
            </a:br>
            <a:br>
              <a:rPr lang="cs-CZ" sz="2700" dirty="0"/>
            </a:br>
            <a:r>
              <a:rPr lang="cs-CZ" sz="2700" dirty="0">
                <a:latin typeface="+mn-lt"/>
              </a:rPr>
              <a:t>Prevalence </a:t>
            </a:r>
            <a:r>
              <a:rPr lang="cs-CZ" sz="2700" dirty="0" err="1">
                <a:latin typeface="+mn-lt"/>
              </a:rPr>
              <a:t>HBsAg</a:t>
            </a:r>
            <a:r>
              <a:rPr lang="cs-CZ" sz="2700" dirty="0">
                <a:latin typeface="+mn-lt"/>
              </a:rPr>
              <a:t> podle serologického přehledu z r. 2013 0,15% odpovídá cca 15 000 chronických hepatitid v ČR</a:t>
            </a:r>
            <a:br>
              <a:rPr lang="cs-CZ" sz="2700" dirty="0">
                <a:latin typeface="+mn-lt"/>
              </a:rPr>
            </a:br>
            <a:br>
              <a:rPr lang="cs-CZ" sz="2700" dirty="0">
                <a:latin typeface="+mn-lt"/>
              </a:rPr>
            </a:br>
            <a:r>
              <a:rPr lang="cs-CZ" sz="2200" u="sng" dirty="0">
                <a:solidFill>
                  <a:schemeClr val="tx1"/>
                </a:solidFill>
                <a:latin typeface="+mn-lt"/>
              </a:rPr>
              <a:t>Léčba chronické infekce  VHB:</a:t>
            </a:r>
            <a:br>
              <a:rPr lang="cs-CZ" sz="2700" u="sng" dirty="0">
                <a:solidFill>
                  <a:schemeClr val="tx1"/>
                </a:solidFill>
                <a:latin typeface="+mn-lt"/>
              </a:rPr>
            </a:br>
            <a:r>
              <a:rPr lang="cs-CZ" sz="2200" dirty="0">
                <a:solidFill>
                  <a:schemeClr val="tx1"/>
                </a:solidFill>
                <a:latin typeface="+mn-lt"/>
              </a:rPr>
              <a:t>v současnosti VHB lze léčit, zpravidla ne vyléčit:</a:t>
            </a:r>
            <a:br>
              <a:rPr lang="cs-CZ" sz="2200" dirty="0">
                <a:solidFill>
                  <a:schemeClr val="tx1"/>
                </a:solidFill>
                <a:latin typeface="+mn-lt"/>
              </a:rPr>
            </a:br>
            <a:r>
              <a:rPr lang="cs-CZ" sz="2200" dirty="0">
                <a:solidFill>
                  <a:schemeClr val="tx1"/>
                </a:solidFill>
                <a:latin typeface="+mn-lt"/>
              </a:rPr>
              <a:t>  - léčba časově omezená – interferon (IFN)</a:t>
            </a:r>
            <a:br>
              <a:rPr lang="cs-CZ" sz="2200" dirty="0">
                <a:solidFill>
                  <a:schemeClr val="tx1"/>
                </a:solidFill>
                <a:latin typeface="+mn-lt"/>
              </a:rPr>
            </a:br>
            <a:r>
              <a:rPr lang="cs-CZ" sz="2200" dirty="0">
                <a:solidFill>
                  <a:schemeClr val="tx1"/>
                </a:solidFill>
                <a:latin typeface="+mn-lt"/>
              </a:rPr>
              <a:t>  - léčba časově neomezená (</a:t>
            </a:r>
            <a:r>
              <a:rPr lang="cs-CZ" sz="2200" dirty="0" err="1">
                <a:solidFill>
                  <a:schemeClr val="tx1"/>
                </a:solidFill>
                <a:latin typeface="+mn-lt"/>
              </a:rPr>
              <a:t>antivirotika</a:t>
            </a:r>
            <a:r>
              <a:rPr lang="cs-CZ" sz="2200" dirty="0">
                <a:solidFill>
                  <a:schemeClr val="tx1"/>
                </a:solidFill>
                <a:latin typeface="+mn-lt"/>
              </a:rPr>
              <a:t>, inhibitory replikace)</a:t>
            </a:r>
            <a:br>
              <a:rPr lang="cs-CZ" sz="2200" dirty="0">
                <a:solidFill>
                  <a:schemeClr val="tx1"/>
                </a:solidFill>
                <a:latin typeface="+mn-lt"/>
              </a:rPr>
            </a:br>
            <a:r>
              <a:rPr lang="cs-CZ" sz="2200" i="1" dirty="0">
                <a:solidFill>
                  <a:schemeClr val="tx1"/>
                </a:solidFill>
                <a:latin typeface="+mn-lt"/>
              </a:rPr>
              <a:t>hodnocením efektu léčby je dosažení tzv. setrvalé virologické odpovědi (SVR), měří se snížení replikace viru (HBV DNA) pod detekční mez</a:t>
            </a:r>
            <a:br>
              <a:rPr lang="cs-CZ" sz="2200" i="1" dirty="0">
                <a:solidFill>
                  <a:schemeClr val="tx1"/>
                </a:solidFill>
                <a:latin typeface="+mn-lt"/>
              </a:rPr>
            </a:br>
            <a:r>
              <a:rPr lang="cs-CZ" sz="2200" i="1" dirty="0">
                <a:solidFill>
                  <a:schemeClr val="tx1"/>
                </a:solidFill>
                <a:latin typeface="+mn-lt"/>
              </a:rPr>
              <a:t>eradikace HBV ke možná</a:t>
            </a:r>
            <a:br>
              <a:rPr lang="cs-CZ" sz="2200" dirty="0">
                <a:solidFill>
                  <a:schemeClr val="tx1"/>
                </a:solidFill>
                <a:latin typeface="+mn-lt"/>
              </a:rPr>
            </a:br>
            <a:r>
              <a:rPr lang="cs-CZ" sz="1800" dirty="0">
                <a:solidFill>
                  <a:schemeClr val="tx1"/>
                </a:solidFill>
                <a:latin typeface="+mn-lt"/>
              </a:rPr>
              <a:t>(</a:t>
            </a:r>
            <a:r>
              <a:rPr lang="cs-CZ" sz="1800" dirty="0" err="1">
                <a:solidFill>
                  <a:schemeClr val="tx1"/>
                </a:solidFill>
                <a:latin typeface="+mn-lt"/>
              </a:rPr>
              <a:t>guidelines</a:t>
            </a:r>
            <a:r>
              <a:rPr lang="cs-CZ" sz="1800" dirty="0">
                <a:solidFill>
                  <a:schemeClr val="tx1"/>
                </a:solidFill>
                <a:latin typeface="+mn-lt"/>
              </a:rPr>
              <a:t> na webu České </a:t>
            </a:r>
            <a:r>
              <a:rPr lang="cs-CZ" sz="1800" dirty="0" err="1">
                <a:solidFill>
                  <a:schemeClr val="tx1"/>
                </a:solidFill>
                <a:latin typeface="+mn-lt"/>
              </a:rPr>
              <a:t>hepatologické</a:t>
            </a:r>
            <a:r>
              <a:rPr lang="cs-CZ" sz="1800" dirty="0">
                <a:solidFill>
                  <a:schemeClr val="tx1"/>
                </a:solidFill>
                <a:latin typeface="+mn-lt"/>
              </a:rPr>
              <a:t> společnosti)</a:t>
            </a:r>
            <a:br>
              <a:rPr lang="cs-CZ" sz="2000" dirty="0">
                <a:solidFill>
                  <a:schemeClr val="tx1"/>
                </a:solidFill>
                <a:latin typeface="+mn-lt"/>
              </a:rPr>
            </a:br>
            <a:br>
              <a:rPr lang="cs-CZ" sz="2800" dirty="0"/>
            </a:br>
            <a:endParaRPr lang="cs-CZ" sz="2800" dirty="0"/>
          </a:p>
        </p:txBody>
      </p:sp>
      <p:sp>
        <p:nvSpPr>
          <p:cNvPr id="2" name="Obdélník 1">
            <a:extLst>
              <a:ext uri="{FF2B5EF4-FFF2-40B4-BE49-F238E27FC236}">
                <a16:creationId xmlns:a16="http://schemas.microsoft.com/office/drawing/2014/main" id="{0BF9A0C7-A04E-65C1-2680-570B3BE314DC}"/>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Nadpis 1">
            <a:extLst>
              <a:ext uri="{FF2B5EF4-FFF2-40B4-BE49-F238E27FC236}">
                <a16:creationId xmlns:a16="http://schemas.microsoft.com/office/drawing/2014/main" id="{F106B555-716A-4F24-93B9-80AB755AD42A}"/>
              </a:ext>
            </a:extLst>
          </p:cNvPr>
          <p:cNvSpPr>
            <a:spLocks noGrp="1" noChangeArrowheads="1"/>
          </p:cNvSpPr>
          <p:nvPr>
            <p:ph type="title"/>
          </p:nvPr>
        </p:nvSpPr>
        <p:spPr>
          <a:xfrm>
            <a:off x="874713" y="203200"/>
            <a:ext cx="8229600" cy="704850"/>
          </a:xfrm>
        </p:spPr>
        <p:txBody>
          <a:bodyPr/>
          <a:lstStyle/>
          <a:p>
            <a:r>
              <a:rPr lang="cs-CZ" altLang="cs-CZ"/>
              <a:t>Akutní hepatitida B v ČR v letech 2014-2022</a:t>
            </a:r>
            <a:br>
              <a:rPr lang="cs-CZ" altLang="cs-CZ"/>
            </a:br>
            <a:r>
              <a:rPr lang="cs-CZ" altLang="cs-CZ"/>
              <a:t>podle věkových skupin (EPIDAT, ISIN)</a:t>
            </a:r>
          </a:p>
        </p:txBody>
      </p:sp>
      <p:graphicFrame>
        <p:nvGraphicFramePr>
          <p:cNvPr id="3" name="Graf 2">
            <a:extLst>
              <a:ext uri="{FF2B5EF4-FFF2-40B4-BE49-F238E27FC236}">
                <a16:creationId xmlns:a16="http://schemas.microsoft.com/office/drawing/2014/main" id="{D833208E-E4DE-4ABD-B103-4391799450BE}"/>
              </a:ext>
            </a:extLst>
          </p:cNvPr>
          <p:cNvGraphicFramePr>
            <a:graphicFrameLocks/>
          </p:cNvGraphicFramePr>
          <p:nvPr/>
        </p:nvGraphicFramePr>
        <p:xfrm>
          <a:off x="1352600" y="1196752"/>
          <a:ext cx="7416824" cy="4680520"/>
        </p:xfrm>
        <a:graphic>
          <a:graphicData uri="http://schemas.openxmlformats.org/drawingml/2006/chart">
            <c:chart xmlns:c="http://schemas.openxmlformats.org/drawingml/2006/chart" xmlns:r="http://schemas.openxmlformats.org/officeDocument/2006/relationships" r:id="rId2"/>
          </a:graphicData>
        </a:graphic>
      </p:graphicFrame>
      <p:sp>
        <p:nvSpPr>
          <p:cNvPr id="2" name="Obdélník 1">
            <a:extLst>
              <a:ext uri="{FF2B5EF4-FFF2-40B4-BE49-F238E27FC236}">
                <a16:creationId xmlns:a16="http://schemas.microsoft.com/office/drawing/2014/main" id="{6DC060A0-F44E-BF0F-F7C8-4C9675629D26}"/>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1161770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Nadpis 2">
            <a:extLst>
              <a:ext uri="{FF2B5EF4-FFF2-40B4-BE49-F238E27FC236}">
                <a16:creationId xmlns:a16="http://schemas.microsoft.com/office/drawing/2014/main" id="{07E05DD8-A0B4-4890-B8E5-7DE59C124D7C}"/>
              </a:ext>
            </a:extLst>
          </p:cNvPr>
          <p:cNvSpPr>
            <a:spLocks noGrp="1" noChangeArrowheads="1"/>
          </p:cNvSpPr>
          <p:nvPr>
            <p:ph type="title"/>
          </p:nvPr>
        </p:nvSpPr>
        <p:spPr>
          <a:xfrm>
            <a:off x="488950" y="115888"/>
            <a:ext cx="9216578" cy="1143000"/>
          </a:xfrm>
        </p:spPr>
        <p:txBody>
          <a:bodyPr/>
          <a:lstStyle/>
          <a:p>
            <a:pPr eaLnBrk="1" hangingPunct="1"/>
            <a:r>
              <a:rPr lang="cs-CZ" altLang="cs-CZ" dirty="0"/>
              <a:t>Sérologický přehled 2013,  zastoupení anti-</a:t>
            </a:r>
            <a:r>
              <a:rPr lang="cs-CZ" altLang="cs-CZ" dirty="0" err="1"/>
              <a:t>HBs</a:t>
            </a:r>
            <a:r>
              <a:rPr lang="cs-CZ" altLang="cs-CZ" dirty="0"/>
              <a:t> protilátek ve věkových skupinách (%)</a:t>
            </a:r>
            <a:br>
              <a:rPr lang="cs-CZ" altLang="cs-CZ" dirty="0"/>
            </a:br>
            <a:r>
              <a:rPr lang="cs-CZ" altLang="cs-CZ" sz="1600" dirty="0"/>
              <a:t>(Závěrečná zpráva  ZÚ Ostrava a ZÚ Ústí  n/</a:t>
            </a:r>
            <a:r>
              <a:rPr lang="cs-CZ" altLang="cs-CZ" sz="1600" dirty="0" err="1"/>
              <a:t>Lab</a:t>
            </a:r>
            <a:r>
              <a:rPr lang="cs-CZ" altLang="cs-CZ" sz="1600" dirty="0"/>
              <a:t>.,  Zprávy CEM,23,2014, příloha 1) </a:t>
            </a:r>
          </a:p>
        </p:txBody>
      </p:sp>
      <p:graphicFrame>
        <p:nvGraphicFramePr>
          <p:cNvPr id="4" name="Graf 3">
            <a:extLst>
              <a:ext uri="{FF2B5EF4-FFF2-40B4-BE49-F238E27FC236}">
                <a16:creationId xmlns:a16="http://schemas.microsoft.com/office/drawing/2014/main" id="{109B032E-A2A9-46BC-95FA-0BF09ED26ADF}"/>
              </a:ext>
            </a:extLst>
          </p:cNvPr>
          <p:cNvGraphicFramePr>
            <a:graphicFrameLocks/>
          </p:cNvGraphicFramePr>
          <p:nvPr/>
        </p:nvGraphicFramePr>
        <p:xfrm>
          <a:off x="992561" y="1412777"/>
          <a:ext cx="7980349" cy="4642967"/>
        </p:xfrm>
        <a:graphic>
          <a:graphicData uri="http://schemas.openxmlformats.org/drawingml/2006/chart">
            <c:chart xmlns:c="http://schemas.openxmlformats.org/drawingml/2006/chart" xmlns:r="http://schemas.openxmlformats.org/officeDocument/2006/relationships" r:id="rId2"/>
          </a:graphicData>
        </a:graphic>
      </p:graphicFrame>
      <p:sp>
        <p:nvSpPr>
          <p:cNvPr id="15364" name="TextovéPole 4">
            <a:extLst>
              <a:ext uri="{FF2B5EF4-FFF2-40B4-BE49-F238E27FC236}">
                <a16:creationId xmlns:a16="http://schemas.microsoft.com/office/drawing/2014/main" id="{0DF5A3D5-AFE4-4DF0-A2CA-686013B0BD0B}"/>
              </a:ext>
            </a:extLst>
          </p:cNvPr>
          <p:cNvSpPr txBox="1">
            <a:spLocks noChangeArrowheads="1"/>
          </p:cNvSpPr>
          <p:nvPr/>
        </p:nvSpPr>
        <p:spPr bwMode="auto">
          <a:xfrm>
            <a:off x="7126288" y="5595938"/>
            <a:ext cx="14826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600">
                <a:latin typeface="Calibri" panose="020F0502020204030204" pitchFamily="34" charset="0"/>
              </a:rPr>
              <a:t>věkové skupiny</a:t>
            </a:r>
          </a:p>
        </p:txBody>
      </p:sp>
      <p:sp>
        <p:nvSpPr>
          <p:cNvPr id="15365" name="TextovéPole 5">
            <a:extLst>
              <a:ext uri="{FF2B5EF4-FFF2-40B4-BE49-F238E27FC236}">
                <a16:creationId xmlns:a16="http://schemas.microsoft.com/office/drawing/2014/main" id="{E934E282-623B-415A-A770-04D7DB6F070D}"/>
              </a:ext>
            </a:extLst>
          </p:cNvPr>
          <p:cNvSpPr txBox="1">
            <a:spLocks noChangeArrowheads="1"/>
          </p:cNvSpPr>
          <p:nvPr/>
        </p:nvSpPr>
        <p:spPr bwMode="auto">
          <a:xfrm rot="16200000" flipH="1">
            <a:off x="14289" y="2055814"/>
            <a:ext cx="1512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1800">
                <a:latin typeface="Calibri" panose="020F0502020204030204" pitchFamily="34" charset="0"/>
              </a:rPr>
              <a:t>anti-HBs</a:t>
            </a:r>
            <a:r>
              <a:rPr lang="cs-CZ" altLang="cs-CZ" sz="1600">
                <a:latin typeface="Calibri" panose="020F0502020204030204" pitchFamily="34" charset="0"/>
              </a:rPr>
              <a:t>  </a:t>
            </a:r>
            <a:r>
              <a:rPr lang="cs-CZ" altLang="cs-CZ" sz="1800">
                <a:latin typeface="Calibri" panose="020F0502020204030204" pitchFamily="34" charset="0"/>
              </a:rPr>
              <a:t>%</a:t>
            </a:r>
          </a:p>
        </p:txBody>
      </p:sp>
      <p:sp>
        <p:nvSpPr>
          <p:cNvPr id="6" name="Obdélník 5">
            <a:extLst>
              <a:ext uri="{FF2B5EF4-FFF2-40B4-BE49-F238E27FC236}">
                <a16:creationId xmlns:a16="http://schemas.microsoft.com/office/drawing/2014/main" id="{D1D615AD-09F8-43CB-8B03-CC7DB8D88461}"/>
              </a:ext>
            </a:extLst>
          </p:cNvPr>
          <p:cNvSpPr/>
          <p:nvPr/>
        </p:nvSpPr>
        <p:spPr>
          <a:xfrm>
            <a:off x="381001" y="6342064"/>
            <a:ext cx="212407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sz="2000" i="1" dirty="0">
              <a:solidFill>
                <a:srgbClr val="002060"/>
              </a:solidFill>
              <a:latin typeface="Arial Black" panose="020B0A04020102020204" pitchFamily="34" charset="0"/>
            </a:endParaRPr>
          </a:p>
        </p:txBody>
      </p:sp>
      <p:sp>
        <p:nvSpPr>
          <p:cNvPr id="7" name="Obdélník 6">
            <a:extLst>
              <a:ext uri="{FF2B5EF4-FFF2-40B4-BE49-F238E27FC236}">
                <a16:creationId xmlns:a16="http://schemas.microsoft.com/office/drawing/2014/main" id="{33B94EB9-0317-4368-8B55-4AA76FC062A7}"/>
              </a:ext>
            </a:extLst>
          </p:cNvPr>
          <p:cNvSpPr/>
          <p:nvPr/>
        </p:nvSpPr>
        <p:spPr>
          <a:xfrm>
            <a:off x="398464" y="6353176"/>
            <a:ext cx="2484437" cy="50482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i="1" dirty="0">
                <a:solidFill>
                  <a:srgbClr val="002060"/>
                </a:solidFill>
                <a:latin typeface="Arial Black" panose="020B0A04020102020204" pitchFamily="34" charset="0"/>
              </a:rPr>
              <a:t>NRL-VH</a:t>
            </a:r>
          </a:p>
        </p:txBody>
      </p:sp>
      <p:sp>
        <p:nvSpPr>
          <p:cNvPr id="2" name="Obdélník 1">
            <a:extLst>
              <a:ext uri="{FF2B5EF4-FFF2-40B4-BE49-F238E27FC236}">
                <a16:creationId xmlns:a16="http://schemas.microsoft.com/office/drawing/2014/main" id="{D1D657FA-B437-2770-2E0C-55E1BC2B5B03}"/>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2436308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95300" y="0"/>
            <a:ext cx="8915400" cy="1143000"/>
          </a:xfrm>
        </p:spPr>
        <p:txBody>
          <a:bodyPr/>
          <a:lstStyle/>
          <a:p>
            <a:r>
              <a:rPr lang="cs-CZ" altLang="cs-CZ" sz="2000" b="1" dirty="0"/>
              <a:t>Akutní virová hepatitida B, ČR</a:t>
            </a:r>
            <a:br>
              <a:rPr lang="cs-CZ" altLang="cs-CZ" sz="2000" b="1" dirty="0"/>
            </a:br>
            <a:r>
              <a:rPr lang="cs-CZ" altLang="cs-CZ" sz="2000" b="1" dirty="0"/>
              <a:t>počet případů celkem, počet IDU, podíl IDU v %</a:t>
            </a:r>
            <a:endParaRPr lang="cs-CZ" sz="2000" dirty="0"/>
          </a:p>
        </p:txBody>
      </p:sp>
      <p:graphicFrame>
        <p:nvGraphicFramePr>
          <p:cNvPr id="3" name="Graf 2"/>
          <p:cNvGraphicFramePr>
            <a:graphicFrameLocks/>
          </p:cNvGraphicFramePr>
          <p:nvPr/>
        </p:nvGraphicFramePr>
        <p:xfrm>
          <a:off x="584514" y="1124744"/>
          <a:ext cx="8970997" cy="4860540"/>
        </p:xfrm>
        <a:graphic>
          <a:graphicData uri="http://schemas.openxmlformats.org/drawingml/2006/chart">
            <c:chart xmlns:c="http://schemas.openxmlformats.org/drawingml/2006/chart" xmlns:r="http://schemas.openxmlformats.org/officeDocument/2006/relationships" r:id="rId2"/>
          </a:graphicData>
        </a:graphic>
      </p:graphicFrame>
      <p:sp>
        <p:nvSpPr>
          <p:cNvPr id="4" name="Obdélník 3"/>
          <p:cNvSpPr/>
          <p:nvPr/>
        </p:nvSpPr>
        <p:spPr>
          <a:xfrm>
            <a:off x="18919" y="6353176"/>
            <a:ext cx="2438665" cy="504825"/>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
        <p:nvSpPr>
          <p:cNvPr id="5" name="Obdélník 4">
            <a:extLst>
              <a:ext uri="{FF2B5EF4-FFF2-40B4-BE49-F238E27FC236}">
                <a16:creationId xmlns:a16="http://schemas.microsoft.com/office/drawing/2014/main" id="{E501C5D7-8669-60F3-9E8D-A5942DF4C63E}"/>
              </a:ext>
            </a:extLst>
          </p:cNvPr>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2296228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518584" y="27732"/>
            <a:ext cx="8915400" cy="562074"/>
          </a:xfrm>
        </p:spPr>
        <p:txBody>
          <a:bodyPr>
            <a:noAutofit/>
          </a:bodyPr>
          <a:lstStyle/>
          <a:p>
            <a:r>
              <a:rPr lang="cs-CZ" sz="3200" b="1" dirty="0">
                <a:latin typeface="+mn-lt"/>
              </a:rPr>
              <a:t>Okultní hepatitida B (OBI)</a:t>
            </a:r>
            <a:endParaRPr lang="cs-CZ" sz="3200" dirty="0">
              <a:latin typeface="+mn-lt"/>
            </a:endParaRPr>
          </a:p>
        </p:txBody>
      </p:sp>
      <p:sp>
        <p:nvSpPr>
          <p:cNvPr id="5" name="Obdélník 4"/>
          <p:cNvSpPr/>
          <p:nvPr/>
        </p:nvSpPr>
        <p:spPr>
          <a:xfrm>
            <a:off x="4472521" y="3244334"/>
            <a:ext cx="287258" cy="461665"/>
          </a:xfrm>
          <a:prstGeom prst="rect">
            <a:avLst/>
          </a:prstGeom>
        </p:spPr>
        <p:txBody>
          <a:bodyPr wrap="none">
            <a:spAutoFit/>
          </a:bodyPr>
          <a:lstStyle/>
          <a:p>
            <a:r>
              <a:rPr lang="cs-CZ" dirty="0"/>
              <a:t> </a:t>
            </a:r>
          </a:p>
        </p:txBody>
      </p:sp>
      <p:sp>
        <p:nvSpPr>
          <p:cNvPr id="10" name="Obdélník 9"/>
          <p:cNvSpPr/>
          <p:nvPr/>
        </p:nvSpPr>
        <p:spPr>
          <a:xfrm>
            <a:off x="284072" y="836712"/>
            <a:ext cx="9283031" cy="1855667"/>
          </a:xfrm>
          <a:prstGeom prst="rect">
            <a:avLst/>
          </a:prstGeom>
          <a:solidFill>
            <a:srgbClr val="FFE9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cs-CZ" sz="1600" b="1" i="1" dirty="0">
                <a:solidFill>
                  <a:schemeClr val="tx1"/>
                </a:solidFill>
              </a:rPr>
              <a:t>Definice (</a:t>
            </a:r>
            <a:r>
              <a:rPr lang="cs-CZ" sz="1600" i="1" dirty="0" err="1">
                <a:solidFill>
                  <a:schemeClr val="tx1"/>
                </a:solidFill>
              </a:rPr>
              <a:t>Taormina</a:t>
            </a:r>
            <a:r>
              <a:rPr lang="cs-CZ" sz="1600" i="1" dirty="0">
                <a:solidFill>
                  <a:schemeClr val="tx1"/>
                </a:solidFill>
              </a:rPr>
              <a:t> expert meeting on OBI, </a:t>
            </a:r>
            <a:r>
              <a:rPr lang="cs-CZ" sz="1600" i="1" dirty="0" err="1">
                <a:solidFill>
                  <a:schemeClr val="tx1"/>
                </a:solidFill>
              </a:rPr>
              <a:t>J.Hepatology</a:t>
            </a:r>
            <a:r>
              <a:rPr lang="cs-CZ" sz="1600" i="1" dirty="0">
                <a:solidFill>
                  <a:schemeClr val="tx1"/>
                </a:solidFill>
              </a:rPr>
              <a:t> 49(2008) 625-657)</a:t>
            </a:r>
          </a:p>
          <a:p>
            <a:r>
              <a:rPr lang="cs-CZ" sz="1600" i="1" dirty="0">
                <a:solidFill>
                  <a:schemeClr val="tx1"/>
                </a:solidFill>
              </a:rPr>
              <a:t> </a:t>
            </a:r>
            <a:endParaRPr lang="cs-CZ" sz="1600" b="1" i="1" dirty="0">
              <a:solidFill>
                <a:schemeClr val="tx1"/>
              </a:solidFill>
            </a:endParaRPr>
          </a:p>
          <a:p>
            <a:r>
              <a:rPr lang="cs-CZ" b="1" dirty="0">
                <a:solidFill>
                  <a:schemeClr val="tx1"/>
                </a:solidFill>
              </a:rPr>
              <a:t> </a:t>
            </a:r>
            <a:r>
              <a:rPr lang="cs-CZ" b="1" dirty="0" err="1">
                <a:solidFill>
                  <a:srgbClr val="FF0000"/>
                </a:solidFill>
              </a:rPr>
              <a:t>HBsAg</a:t>
            </a:r>
            <a:r>
              <a:rPr lang="cs-CZ" b="1" dirty="0">
                <a:solidFill>
                  <a:srgbClr val="FF0000"/>
                </a:solidFill>
              </a:rPr>
              <a:t> negativní </a:t>
            </a:r>
            <a:r>
              <a:rPr lang="cs-CZ" dirty="0">
                <a:solidFill>
                  <a:schemeClr val="tx1"/>
                </a:solidFill>
              </a:rPr>
              <a:t>(v současnosti dostupnými testy)</a:t>
            </a:r>
          </a:p>
          <a:p>
            <a:r>
              <a:rPr lang="cs-CZ" dirty="0">
                <a:solidFill>
                  <a:schemeClr val="tx1"/>
                </a:solidFill>
              </a:rPr>
              <a:t> </a:t>
            </a:r>
            <a:r>
              <a:rPr lang="cs-CZ" b="1" dirty="0">
                <a:solidFill>
                  <a:srgbClr val="FF0000"/>
                </a:solidFill>
              </a:rPr>
              <a:t>HBV DNA v játrech nebo i v krvi</a:t>
            </a:r>
            <a:r>
              <a:rPr lang="cs-CZ" dirty="0">
                <a:solidFill>
                  <a:srgbClr val="FF0000"/>
                </a:solidFill>
              </a:rPr>
              <a:t>, nízké </a:t>
            </a:r>
            <a:r>
              <a:rPr lang="cs-CZ" dirty="0" err="1">
                <a:solidFill>
                  <a:srgbClr val="FF0000"/>
                </a:solidFill>
              </a:rPr>
              <a:t>konc</a:t>
            </a:r>
            <a:r>
              <a:rPr lang="cs-CZ" dirty="0">
                <a:solidFill>
                  <a:srgbClr val="FF0000"/>
                </a:solidFill>
              </a:rPr>
              <a:t>. </a:t>
            </a:r>
            <a:r>
              <a:rPr lang="en-US" dirty="0">
                <a:solidFill>
                  <a:srgbClr val="FF0000"/>
                </a:solidFill>
              </a:rPr>
              <a:t>&lt;200</a:t>
            </a:r>
            <a:r>
              <a:rPr lang="cs-CZ" dirty="0">
                <a:solidFill>
                  <a:srgbClr val="FF0000"/>
                </a:solidFill>
              </a:rPr>
              <a:t> I.U./ml</a:t>
            </a:r>
          </a:p>
          <a:p>
            <a:r>
              <a:rPr lang="cs-CZ" dirty="0">
                <a:solidFill>
                  <a:schemeClr val="tx1"/>
                </a:solidFill>
              </a:rPr>
              <a:t>      </a:t>
            </a:r>
            <a:r>
              <a:rPr lang="cs-CZ" b="0" dirty="0">
                <a:solidFill>
                  <a:schemeClr val="tx1"/>
                </a:solidFill>
              </a:rPr>
              <a:t>- </a:t>
            </a:r>
            <a:r>
              <a:rPr lang="cs-CZ" sz="2000" b="1" i="1" dirty="0" err="1">
                <a:solidFill>
                  <a:schemeClr val="tx1"/>
                </a:solidFill>
              </a:rPr>
              <a:t>seropozitivní</a:t>
            </a:r>
            <a:r>
              <a:rPr lang="cs-CZ" sz="2000" dirty="0">
                <a:solidFill>
                  <a:schemeClr val="tx1"/>
                </a:solidFill>
              </a:rPr>
              <a:t> anti-</a:t>
            </a:r>
            <a:r>
              <a:rPr lang="cs-CZ" sz="2000" dirty="0" err="1">
                <a:solidFill>
                  <a:schemeClr val="tx1"/>
                </a:solidFill>
              </a:rPr>
              <a:t>HBc</a:t>
            </a:r>
            <a:r>
              <a:rPr lang="cs-CZ" sz="2000" dirty="0">
                <a:solidFill>
                  <a:schemeClr val="tx1"/>
                </a:solidFill>
              </a:rPr>
              <a:t> pozitivní nebo i anti-</a:t>
            </a:r>
            <a:r>
              <a:rPr lang="cs-CZ" sz="2000" dirty="0" err="1">
                <a:solidFill>
                  <a:schemeClr val="tx1"/>
                </a:solidFill>
              </a:rPr>
              <a:t>HBs</a:t>
            </a:r>
            <a:r>
              <a:rPr lang="cs-CZ" sz="2000" dirty="0">
                <a:solidFill>
                  <a:schemeClr val="tx1"/>
                </a:solidFill>
              </a:rPr>
              <a:t> pozitivní</a:t>
            </a:r>
          </a:p>
          <a:p>
            <a:r>
              <a:rPr lang="cs-CZ" sz="2000" dirty="0">
                <a:solidFill>
                  <a:schemeClr val="tx1"/>
                </a:solidFill>
              </a:rPr>
              <a:t>        </a:t>
            </a:r>
            <a:r>
              <a:rPr lang="cs-CZ" sz="2000" b="0" dirty="0">
                <a:solidFill>
                  <a:schemeClr val="tx1"/>
                </a:solidFill>
              </a:rPr>
              <a:t>-</a:t>
            </a:r>
            <a:r>
              <a:rPr lang="cs-CZ" sz="2000" dirty="0">
                <a:solidFill>
                  <a:schemeClr val="tx1"/>
                </a:solidFill>
              </a:rPr>
              <a:t> </a:t>
            </a:r>
            <a:r>
              <a:rPr lang="cs-CZ" sz="2000" b="1" i="1" dirty="0" err="1">
                <a:solidFill>
                  <a:schemeClr val="tx1"/>
                </a:solidFill>
              </a:rPr>
              <a:t>seronegativní</a:t>
            </a:r>
            <a:r>
              <a:rPr lang="cs-CZ" sz="2000" b="1" i="1" dirty="0">
                <a:solidFill>
                  <a:schemeClr val="tx1"/>
                </a:solidFill>
              </a:rPr>
              <a:t> </a:t>
            </a:r>
            <a:r>
              <a:rPr lang="cs-CZ" sz="2000" dirty="0">
                <a:solidFill>
                  <a:schemeClr val="tx1"/>
                </a:solidFill>
              </a:rPr>
              <a:t>anti-</a:t>
            </a:r>
            <a:r>
              <a:rPr lang="cs-CZ" sz="2000" dirty="0" err="1">
                <a:solidFill>
                  <a:schemeClr val="tx1"/>
                </a:solidFill>
              </a:rPr>
              <a:t>HBc</a:t>
            </a:r>
            <a:r>
              <a:rPr lang="cs-CZ" sz="2000" dirty="0">
                <a:solidFill>
                  <a:schemeClr val="tx1"/>
                </a:solidFill>
              </a:rPr>
              <a:t> negativní, anti-</a:t>
            </a:r>
            <a:r>
              <a:rPr lang="cs-CZ" sz="2000" dirty="0" err="1">
                <a:solidFill>
                  <a:schemeClr val="tx1"/>
                </a:solidFill>
              </a:rPr>
              <a:t>HBs</a:t>
            </a:r>
            <a:r>
              <a:rPr lang="cs-CZ" sz="2000" dirty="0">
                <a:solidFill>
                  <a:schemeClr val="tx1"/>
                </a:solidFill>
              </a:rPr>
              <a:t> negativní (cca 20%)</a:t>
            </a:r>
            <a:endParaRPr lang="cs-CZ" sz="2000" dirty="0"/>
          </a:p>
        </p:txBody>
      </p:sp>
      <p:sp>
        <p:nvSpPr>
          <p:cNvPr id="6" name="TextovéPole 5"/>
          <p:cNvSpPr txBox="1"/>
          <p:nvPr/>
        </p:nvSpPr>
        <p:spPr>
          <a:xfrm>
            <a:off x="284072" y="4653136"/>
            <a:ext cx="9369375" cy="1015663"/>
          </a:xfrm>
          <a:prstGeom prst="rect">
            <a:avLst/>
          </a:prstGeom>
          <a:solidFill>
            <a:srgbClr val="FFFFCC"/>
          </a:solidFill>
        </p:spPr>
        <p:txBody>
          <a:bodyPr wrap="square" rtlCol="0">
            <a:spAutoFit/>
          </a:bodyPr>
          <a:lstStyle/>
          <a:p>
            <a:r>
              <a:rPr lang="cs-CZ" sz="2000" dirty="0">
                <a:latin typeface="+mn-lt"/>
              </a:rPr>
              <a:t>Prevalence OBI </a:t>
            </a:r>
            <a:r>
              <a:rPr lang="cs-CZ" sz="2000" b="0" dirty="0">
                <a:latin typeface="+mn-lt"/>
              </a:rPr>
              <a:t>v obecné populaci </a:t>
            </a:r>
            <a:r>
              <a:rPr lang="cs-CZ" sz="2000" dirty="0">
                <a:latin typeface="+mn-lt"/>
              </a:rPr>
              <a:t>závisí na celkové prevalenci HBV infekce</a:t>
            </a:r>
            <a:r>
              <a:rPr lang="cs-CZ" sz="2000" b="0" dirty="0">
                <a:latin typeface="+mn-lt"/>
              </a:rPr>
              <a:t>. </a:t>
            </a:r>
          </a:p>
          <a:p>
            <a:r>
              <a:rPr lang="cs-CZ" sz="2000" b="0" dirty="0">
                <a:latin typeface="+mn-lt"/>
              </a:rPr>
              <a:t>V endemických oblastech (V. Asie, Z. Afrika) je podíl OBI 1:1000-100, </a:t>
            </a:r>
          </a:p>
          <a:p>
            <a:r>
              <a:rPr lang="cs-CZ" sz="2000" b="0" dirty="0">
                <a:latin typeface="+mn-lt"/>
              </a:rPr>
              <a:t>v Z. Evropě, S. Americe je &lt;1:5000</a:t>
            </a:r>
          </a:p>
        </p:txBody>
      </p:sp>
      <p:sp>
        <p:nvSpPr>
          <p:cNvPr id="3" name="TextovéPole 2"/>
          <p:cNvSpPr txBox="1"/>
          <p:nvPr/>
        </p:nvSpPr>
        <p:spPr>
          <a:xfrm>
            <a:off x="321447" y="3228385"/>
            <a:ext cx="9294623" cy="1015663"/>
          </a:xfrm>
          <a:prstGeom prst="rect">
            <a:avLst/>
          </a:prstGeom>
          <a:solidFill>
            <a:srgbClr val="FFE9A3"/>
          </a:solidFill>
        </p:spPr>
        <p:txBody>
          <a:bodyPr wrap="square" rtlCol="0">
            <a:spAutoFit/>
          </a:bodyPr>
          <a:lstStyle/>
          <a:p>
            <a:r>
              <a:rPr lang="cs-CZ" sz="2000" dirty="0">
                <a:latin typeface="+mn-lt"/>
              </a:rPr>
              <a:t>OBI lze přenést transfuzí krve,  </a:t>
            </a:r>
            <a:r>
              <a:rPr lang="cs-CZ" sz="2000" dirty="0" err="1">
                <a:latin typeface="+mn-lt"/>
              </a:rPr>
              <a:t>skreening</a:t>
            </a:r>
            <a:r>
              <a:rPr lang="cs-CZ" sz="2000" dirty="0">
                <a:latin typeface="+mn-lt"/>
              </a:rPr>
              <a:t>  </a:t>
            </a:r>
            <a:r>
              <a:rPr lang="cs-CZ" sz="2000" dirty="0" err="1">
                <a:latin typeface="+mn-lt"/>
              </a:rPr>
              <a:t>HBsAg</a:t>
            </a:r>
            <a:r>
              <a:rPr lang="cs-CZ" sz="2000" dirty="0">
                <a:latin typeface="+mn-lt"/>
              </a:rPr>
              <a:t>  OBI nezjistí,  ojedinělé případy zachycené i v TS ČR,  </a:t>
            </a:r>
          </a:p>
          <a:p>
            <a:r>
              <a:rPr lang="cs-CZ" sz="2000" dirty="0">
                <a:latin typeface="+mn-lt"/>
              </a:rPr>
              <a:t>řešení- </a:t>
            </a:r>
            <a:r>
              <a:rPr lang="cs-CZ" sz="2000" dirty="0" err="1">
                <a:latin typeface="+mn-lt"/>
              </a:rPr>
              <a:t>skrínink</a:t>
            </a:r>
            <a:r>
              <a:rPr lang="cs-CZ" sz="2000" dirty="0">
                <a:latin typeface="+mn-lt"/>
              </a:rPr>
              <a:t> dárců krve na HBV DNA a anti-</a:t>
            </a:r>
            <a:r>
              <a:rPr lang="cs-CZ" sz="2000" dirty="0" err="1">
                <a:latin typeface="+mn-lt"/>
              </a:rPr>
              <a:t>HBc</a:t>
            </a:r>
            <a:r>
              <a:rPr lang="cs-CZ" sz="2000" dirty="0">
                <a:latin typeface="+mn-lt"/>
              </a:rPr>
              <a:t> protilátky  </a:t>
            </a:r>
          </a:p>
        </p:txBody>
      </p:sp>
      <p:sp>
        <p:nvSpPr>
          <p:cNvPr id="8" name="Obdélník 7"/>
          <p:cNvSpPr/>
          <p:nvPr/>
        </p:nvSpPr>
        <p:spPr>
          <a:xfrm>
            <a:off x="7149244" y="6129300"/>
            <a:ext cx="2504728" cy="504056"/>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cs-CZ" sz="2000" b="1"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29965962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1485900" y="2132856"/>
            <a:ext cx="8420100" cy="1470025"/>
          </a:xfrm>
        </p:spPr>
        <p:txBody>
          <a:bodyPr/>
          <a:lstStyle/>
          <a:p>
            <a:pPr algn="ctr"/>
            <a:r>
              <a:rPr lang="cs-CZ" altLang="cs-CZ" sz="4300" dirty="0"/>
              <a:t>Hepatitis C</a:t>
            </a:r>
          </a:p>
        </p:txBody>
      </p:sp>
      <p:pic>
        <p:nvPicPr>
          <p:cNvPr id="32771"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7328" y="1405980"/>
            <a:ext cx="3201287" cy="306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38583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2" descr="Výsledek obrázku pro jean baptiste denis transfusion"/>
          <p:cNvSpPr>
            <a:spLocks noChangeAspect="1" noChangeArrowheads="1"/>
          </p:cNvSpPr>
          <p:nvPr/>
        </p:nvSpPr>
        <p:spPr bwMode="auto">
          <a:xfrm>
            <a:off x="1047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2532" name="AutoShape 4" descr="Výsledek obrázku pro jean baptiste denis transfusion"/>
          <p:cNvSpPr>
            <a:spLocks noChangeAspect="1" noChangeArrowheads="1"/>
          </p:cNvSpPr>
          <p:nvPr/>
        </p:nvSpPr>
        <p:spPr bwMode="auto">
          <a:xfrm>
            <a:off x="1047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6796" y="2780928"/>
            <a:ext cx="3276364" cy="3780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descr="blood drop: Drop of Blood Vector illustration Stock Photo"/>
          <p:cNvPicPr>
            <a:picLocks noChangeAspect="1" noChangeArrowheads="1"/>
          </p:cNvPicPr>
          <p:nvPr/>
        </p:nvPicPr>
        <p:blipFill>
          <a:blip r:embed="rId3" cstate="print"/>
          <a:srcRect/>
          <a:stretch>
            <a:fillRect/>
          </a:stretch>
        </p:blipFill>
        <p:spPr bwMode="auto">
          <a:xfrm>
            <a:off x="5169024" y="224644"/>
            <a:ext cx="1788680" cy="3024336"/>
          </a:xfrm>
          <a:prstGeom prst="rect">
            <a:avLst/>
          </a:prstGeom>
          <a:noFill/>
        </p:spPr>
      </p:pic>
    </p:spTree>
    <p:extLst>
      <p:ext uri="{BB962C8B-B14F-4D97-AF65-F5344CB8AC3E}">
        <p14:creationId xmlns:p14="http://schemas.microsoft.com/office/powerpoint/2010/main" val="208936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540" y="476672"/>
            <a:ext cx="8640763" cy="360362"/>
          </a:xfrm>
        </p:spPr>
        <p:txBody>
          <a:bodyPr/>
          <a:lstStyle/>
          <a:p>
            <a:pPr algn="ctr"/>
            <a:r>
              <a:rPr lang="cs-CZ" dirty="0"/>
              <a:t>Virová h</a:t>
            </a:r>
            <a:r>
              <a:rPr lang="en-GB" dirty="0" err="1"/>
              <a:t>epatitis</a:t>
            </a:r>
            <a:r>
              <a:rPr lang="en-GB" dirty="0"/>
              <a:t> C </a:t>
            </a:r>
            <a:r>
              <a:rPr lang="cs-CZ" dirty="0"/>
              <a:t>– prevalence v Evropě</a:t>
            </a:r>
            <a:endParaRPr lang="en-GB" dirty="0"/>
          </a:p>
        </p:txBody>
      </p:sp>
      <p:pic>
        <p:nvPicPr>
          <p:cNvPr id="6" name="Obrázek 2"/>
          <p:cNvPicPr>
            <a:picLocks noChangeAspect="1"/>
          </p:cNvPicPr>
          <p:nvPr/>
        </p:nvPicPr>
        <p:blipFill>
          <a:blip r:embed="rId2" cstate="print"/>
          <a:srcRect/>
          <a:stretch>
            <a:fillRect/>
          </a:stretch>
        </p:blipFill>
        <p:spPr bwMode="auto">
          <a:xfrm>
            <a:off x="416496" y="1052513"/>
            <a:ext cx="9001187" cy="5805487"/>
          </a:xfrm>
          <a:prstGeom prst="rect">
            <a:avLst/>
          </a:prstGeom>
          <a:noFill/>
          <a:ln w="9525">
            <a:noFill/>
            <a:miter lim="800000"/>
            <a:headEnd/>
            <a:tailEnd/>
          </a:ln>
        </p:spPr>
      </p:pic>
    </p:spTree>
    <p:extLst>
      <p:ext uri="{BB962C8B-B14F-4D97-AF65-F5344CB8AC3E}">
        <p14:creationId xmlns:p14="http://schemas.microsoft.com/office/powerpoint/2010/main" val="331789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Nadpis 1">
            <a:extLst>
              <a:ext uri="{FF2B5EF4-FFF2-40B4-BE49-F238E27FC236}">
                <a16:creationId xmlns:a16="http://schemas.microsoft.com/office/drawing/2014/main" id="{262813C9-3A8E-4611-AFA2-A112D0EF2374}"/>
              </a:ext>
            </a:extLst>
          </p:cNvPr>
          <p:cNvSpPr>
            <a:spLocks noGrp="1" noChangeArrowheads="1"/>
          </p:cNvSpPr>
          <p:nvPr>
            <p:ph type="title"/>
          </p:nvPr>
        </p:nvSpPr>
        <p:spPr>
          <a:xfrm>
            <a:off x="539751" y="0"/>
            <a:ext cx="8964613" cy="1143000"/>
          </a:xfrm>
        </p:spPr>
        <p:txBody>
          <a:bodyPr/>
          <a:lstStyle/>
          <a:p>
            <a:pPr algn="ctr"/>
            <a:r>
              <a:rPr lang="cs-CZ" altLang="cs-CZ" sz="2800" dirty="0"/>
              <a:t>Počet hlášených případů hepatitidy C</a:t>
            </a:r>
            <a:br>
              <a:rPr lang="cs-CZ" altLang="cs-CZ" sz="2800" dirty="0"/>
            </a:br>
            <a:r>
              <a:rPr lang="cs-CZ" altLang="cs-CZ" sz="2800" dirty="0"/>
              <a:t> v letech 1996 - 2022</a:t>
            </a:r>
          </a:p>
        </p:txBody>
      </p:sp>
      <p:sp>
        <p:nvSpPr>
          <p:cNvPr id="22531" name="TextovéPole 3">
            <a:extLst>
              <a:ext uri="{FF2B5EF4-FFF2-40B4-BE49-F238E27FC236}">
                <a16:creationId xmlns:a16="http://schemas.microsoft.com/office/drawing/2014/main" id="{2055D6E3-BD39-453B-A9C4-85B82F941D95}"/>
              </a:ext>
            </a:extLst>
          </p:cNvPr>
          <p:cNvSpPr txBox="1">
            <a:spLocks noChangeArrowheads="1"/>
          </p:cNvSpPr>
          <p:nvPr/>
        </p:nvSpPr>
        <p:spPr bwMode="auto">
          <a:xfrm>
            <a:off x="560388" y="652464"/>
            <a:ext cx="1223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400"/>
              <a:t>počet</a:t>
            </a:r>
          </a:p>
        </p:txBody>
      </p:sp>
      <p:sp>
        <p:nvSpPr>
          <p:cNvPr id="6" name="Obdélník 5">
            <a:extLst>
              <a:ext uri="{FF2B5EF4-FFF2-40B4-BE49-F238E27FC236}">
                <a16:creationId xmlns:a16="http://schemas.microsoft.com/office/drawing/2014/main" id="{5542D370-404E-47EB-AC93-872931DED123}"/>
              </a:ext>
            </a:extLst>
          </p:cNvPr>
          <p:cNvSpPr/>
          <p:nvPr/>
        </p:nvSpPr>
        <p:spPr>
          <a:xfrm>
            <a:off x="7041232" y="6129300"/>
            <a:ext cx="2583237" cy="52955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cs-CZ" sz="2000" i="1" dirty="0">
                <a:solidFill>
                  <a:srgbClr val="002060"/>
                </a:solidFill>
                <a:latin typeface="Arial Black" panose="020B0A04020102020204" pitchFamily="34" charset="0"/>
              </a:rPr>
              <a:t>NRL-VH</a:t>
            </a:r>
          </a:p>
        </p:txBody>
      </p:sp>
      <p:graphicFrame>
        <p:nvGraphicFramePr>
          <p:cNvPr id="7" name="Graf 6">
            <a:extLst>
              <a:ext uri="{FF2B5EF4-FFF2-40B4-BE49-F238E27FC236}">
                <a16:creationId xmlns:a16="http://schemas.microsoft.com/office/drawing/2014/main" id="{66E30D60-70A4-4EAB-8935-6F21D01C159C}"/>
              </a:ext>
            </a:extLst>
          </p:cNvPr>
          <p:cNvGraphicFramePr>
            <a:graphicFrameLocks/>
          </p:cNvGraphicFramePr>
          <p:nvPr/>
        </p:nvGraphicFramePr>
        <p:xfrm>
          <a:off x="1062994" y="1141593"/>
          <a:ext cx="8050306" cy="490248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88504" y="194638"/>
            <a:ext cx="8856984" cy="1127143"/>
          </a:xfrm>
        </p:spPr>
        <p:txBody>
          <a:bodyPr/>
          <a:lstStyle/>
          <a:p>
            <a:pPr algn="l"/>
            <a:r>
              <a:rPr lang="cs-CZ" altLang="cs-CZ" dirty="0">
                <a:latin typeface="+mn-lt"/>
              </a:rPr>
              <a:t>Model vývoje počtu případů chronické infekce HCV v ČR </a:t>
            </a:r>
            <a:br>
              <a:rPr lang="cs-CZ" altLang="cs-CZ" dirty="0">
                <a:latin typeface="+mn-lt"/>
              </a:rPr>
            </a:br>
            <a:r>
              <a:rPr lang="cs-CZ" altLang="cs-CZ" sz="1600" dirty="0">
                <a:latin typeface="+mn-lt"/>
              </a:rPr>
              <a:t>Zdroj: </a:t>
            </a:r>
            <a:r>
              <a:rPr lang="en-US" altLang="cs-CZ" sz="1600" dirty="0">
                <a:latin typeface="+mn-lt"/>
              </a:rPr>
              <a:t>CHRONIC HEPATITIS C IN THE CZECH REPUBLIC:FORECASTING THE DISEASE BURDEN</a:t>
            </a:r>
            <a:r>
              <a:rPr lang="cs-CZ" altLang="cs-CZ" sz="1600" dirty="0">
                <a:latin typeface="+mn-lt"/>
              </a:rPr>
              <a:t>, </a:t>
            </a:r>
            <a:r>
              <a:rPr lang="cs-CZ" altLang="cs-CZ" sz="1600" dirty="0" err="1">
                <a:latin typeface="+mn-lt"/>
              </a:rPr>
              <a:t>S.Fraňková</a:t>
            </a:r>
            <a:r>
              <a:rPr lang="cs-CZ" altLang="cs-CZ" sz="1600" dirty="0">
                <a:latin typeface="+mn-lt"/>
              </a:rPr>
              <a:t> et al.</a:t>
            </a:r>
            <a:r>
              <a:rPr lang="en-US" altLang="cs-CZ" sz="1600" dirty="0">
                <a:latin typeface="+mn-lt"/>
              </a:rPr>
              <a:t> Cent </a:t>
            </a:r>
            <a:r>
              <a:rPr lang="en-US" altLang="cs-CZ" sz="1600" dirty="0" err="1">
                <a:latin typeface="+mn-lt"/>
              </a:rPr>
              <a:t>Eur</a:t>
            </a:r>
            <a:r>
              <a:rPr lang="en-US" altLang="cs-CZ" sz="1600" dirty="0">
                <a:latin typeface="+mn-lt"/>
              </a:rPr>
              <a:t> J Public Health 2019; 27 (2): 93–98</a:t>
            </a:r>
            <a:r>
              <a:rPr lang="cs-CZ" altLang="cs-CZ" sz="1600" dirty="0">
                <a:latin typeface="+mn-lt"/>
              </a:rPr>
              <a:t>, </a:t>
            </a:r>
            <a:br>
              <a:rPr lang="cs-CZ" altLang="cs-CZ" sz="1600" dirty="0">
                <a:latin typeface="+mn-lt"/>
              </a:rPr>
            </a:br>
            <a:endParaRPr lang="cs-CZ" sz="1600" dirty="0">
              <a:latin typeface="+mn-lt"/>
            </a:endParaRPr>
          </a:p>
        </p:txBody>
      </p:sp>
      <p:pic>
        <p:nvPicPr>
          <p:cNvPr id="5" name="Obrázek 2">
            <a:extLst>
              <a:ext uri="{FF2B5EF4-FFF2-40B4-BE49-F238E27FC236}">
                <a16:creationId xmlns:a16="http://schemas.microsoft.com/office/drawing/2014/main" id="{F87250DB-5551-45C5-A790-0F81CD813D0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972" y="1196752"/>
            <a:ext cx="8025876" cy="396011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596516" y="5156870"/>
            <a:ext cx="8459966" cy="738664"/>
          </a:xfrm>
          <a:prstGeom prst="rect">
            <a:avLst/>
          </a:prstGeom>
          <a:noFill/>
        </p:spPr>
        <p:txBody>
          <a:bodyPr wrap="square" rtlCol="0">
            <a:spAutoFit/>
          </a:bodyPr>
          <a:lstStyle/>
          <a:p>
            <a:r>
              <a:rPr lang="cs-CZ" sz="1400" dirty="0">
                <a:latin typeface="+mn-lt"/>
              </a:rPr>
              <a:t>Model vychází z údajů o počtu hlášených infekcí od r. 1993 (EPIDAT,ISIN),</a:t>
            </a:r>
          </a:p>
          <a:p>
            <a:r>
              <a:rPr lang="cs-CZ" sz="1400" dirty="0">
                <a:latin typeface="+mn-lt"/>
              </a:rPr>
              <a:t>Sérologického přehledu 2001 (Němeček et al.), </a:t>
            </a:r>
            <a:r>
              <a:rPr lang="cs-CZ" sz="1400" dirty="0" err="1">
                <a:latin typeface="+mn-lt"/>
              </a:rPr>
              <a:t>Séroprevalenční</a:t>
            </a:r>
            <a:r>
              <a:rPr lang="cs-CZ" sz="1400" dirty="0">
                <a:latin typeface="+mn-lt"/>
              </a:rPr>
              <a:t> studie 2015 (</a:t>
            </a:r>
            <a:r>
              <a:rPr lang="cs-CZ" sz="1400" dirty="0" err="1">
                <a:latin typeface="+mn-lt"/>
              </a:rPr>
              <a:t>Chlíbek</a:t>
            </a:r>
            <a:r>
              <a:rPr lang="cs-CZ" sz="1400" dirty="0">
                <a:latin typeface="+mn-lt"/>
              </a:rPr>
              <a:t> et al.)</a:t>
            </a:r>
          </a:p>
          <a:p>
            <a:r>
              <a:rPr lang="cs-CZ" sz="1400" dirty="0">
                <a:latin typeface="+mn-lt"/>
              </a:rPr>
              <a:t>Datech o počtu léčených pacientů aj.</a:t>
            </a:r>
            <a:endParaRPr lang="cs-CZ" dirty="0"/>
          </a:p>
        </p:txBody>
      </p:sp>
      <p:sp>
        <p:nvSpPr>
          <p:cNvPr id="6" name="Obdélník 5">
            <a:extLst>
              <a:ext uri="{FF2B5EF4-FFF2-40B4-BE49-F238E27FC236}">
                <a16:creationId xmlns:a16="http://schemas.microsoft.com/office/drawing/2014/main" id="{58E72C67-52BB-4324-B5B6-801B850A5BA8}"/>
              </a:ext>
            </a:extLst>
          </p:cNvPr>
          <p:cNvSpPr/>
          <p:nvPr/>
        </p:nvSpPr>
        <p:spPr>
          <a:xfrm>
            <a:off x="7041232" y="6129300"/>
            <a:ext cx="2583237" cy="529551"/>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auto">
              <a:spcBef>
                <a:spcPts val="0"/>
              </a:spcBef>
              <a:spcAft>
                <a:spcPts val="0"/>
              </a:spcAft>
              <a:defRPr/>
            </a:pPr>
            <a:r>
              <a:rPr lang="cs-CZ" sz="2000" i="1" dirty="0">
                <a:solidFill>
                  <a:srgbClr val="002060"/>
                </a:solidFill>
                <a:latin typeface="Arial Black" panose="020B0A04020102020204" pitchFamily="34" charset="0"/>
              </a:rPr>
              <a:t>NRL-VH</a:t>
            </a:r>
          </a:p>
        </p:txBody>
      </p:sp>
    </p:spTree>
    <p:extLst>
      <p:ext uri="{BB962C8B-B14F-4D97-AF65-F5344CB8AC3E}">
        <p14:creationId xmlns:p14="http://schemas.microsoft.com/office/powerpoint/2010/main" val="2409437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3875" y="116632"/>
            <a:ext cx="8858250" cy="792088"/>
          </a:xfrm>
        </p:spPr>
        <p:txBody>
          <a:bodyPr/>
          <a:lstStyle/>
          <a:p>
            <a:pPr algn="ctr"/>
            <a:r>
              <a:rPr lang="cs-CZ" altLang="cs-CZ" dirty="0"/>
              <a:t>VHC v ČR, počet celkem, počet IDU a podíl IDU (%)</a:t>
            </a:r>
            <a:br>
              <a:rPr lang="cs-CZ" altLang="cs-CZ" dirty="0"/>
            </a:br>
            <a:r>
              <a:rPr lang="cs-CZ" altLang="cs-CZ" dirty="0"/>
              <a:t>(odhad počtu IDU v ČR v r. 2022 je 40 500)</a:t>
            </a:r>
            <a:endParaRPr lang="cs-CZ" dirty="0"/>
          </a:p>
        </p:txBody>
      </p:sp>
      <p:graphicFrame>
        <p:nvGraphicFramePr>
          <p:cNvPr id="3" name="Graf 2"/>
          <p:cNvGraphicFramePr>
            <a:graphicFrameLocks/>
          </p:cNvGraphicFramePr>
          <p:nvPr/>
        </p:nvGraphicFramePr>
        <p:xfrm>
          <a:off x="523875" y="1052736"/>
          <a:ext cx="8858250" cy="58052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396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reeform 2">
            <a:extLst>
              <a:ext uri="{FF2B5EF4-FFF2-40B4-BE49-F238E27FC236}">
                <a16:creationId xmlns:a16="http://schemas.microsoft.com/office/drawing/2014/main" id="{89AF6FEF-6556-447D-87BE-4E5CF099D4C3}"/>
              </a:ext>
            </a:extLst>
          </p:cNvPr>
          <p:cNvSpPr>
            <a:spLocks/>
          </p:cNvSpPr>
          <p:nvPr/>
        </p:nvSpPr>
        <p:spPr bwMode="auto">
          <a:xfrm>
            <a:off x="4389439" y="2500314"/>
            <a:ext cx="1044575" cy="346075"/>
          </a:xfrm>
          <a:custGeom>
            <a:avLst/>
            <a:gdLst>
              <a:gd name="T0" fmla="*/ 2147483647 w 1362"/>
              <a:gd name="T1" fmla="*/ 2147483647 h 437"/>
              <a:gd name="T2" fmla="*/ 2147483647 w 1362"/>
              <a:gd name="T3" fmla="*/ 2147483647 h 437"/>
              <a:gd name="T4" fmla="*/ 2147483647 w 1362"/>
              <a:gd name="T5" fmla="*/ 2147483647 h 437"/>
              <a:gd name="T6" fmla="*/ 2147483647 w 1362"/>
              <a:gd name="T7" fmla="*/ 2147483647 h 437"/>
              <a:gd name="T8" fmla="*/ 2147483647 w 1362"/>
              <a:gd name="T9" fmla="*/ 2147483647 h 437"/>
              <a:gd name="T10" fmla="*/ 2147483647 w 1362"/>
              <a:gd name="T11" fmla="*/ 2147483647 h 437"/>
              <a:gd name="T12" fmla="*/ 2147483647 w 1362"/>
              <a:gd name="T13" fmla="*/ 2147483647 h 437"/>
              <a:gd name="T14" fmla="*/ 2147483647 w 1362"/>
              <a:gd name="T15" fmla="*/ 2147483647 h 437"/>
              <a:gd name="T16" fmla="*/ 2147483647 w 1362"/>
              <a:gd name="T17" fmla="*/ 2147483647 h 437"/>
              <a:gd name="T18" fmla="*/ 2147483647 w 1362"/>
              <a:gd name="T19" fmla="*/ 2147483647 h 437"/>
              <a:gd name="T20" fmla="*/ 2147483647 w 1362"/>
              <a:gd name="T21" fmla="*/ 2147483647 h 437"/>
              <a:gd name="T22" fmla="*/ 2147483647 w 1362"/>
              <a:gd name="T23" fmla="*/ 2147483647 h 437"/>
              <a:gd name="T24" fmla="*/ 2147483647 w 1362"/>
              <a:gd name="T25" fmla="*/ 2147483647 h 437"/>
              <a:gd name="T26" fmla="*/ 2147483647 w 1362"/>
              <a:gd name="T27" fmla="*/ 2147483647 h 437"/>
              <a:gd name="T28" fmla="*/ 2147483647 w 1362"/>
              <a:gd name="T29" fmla="*/ 2147483647 h 437"/>
              <a:gd name="T30" fmla="*/ 2147483647 w 1362"/>
              <a:gd name="T31" fmla="*/ 2147483647 h 437"/>
              <a:gd name="T32" fmla="*/ 2147483647 w 1362"/>
              <a:gd name="T33" fmla="*/ 2147483647 h 437"/>
              <a:gd name="T34" fmla="*/ 2147483647 w 1362"/>
              <a:gd name="T35" fmla="*/ 2147483647 h 437"/>
              <a:gd name="T36" fmla="*/ 2147483647 w 1362"/>
              <a:gd name="T37" fmla="*/ 2147483647 h 437"/>
              <a:gd name="T38" fmla="*/ 2147483647 w 1362"/>
              <a:gd name="T39" fmla="*/ 2147483647 h 437"/>
              <a:gd name="T40" fmla="*/ 2147483647 w 1362"/>
              <a:gd name="T41" fmla="*/ 2147483647 h 437"/>
              <a:gd name="T42" fmla="*/ 2147483647 w 1362"/>
              <a:gd name="T43" fmla="*/ 2147483647 h 437"/>
              <a:gd name="T44" fmla="*/ 2147483647 w 1362"/>
              <a:gd name="T45" fmla="*/ 2147483647 h 437"/>
              <a:gd name="T46" fmla="*/ 2147483647 w 1362"/>
              <a:gd name="T47" fmla="*/ 0 h 437"/>
              <a:gd name="T48" fmla="*/ 2147483647 w 1362"/>
              <a:gd name="T49" fmla="*/ 2147483647 h 437"/>
              <a:gd name="T50" fmla="*/ 2147483647 w 1362"/>
              <a:gd name="T51" fmla="*/ 2147483647 h 437"/>
              <a:gd name="T52" fmla="*/ 2147483647 w 1362"/>
              <a:gd name="T53" fmla="*/ 2147483647 h 437"/>
              <a:gd name="T54" fmla="*/ 2147483647 w 1362"/>
              <a:gd name="T55" fmla="*/ 2147483647 h 437"/>
              <a:gd name="T56" fmla="*/ 2147483647 w 1362"/>
              <a:gd name="T57" fmla="*/ 2147483647 h 437"/>
              <a:gd name="T58" fmla="*/ 2147483647 w 1362"/>
              <a:gd name="T59" fmla="*/ 2147483647 h 437"/>
              <a:gd name="T60" fmla="*/ 2147483647 w 1362"/>
              <a:gd name="T61" fmla="*/ 2147483647 h 437"/>
              <a:gd name="T62" fmla="*/ 2147483647 w 1362"/>
              <a:gd name="T63" fmla="*/ 2147483647 h 437"/>
              <a:gd name="T64" fmla="*/ 2147483647 w 1362"/>
              <a:gd name="T65" fmla="*/ 2147483647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2"/>
              <a:gd name="T100" fmla="*/ 0 h 437"/>
              <a:gd name="T101" fmla="*/ 1362 w 1362"/>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2" h="437">
                <a:moveTo>
                  <a:pt x="0" y="115"/>
                </a:moveTo>
                <a:lnTo>
                  <a:pt x="40" y="437"/>
                </a:lnTo>
                <a:lnTo>
                  <a:pt x="72" y="430"/>
                </a:lnTo>
                <a:lnTo>
                  <a:pt x="101" y="422"/>
                </a:lnTo>
                <a:lnTo>
                  <a:pt x="135" y="416"/>
                </a:lnTo>
                <a:lnTo>
                  <a:pt x="165" y="408"/>
                </a:lnTo>
                <a:lnTo>
                  <a:pt x="199" y="400"/>
                </a:lnTo>
                <a:lnTo>
                  <a:pt x="232" y="395"/>
                </a:lnTo>
                <a:lnTo>
                  <a:pt x="268" y="388"/>
                </a:lnTo>
                <a:lnTo>
                  <a:pt x="301" y="383"/>
                </a:lnTo>
                <a:lnTo>
                  <a:pt x="336" y="376"/>
                </a:lnTo>
                <a:lnTo>
                  <a:pt x="372" y="371"/>
                </a:lnTo>
                <a:lnTo>
                  <a:pt x="407" y="367"/>
                </a:lnTo>
                <a:lnTo>
                  <a:pt x="444" y="363"/>
                </a:lnTo>
                <a:lnTo>
                  <a:pt x="479" y="359"/>
                </a:lnTo>
                <a:lnTo>
                  <a:pt x="516" y="355"/>
                </a:lnTo>
                <a:lnTo>
                  <a:pt x="552" y="352"/>
                </a:lnTo>
                <a:lnTo>
                  <a:pt x="589" y="351"/>
                </a:lnTo>
                <a:lnTo>
                  <a:pt x="624" y="349"/>
                </a:lnTo>
                <a:lnTo>
                  <a:pt x="661" y="347"/>
                </a:lnTo>
                <a:lnTo>
                  <a:pt x="696" y="347"/>
                </a:lnTo>
                <a:lnTo>
                  <a:pt x="733" y="347"/>
                </a:lnTo>
                <a:lnTo>
                  <a:pt x="767" y="349"/>
                </a:lnTo>
                <a:lnTo>
                  <a:pt x="803" y="351"/>
                </a:lnTo>
                <a:lnTo>
                  <a:pt x="837" y="352"/>
                </a:lnTo>
                <a:lnTo>
                  <a:pt x="873" y="355"/>
                </a:lnTo>
                <a:lnTo>
                  <a:pt x="905" y="359"/>
                </a:lnTo>
                <a:lnTo>
                  <a:pt x="941" y="363"/>
                </a:lnTo>
                <a:lnTo>
                  <a:pt x="975" y="368"/>
                </a:lnTo>
                <a:lnTo>
                  <a:pt x="1005" y="375"/>
                </a:lnTo>
                <a:lnTo>
                  <a:pt x="1040" y="383"/>
                </a:lnTo>
                <a:lnTo>
                  <a:pt x="1071" y="391"/>
                </a:lnTo>
                <a:lnTo>
                  <a:pt x="1100" y="398"/>
                </a:lnTo>
                <a:lnTo>
                  <a:pt x="1129" y="408"/>
                </a:lnTo>
                <a:lnTo>
                  <a:pt x="1362" y="75"/>
                </a:lnTo>
                <a:lnTo>
                  <a:pt x="1325" y="63"/>
                </a:lnTo>
                <a:lnTo>
                  <a:pt x="1285" y="54"/>
                </a:lnTo>
                <a:lnTo>
                  <a:pt x="1247" y="44"/>
                </a:lnTo>
                <a:lnTo>
                  <a:pt x="1208" y="34"/>
                </a:lnTo>
                <a:lnTo>
                  <a:pt x="1167" y="26"/>
                </a:lnTo>
                <a:lnTo>
                  <a:pt x="1125" y="20"/>
                </a:lnTo>
                <a:lnTo>
                  <a:pt x="1082" y="15"/>
                </a:lnTo>
                <a:lnTo>
                  <a:pt x="1040" y="11"/>
                </a:lnTo>
                <a:lnTo>
                  <a:pt x="996" y="7"/>
                </a:lnTo>
                <a:lnTo>
                  <a:pt x="953" y="4"/>
                </a:lnTo>
                <a:lnTo>
                  <a:pt x="908" y="3"/>
                </a:lnTo>
                <a:lnTo>
                  <a:pt x="863" y="0"/>
                </a:lnTo>
                <a:lnTo>
                  <a:pt x="817" y="0"/>
                </a:lnTo>
                <a:lnTo>
                  <a:pt x="773" y="0"/>
                </a:lnTo>
                <a:lnTo>
                  <a:pt x="729" y="3"/>
                </a:lnTo>
                <a:lnTo>
                  <a:pt x="685" y="4"/>
                </a:lnTo>
                <a:lnTo>
                  <a:pt x="637" y="7"/>
                </a:lnTo>
                <a:lnTo>
                  <a:pt x="593" y="11"/>
                </a:lnTo>
                <a:lnTo>
                  <a:pt x="548" y="15"/>
                </a:lnTo>
                <a:lnTo>
                  <a:pt x="503" y="19"/>
                </a:lnTo>
                <a:lnTo>
                  <a:pt x="457" y="24"/>
                </a:lnTo>
                <a:lnTo>
                  <a:pt x="412" y="30"/>
                </a:lnTo>
                <a:lnTo>
                  <a:pt x="369" y="36"/>
                </a:lnTo>
                <a:lnTo>
                  <a:pt x="324" y="44"/>
                </a:lnTo>
                <a:lnTo>
                  <a:pt x="281" y="51"/>
                </a:lnTo>
                <a:lnTo>
                  <a:pt x="240" y="59"/>
                </a:lnTo>
                <a:lnTo>
                  <a:pt x="197" y="67"/>
                </a:lnTo>
                <a:lnTo>
                  <a:pt x="156" y="75"/>
                </a:lnTo>
                <a:lnTo>
                  <a:pt x="117" y="84"/>
                </a:lnTo>
                <a:lnTo>
                  <a:pt x="76" y="95"/>
                </a:lnTo>
                <a:lnTo>
                  <a:pt x="39" y="104"/>
                </a:lnTo>
                <a:lnTo>
                  <a:pt x="0" y="115"/>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387" name="Freeform 3">
            <a:extLst>
              <a:ext uri="{FF2B5EF4-FFF2-40B4-BE49-F238E27FC236}">
                <a16:creationId xmlns:a16="http://schemas.microsoft.com/office/drawing/2014/main" id="{13DD9D5B-8799-4186-B298-A94C2B2455A4}"/>
              </a:ext>
            </a:extLst>
          </p:cNvPr>
          <p:cNvSpPr>
            <a:spLocks/>
          </p:cNvSpPr>
          <p:nvPr/>
        </p:nvSpPr>
        <p:spPr bwMode="auto">
          <a:xfrm>
            <a:off x="4389439" y="2500314"/>
            <a:ext cx="1044575" cy="346075"/>
          </a:xfrm>
          <a:custGeom>
            <a:avLst/>
            <a:gdLst>
              <a:gd name="T0" fmla="*/ 2147483647 w 1362"/>
              <a:gd name="T1" fmla="*/ 2147483647 h 437"/>
              <a:gd name="T2" fmla="*/ 2147483647 w 1362"/>
              <a:gd name="T3" fmla="*/ 2147483647 h 437"/>
              <a:gd name="T4" fmla="*/ 2147483647 w 1362"/>
              <a:gd name="T5" fmla="*/ 2147483647 h 437"/>
              <a:gd name="T6" fmla="*/ 2147483647 w 1362"/>
              <a:gd name="T7" fmla="*/ 2147483647 h 437"/>
              <a:gd name="T8" fmla="*/ 2147483647 w 1362"/>
              <a:gd name="T9" fmla="*/ 2147483647 h 437"/>
              <a:gd name="T10" fmla="*/ 2147483647 w 1362"/>
              <a:gd name="T11" fmla="*/ 2147483647 h 437"/>
              <a:gd name="T12" fmla="*/ 2147483647 w 1362"/>
              <a:gd name="T13" fmla="*/ 2147483647 h 437"/>
              <a:gd name="T14" fmla="*/ 2147483647 w 1362"/>
              <a:gd name="T15" fmla="*/ 2147483647 h 437"/>
              <a:gd name="T16" fmla="*/ 2147483647 w 1362"/>
              <a:gd name="T17" fmla="*/ 2147483647 h 437"/>
              <a:gd name="T18" fmla="*/ 2147483647 w 1362"/>
              <a:gd name="T19" fmla="*/ 2147483647 h 437"/>
              <a:gd name="T20" fmla="*/ 2147483647 w 1362"/>
              <a:gd name="T21" fmla="*/ 2147483647 h 437"/>
              <a:gd name="T22" fmla="*/ 2147483647 w 1362"/>
              <a:gd name="T23" fmla="*/ 2147483647 h 437"/>
              <a:gd name="T24" fmla="*/ 2147483647 w 1362"/>
              <a:gd name="T25" fmla="*/ 2147483647 h 437"/>
              <a:gd name="T26" fmla="*/ 2147483647 w 1362"/>
              <a:gd name="T27" fmla="*/ 2147483647 h 437"/>
              <a:gd name="T28" fmla="*/ 2147483647 w 1362"/>
              <a:gd name="T29" fmla="*/ 2147483647 h 437"/>
              <a:gd name="T30" fmla="*/ 2147483647 w 1362"/>
              <a:gd name="T31" fmla="*/ 2147483647 h 437"/>
              <a:gd name="T32" fmla="*/ 2147483647 w 1362"/>
              <a:gd name="T33" fmla="*/ 2147483647 h 437"/>
              <a:gd name="T34" fmla="*/ 2147483647 w 1362"/>
              <a:gd name="T35" fmla="*/ 2147483647 h 437"/>
              <a:gd name="T36" fmla="*/ 2147483647 w 1362"/>
              <a:gd name="T37" fmla="*/ 2147483647 h 437"/>
              <a:gd name="T38" fmla="*/ 2147483647 w 1362"/>
              <a:gd name="T39" fmla="*/ 2147483647 h 437"/>
              <a:gd name="T40" fmla="*/ 2147483647 w 1362"/>
              <a:gd name="T41" fmla="*/ 2147483647 h 437"/>
              <a:gd name="T42" fmla="*/ 2147483647 w 1362"/>
              <a:gd name="T43" fmla="*/ 2147483647 h 437"/>
              <a:gd name="T44" fmla="*/ 2147483647 w 1362"/>
              <a:gd name="T45" fmla="*/ 2147483647 h 437"/>
              <a:gd name="T46" fmla="*/ 2147483647 w 1362"/>
              <a:gd name="T47" fmla="*/ 0 h 437"/>
              <a:gd name="T48" fmla="*/ 2147483647 w 1362"/>
              <a:gd name="T49" fmla="*/ 2147483647 h 437"/>
              <a:gd name="T50" fmla="*/ 2147483647 w 1362"/>
              <a:gd name="T51" fmla="*/ 2147483647 h 437"/>
              <a:gd name="T52" fmla="*/ 2147483647 w 1362"/>
              <a:gd name="T53" fmla="*/ 2147483647 h 437"/>
              <a:gd name="T54" fmla="*/ 2147483647 w 1362"/>
              <a:gd name="T55" fmla="*/ 2147483647 h 437"/>
              <a:gd name="T56" fmla="*/ 2147483647 w 1362"/>
              <a:gd name="T57" fmla="*/ 2147483647 h 437"/>
              <a:gd name="T58" fmla="*/ 2147483647 w 1362"/>
              <a:gd name="T59" fmla="*/ 2147483647 h 437"/>
              <a:gd name="T60" fmla="*/ 2147483647 w 1362"/>
              <a:gd name="T61" fmla="*/ 2147483647 h 437"/>
              <a:gd name="T62" fmla="*/ 2147483647 w 1362"/>
              <a:gd name="T63" fmla="*/ 2147483647 h 437"/>
              <a:gd name="T64" fmla="*/ 2147483647 w 1362"/>
              <a:gd name="T65" fmla="*/ 2147483647 h 4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62"/>
              <a:gd name="T100" fmla="*/ 0 h 437"/>
              <a:gd name="T101" fmla="*/ 1362 w 1362"/>
              <a:gd name="T102" fmla="*/ 437 h 43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62" h="437">
                <a:moveTo>
                  <a:pt x="0" y="115"/>
                </a:moveTo>
                <a:lnTo>
                  <a:pt x="40" y="437"/>
                </a:lnTo>
                <a:lnTo>
                  <a:pt x="72" y="430"/>
                </a:lnTo>
                <a:lnTo>
                  <a:pt x="101" y="422"/>
                </a:lnTo>
                <a:lnTo>
                  <a:pt x="135" y="416"/>
                </a:lnTo>
                <a:lnTo>
                  <a:pt x="165" y="408"/>
                </a:lnTo>
                <a:lnTo>
                  <a:pt x="199" y="400"/>
                </a:lnTo>
                <a:lnTo>
                  <a:pt x="232" y="395"/>
                </a:lnTo>
                <a:lnTo>
                  <a:pt x="268" y="388"/>
                </a:lnTo>
                <a:lnTo>
                  <a:pt x="301" y="383"/>
                </a:lnTo>
                <a:lnTo>
                  <a:pt x="336" y="376"/>
                </a:lnTo>
                <a:lnTo>
                  <a:pt x="372" y="371"/>
                </a:lnTo>
                <a:lnTo>
                  <a:pt x="407" y="367"/>
                </a:lnTo>
                <a:lnTo>
                  <a:pt x="444" y="363"/>
                </a:lnTo>
                <a:lnTo>
                  <a:pt x="479" y="359"/>
                </a:lnTo>
                <a:lnTo>
                  <a:pt x="516" y="355"/>
                </a:lnTo>
                <a:lnTo>
                  <a:pt x="552" y="352"/>
                </a:lnTo>
                <a:lnTo>
                  <a:pt x="589" y="351"/>
                </a:lnTo>
                <a:lnTo>
                  <a:pt x="624" y="349"/>
                </a:lnTo>
                <a:lnTo>
                  <a:pt x="661" y="347"/>
                </a:lnTo>
                <a:lnTo>
                  <a:pt x="696" y="347"/>
                </a:lnTo>
                <a:lnTo>
                  <a:pt x="733" y="347"/>
                </a:lnTo>
                <a:lnTo>
                  <a:pt x="767" y="349"/>
                </a:lnTo>
                <a:lnTo>
                  <a:pt x="803" y="351"/>
                </a:lnTo>
                <a:lnTo>
                  <a:pt x="837" y="352"/>
                </a:lnTo>
                <a:lnTo>
                  <a:pt x="873" y="355"/>
                </a:lnTo>
                <a:lnTo>
                  <a:pt x="905" y="359"/>
                </a:lnTo>
                <a:lnTo>
                  <a:pt x="941" y="363"/>
                </a:lnTo>
                <a:lnTo>
                  <a:pt x="975" y="368"/>
                </a:lnTo>
                <a:lnTo>
                  <a:pt x="1005" y="375"/>
                </a:lnTo>
                <a:lnTo>
                  <a:pt x="1040" y="383"/>
                </a:lnTo>
                <a:lnTo>
                  <a:pt x="1071" y="391"/>
                </a:lnTo>
                <a:lnTo>
                  <a:pt x="1100" y="398"/>
                </a:lnTo>
                <a:lnTo>
                  <a:pt x="1129" y="408"/>
                </a:lnTo>
                <a:lnTo>
                  <a:pt x="1362" y="75"/>
                </a:lnTo>
                <a:lnTo>
                  <a:pt x="1325" y="63"/>
                </a:lnTo>
                <a:lnTo>
                  <a:pt x="1285" y="54"/>
                </a:lnTo>
                <a:lnTo>
                  <a:pt x="1247" y="44"/>
                </a:lnTo>
                <a:lnTo>
                  <a:pt x="1208" y="34"/>
                </a:lnTo>
                <a:lnTo>
                  <a:pt x="1167" y="26"/>
                </a:lnTo>
                <a:lnTo>
                  <a:pt x="1125" y="20"/>
                </a:lnTo>
                <a:lnTo>
                  <a:pt x="1082" y="15"/>
                </a:lnTo>
                <a:lnTo>
                  <a:pt x="1040" y="11"/>
                </a:lnTo>
                <a:lnTo>
                  <a:pt x="996" y="7"/>
                </a:lnTo>
                <a:lnTo>
                  <a:pt x="953" y="4"/>
                </a:lnTo>
                <a:lnTo>
                  <a:pt x="908" y="3"/>
                </a:lnTo>
                <a:lnTo>
                  <a:pt x="863" y="0"/>
                </a:lnTo>
                <a:lnTo>
                  <a:pt x="817" y="0"/>
                </a:lnTo>
                <a:lnTo>
                  <a:pt x="773" y="0"/>
                </a:lnTo>
                <a:lnTo>
                  <a:pt x="729" y="3"/>
                </a:lnTo>
                <a:lnTo>
                  <a:pt x="685" y="4"/>
                </a:lnTo>
                <a:lnTo>
                  <a:pt x="637" y="7"/>
                </a:lnTo>
                <a:lnTo>
                  <a:pt x="593" y="11"/>
                </a:lnTo>
                <a:lnTo>
                  <a:pt x="548" y="15"/>
                </a:lnTo>
                <a:lnTo>
                  <a:pt x="503" y="19"/>
                </a:lnTo>
                <a:lnTo>
                  <a:pt x="457" y="24"/>
                </a:lnTo>
                <a:lnTo>
                  <a:pt x="412" y="30"/>
                </a:lnTo>
                <a:lnTo>
                  <a:pt x="369" y="36"/>
                </a:lnTo>
                <a:lnTo>
                  <a:pt x="324" y="44"/>
                </a:lnTo>
                <a:lnTo>
                  <a:pt x="281" y="51"/>
                </a:lnTo>
                <a:lnTo>
                  <a:pt x="240" y="59"/>
                </a:lnTo>
                <a:lnTo>
                  <a:pt x="197" y="67"/>
                </a:lnTo>
                <a:lnTo>
                  <a:pt x="156" y="75"/>
                </a:lnTo>
                <a:lnTo>
                  <a:pt x="117" y="84"/>
                </a:lnTo>
                <a:lnTo>
                  <a:pt x="76" y="95"/>
                </a:lnTo>
                <a:lnTo>
                  <a:pt x="39" y="104"/>
                </a:lnTo>
                <a:lnTo>
                  <a:pt x="0" y="115"/>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388" name="Freeform 4">
            <a:extLst>
              <a:ext uri="{FF2B5EF4-FFF2-40B4-BE49-F238E27FC236}">
                <a16:creationId xmlns:a16="http://schemas.microsoft.com/office/drawing/2014/main" id="{5E629B59-E776-4768-930C-8846DA6E32F1}"/>
              </a:ext>
            </a:extLst>
          </p:cNvPr>
          <p:cNvSpPr>
            <a:spLocks/>
          </p:cNvSpPr>
          <p:nvPr/>
        </p:nvSpPr>
        <p:spPr bwMode="auto">
          <a:xfrm>
            <a:off x="3517900" y="1101726"/>
            <a:ext cx="903288" cy="1744663"/>
          </a:xfrm>
          <a:custGeom>
            <a:avLst/>
            <a:gdLst>
              <a:gd name="T0" fmla="*/ 0 w 1176"/>
              <a:gd name="T1" fmla="*/ 0 h 2197"/>
              <a:gd name="T2" fmla="*/ 2147483647 w 1176"/>
              <a:gd name="T3" fmla="*/ 2147483647 h 2197"/>
              <a:gd name="T4" fmla="*/ 2147483647 w 1176"/>
              <a:gd name="T5" fmla="*/ 2147483647 h 2197"/>
              <a:gd name="T6" fmla="*/ 2147483647 w 1176"/>
              <a:gd name="T7" fmla="*/ 2147483647 h 2197"/>
              <a:gd name="T8" fmla="*/ 0 w 1176"/>
              <a:gd name="T9" fmla="*/ 0 h 2197"/>
              <a:gd name="T10" fmla="*/ 0 60000 65536"/>
              <a:gd name="T11" fmla="*/ 0 60000 65536"/>
              <a:gd name="T12" fmla="*/ 0 60000 65536"/>
              <a:gd name="T13" fmla="*/ 0 60000 65536"/>
              <a:gd name="T14" fmla="*/ 0 60000 65536"/>
              <a:gd name="T15" fmla="*/ 0 w 1176"/>
              <a:gd name="T16" fmla="*/ 0 h 2197"/>
              <a:gd name="T17" fmla="*/ 1176 w 1176"/>
              <a:gd name="T18" fmla="*/ 2197 h 2197"/>
            </a:gdLst>
            <a:ahLst/>
            <a:cxnLst>
              <a:cxn ang="T10">
                <a:pos x="T0" y="T1"/>
              </a:cxn>
              <a:cxn ang="T11">
                <a:pos x="T2" y="T3"/>
              </a:cxn>
              <a:cxn ang="T12">
                <a:pos x="T4" y="T5"/>
              </a:cxn>
              <a:cxn ang="T13">
                <a:pos x="T6" y="T7"/>
              </a:cxn>
              <a:cxn ang="T14">
                <a:pos x="T8" y="T9"/>
              </a:cxn>
            </a:cxnLst>
            <a:rect l="T15" t="T16" r="T17" b="T18"/>
            <a:pathLst>
              <a:path w="1176" h="2197">
                <a:moveTo>
                  <a:pt x="0" y="0"/>
                </a:moveTo>
                <a:lnTo>
                  <a:pt x="268" y="699"/>
                </a:lnTo>
                <a:lnTo>
                  <a:pt x="1176" y="2197"/>
                </a:lnTo>
                <a:lnTo>
                  <a:pt x="1136" y="1875"/>
                </a:lnTo>
                <a:lnTo>
                  <a:pt x="0" y="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389" name="Freeform 5">
            <a:extLst>
              <a:ext uri="{FF2B5EF4-FFF2-40B4-BE49-F238E27FC236}">
                <a16:creationId xmlns:a16="http://schemas.microsoft.com/office/drawing/2014/main" id="{D81AEB4D-F514-4470-932D-6BD59F7E7D43}"/>
              </a:ext>
            </a:extLst>
          </p:cNvPr>
          <p:cNvSpPr>
            <a:spLocks/>
          </p:cNvSpPr>
          <p:nvPr/>
        </p:nvSpPr>
        <p:spPr bwMode="auto">
          <a:xfrm>
            <a:off x="3517900" y="1101726"/>
            <a:ext cx="903288" cy="1744663"/>
          </a:xfrm>
          <a:custGeom>
            <a:avLst/>
            <a:gdLst>
              <a:gd name="T0" fmla="*/ 0 w 1176"/>
              <a:gd name="T1" fmla="*/ 0 h 2197"/>
              <a:gd name="T2" fmla="*/ 2147483647 w 1176"/>
              <a:gd name="T3" fmla="*/ 2147483647 h 2197"/>
              <a:gd name="T4" fmla="*/ 2147483647 w 1176"/>
              <a:gd name="T5" fmla="*/ 2147483647 h 2197"/>
              <a:gd name="T6" fmla="*/ 2147483647 w 1176"/>
              <a:gd name="T7" fmla="*/ 2147483647 h 2197"/>
              <a:gd name="T8" fmla="*/ 0 w 1176"/>
              <a:gd name="T9" fmla="*/ 0 h 2197"/>
              <a:gd name="T10" fmla="*/ 0 60000 65536"/>
              <a:gd name="T11" fmla="*/ 0 60000 65536"/>
              <a:gd name="T12" fmla="*/ 0 60000 65536"/>
              <a:gd name="T13" fmla="*/ 0 60000 65536"/>
              <a:gd name="T14" fmla="*/ 0 60000 65536"/>
              <a:gd name="T15" fmla="*/ 0 w 1176"/>
              <a:gd name="T16" fmla="*/ 0 h 2197"/>
              <a:gd name="T17" fmla="*/ 1176 w 1176"/>
              <a:gd name="T18" fmla="*/ 2197 h 2197"/>
            </a:gdLst>
            <a:ahLst/>
            <a:cxnLst>
              <a:cxn ang="T10">
                <a:pos x="T0" y="T1"/>
              </a:cxn>
              <a:cxn ang="T11">
                <a:pos x="T2" y="T3"/>
              </a:cxn>
              <a:cxn ang="T12">
                <a:pos x="T4" y="T5"/>
              </a:cxn>
              <a:cxn ang="T13">
                <a:pos x="T6" y="T7"/>
              </a:cxn>
              <a:cxn ang="T14">
                <a:pos x="T8" y="T9"/>
              </a:cxn>
            </a:cxnLst>
            <a:rect l="T15" t="T16" r="T17" b="T18"/>
            <a:pathLst>
              <a:path w="1176" h="2197">
                <a:moveTo>
                  <a:pt x="0" y="0"/>
                </a:moveTo>
                <a:lnTo>
                  <a:pt x="268" y="699"/>
                </a:lnTo>
                <a:lnTo>
                  <a:pt x="1176" y="2197"/>
                </a:lnTo>
                <a:lnTo>
                  <a:pt x="1136" y="1875"/>
                </a:lnTo>
                <a:lnTo>
                  <a:pt x="0"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390" name="Freeform 6">
            <a:extLst>
              <a:ext uri="{FF2B5EF4-FFF2-40B4-BE49-F238E27FC236}">
                <a16:creationId xmlns:a16="http://schemas.microsoft.com/office/drawing/2014/main" id="{6B4CA6E6-7F7D-4891-8002-E41CFF11C93F}"/>
              </a:ext>
            </a:extLst>
          </p:cNvPr>
          <p:cNvSpPr>
            <a:spLocks/>
          </p:cNvSpPr>
          <p:nvPr/>
        </p:nvSpPr>
        <p:spPr bwMode="auto">
          <a:xfrm>
            <a:off x="1436689" y="2706688"/>
            <a:ext cx="2319337" cy="654050"/>
          </a:xfrm>
          <a:custGeom>
            <a:avLst/>
            <a:gdLst>
              <a:gd name="T0" fmla="*/ 0 w 3022"/>
              <a:gd name="T1" fmla="*/ 0 h 825"/>
              <a:gd name="T2" fmla="*/ 2147483647 w 3022"/>
              <a:gd name="T3" fmla="*/ 2147483647 h 825"/>
              <a:gd name="T4" fmla="*/ 2147483647 w 3022"/>
              <a:gd name="T5" fmla="*/ 2147483647 h 825"/>
              <a:gd name="T6" fmla="*/ 2147483647 w 3022"/>
              <a:gd name="T7" fmla="*/ 2147483647 h 825"/>
              <a:gd name="T8" fmla="*/ 0 w 3022"/>
              <a:gd name="T9" fmla="*/ 0 h 825"/>
              <a:gd name="T10" fmla="*/ 0 60000 65536"/>
              <a:gd name="T11" fmla="*/ 0 60000 65536"/>
              <a:gd name="T12" fmla="*/ 0 60000 65536"/>
              <a:gd name="T13" fmla="*/ 0 60000 65536"/>
              <a:gd name="T14" fmla="*/ 0 60000 65536"/>
              <a:gd name="T15" fmla="*/ 0 w 3022"/>
              <a:gd name="T16" fmla="*/ 0 h 825"/>
              <a:gd name="T17" fmla="*/ 3022 w 3022"/>
              <a:gd name="T18" fmla="*/ 825 h 825"/>
            </a:gdLst>
            <a:ahLst/>
            <a:cxnLst>
              <a:cxn ang="T10">
                <a:pos x="T0" y="T1"/>
              </a:cxn>
              <a:cxn ang="T11">
                <a:pos x="T2" y="T3"/>
              </a:cxn>
              <a:cxn ang="T12">
                <a:pos x="T4" y="T5"/>
              </a:cxn>
              <a:cxn ang="T13">
                <a:pos x="T6" y="T7"/>
              </a:cxn>
              <a:cxn ang="T14">
                <a:pos x="T8" y="T9"/>
              </a:cxn>
            </a:cxnLst>
            <a:rect l="T15" t="T16" r="T17" b="T18"/>
            <a:pathLst>
              <a:path w="3022" h="825">
                <a:moveTo>
                  <a:pt x="0" y="0"/>
                </a:moveTo>
                <a:lnTo>
                  <a:pt x="812" y="296"/>
                </a:lnTo>
                <a:lnTo>
                  <a:pt x="3022" y="825"/>
                </a:lnTo>
                <a:lnTo>
                  <a:pt x="2765" y="663"/>
                </a:lnTo>
                <a:lnTo>
                  <a:pt x="0" y="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391" name="Freeform 7">
            <a:extLst>
              <a:ext uri="{FF2B5EF4-FFF2-40B4-BE49-F238E27FC236}">
                <a16:creationId xmlns:a16="http://schemas.microsoft.com/office/drawing/2014/main" id="{60E5E4CE-2718-4B23-9B97-2239176FCAB1}"/>
              </a:ext>
            </a:extLst>
          </p:cNvPr>
          <p:cNvSpPr>
            <a:spLocks/>
          </p:cNvSpPr>
          <p:nvPr/>
        </p:nvSpPr>
        <p:spPr bwMode="auto">
          <a:xfrm>
            <a:off x="1436689" y="2706688"/>
            <a:ext cx="2319337" cy="654050"/>
          </a:xfrm>
          <a:custGeom>
            <a:avLst/>
            <a:gdLst>
              <a:gd name="T0" fmla="*/ 0 w 3022"/>
              <a:gd name="T1" fmla="*/ 0 h 825"/>
              <a:gd name="T2" fmla="*/ 2147483647 w 3022"/>
              <a:gd name="T3" fmla="*/ 2147483647 h 825"/>
              <a:gd name="T4" fmla="*/ 2147483647 w 3022"/>
              <a:gd name="T5" fmla="*/ 2147483647 h 825"/>
              <a:gd name="T6" fmla="*/ 2147483647 w 3022"/>
              <a:gd name="T7" fmla="*/ 2147483647 h 825"/>
              <a:gd name="T8" fmla="*/ 0 w 3022"/>
              <a:gd name="T9" fmla="*/ 0 h 825"/>
              <a:gd name="T10" fmla="*/ 0 60000 65536"/>
              <a:gd name="T11" fmla="*/ 0 60000 65536"/>
              <a:gd name="T12" fmla="*/ 0 60000 65536"/>
              <a:gd name="T13" fmla="*/ 0 60000 65536"/>
              <a:gd name="T14" fmla="*/ 0 60000 65536"/>
              <a:gd name="T15" fmla="*/ 0 w 3022"/>
              <a:gd name="T16" fmla="*/ 0 h 825"/>
              <a:gd name="T17" fmla="*/ 3022 w 3022"/>
              <a:gd name="T18" fmla="*/ 825 h 825"/>
            </a:gdLst>
            <a:ahLst/>
            <a:cxnLst>
              <a:cxn ang="T10">
                <a:pos x="T0" y="T1"/>
              </a:cxn>
              <a:cxn ang="T11">
                <a:pos x="T2" y="T3"/>
              </a:cxn>
              <a:cxn ang="T12">
                <a:pos x="T4" y="T5"/>
              </a:cxn>
              <a:cxn ang="T13">
                <a:pos x="T6" y="T7"/>
              </a:cxn>
              <a:cxn ang="T14">
                <a:pos x="T8" y="T9"/>
              </a:cxn>
            </a:cxnLst>
            <a:rect l="T15" t="T16" r="T17" b="T18"/>
            <a:pathLst>
              <a:path w="3022" h="825">
                <a:moveTo>
                  <a:pt x="0" y="0"/>
                </a:moveTo>
                <a:lnTo>
                  <a:pt x="812" y="296"/>
                </a:lnTo>
                <a:lnTo>
                  <a:pt x="3022" y="825"/>
                </a:lnTo>
                <a:lnTo>
                  <a:pt x="2765" y="663"/>
                </a:lnTo>
                <a:lnTo>
                  <a:pt x="0"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392" name="Freeform 8">
            <a:extLst>
              <a:ext uri="{FF2B5EF4-FFF2-40B4-BE49-F238E27FC236}">
                <a16:creationId xmlns:a16="http://schemas.microsoft.com/office/drawing/2014/main" id="{FA12BCFA-BB5D-4056-BFE2-96C44CA87229}"/>
              </a:ext>
            </a:extLst>
          </p:cNvPr>
          <p:cNvSpPr>
            <a:spLocks/>
          </p:cNvSpPr>
          <p:nvPr/>
        </p:nvSpPr>
        <p:spPr bwMode="auto">
          <a:xfrm>
            <a:off x="3559175" y="2692400"/>
            <a:ext cx="661988" cy="668338"/>
          </a:xfrm>
          <a:custGeom>
            <a:avLst/>
            <a:gdLst>
              <a:gd name="T0" fmla="*/ 2147483647 w 863"/>
              <a:gd name="T1" fmla="*/ 2147483647 h 842"/>
              <a:gd name="T2" fmla="*/ 2147483647 w 863"/>
              <a:gd name="T3" fmla="*/ 2147483647 h 842"/>
              <a:gd name="T4" fmla="*/ 2147483647 w 863"/>
              <a:gd name="T5" fmla="*/ 2147483647 h 842"/>
              <a:gd name="T6" fmla="*/ 2147483647 w 863"/>
              <a:gd name="T7" fmla="*/ 2147483647 h 842"/>
              <a:gd name="T8" fmla="*/ 2147483647 w 863"/>
              <a:gd name="T9" fmla="*/ 2147483647 h 842"/>
              <a:gd name="T10" fmla="*/ 2147483647 w 863"/>
              <a:gd name="T11" fmla="*/ 2147483647 h 842"/>
              <a:gd name="T12" fmla="*/ 2147483647 w 863"/>
              <a:gd name="T13" fmla="*/ 2147483647 h 842"/>
              <a:gd name="T14" fmla="*/ 2147483647 w 863"/>
              <a:gd name="T15" fmla="*/ 2147483647 h 842"/>
              <a:gd name="T16" fmla="*/ 2147483647 w 863"/>
              <a:gd name="T17" fmla="*/ 2147483647 h 842"/>
              <a:gd name="T18" fmla="*/ 2147483647 w 863"/>
              <a:gd name="T19" fmla="*/ 2147483647 h 842"/>
              <a:gd name="T20" fmla="*/ 2147483647 w 863"/>
              <a:gd name="T21" fmla="*/ 2147483647 h 842"/>
              <a:gd name="T22" fmla="*/ 2147483647 w 863"/>
              <a:gd name="T23" fmla="*/ 2147483647 h 842"/>
              <a:gd name="T24" fmla="*/ 2147483647 w 863"/>
              <a:gd name="T25" fmla="*/ 2147483647 h 842"/>
              <a:gd name="T26" fmla="*/ 2147483647 w 863"/>
              <a:gd name="T27" fmla="*/ 2147483647 h 842"/>
              <a:gd name="T28" fmla="*/ 2147483647 w 863"/>
              <a:gd name="T29" fmla="*/ 2147483647 h 842"/>
              <a:gd name="T30" fmla="*/ 2147483647 w 863"/>
              <a:gd name="T31" fmla="*/ 2147483647 h 842"/>
              <a:gd name="T32" fmla="*/ 2147483647 w 863"/>
              <a:gd name="T33" fmla="*/ 2147483647 h 842"/>
              <a:gd name="T34" fmla="*/ 2147483647 w 863"/>
              <a:gd name="T35" fmla="*/ 2147483647 h 842"/>
              <a:gd name="T36" fmla="*/ 2147483647 w 863"/>
              <a:gd name="T37" fmla="*/ 2147483647 h 842"/>
              <a:gd name="T38" fmla="*/ 2147483647 w 863"/>
              <a:gd name="T39" fmla="*/ 2147483647 h 842"/>
              <a:gd name="T40" fmla="*/ 2147483647 w 863"/>
              <a:gd name="T41" fmla="*/ 2147483647 h 842"/>
              <a:gd name="T42" fmla="*/ 2147483647 w 863"/>
              <a:gd name="T43" fmla="*/ 2147483647 h 842"/>
              <a:gd name="T44" fmla="*/ 2147483647 w 863"/>
              <a:gd name="T45" fmla="*/ 2147483647 h 842"/>
              <a:gd name="T46" fmla="*/ 2147483647 w 863"/>
              <a:gd name="T47" fmla="*/ 2147483647 h 842"/>
              <a:gd name="T48" fmla="*/ 2147483647 w 863"/>
              <a:gd name="T49" fmla="*/ 2147483647 h 842"/>
              <a:gd name="T50" fmla="*/ 2147483647 w 863"/>
              <a:gd name="T51" fmla="*/ 2147483647 h 842"/>
              <a:gd name="T52" fmla="*/ 2147483647 w 863"/>
              <a:gd name="T53" fmla="*/ 2147483647 h 842"/>
              <a:gd name="T54" fmla="*/ 2147483647 w 863"/>
              <a:gd name="T55" fmla="*/ 2147483647 h 842"/>
              <a:gd name="T56" fmla="*/ 2147483647 w 863"/>
              <a:gd name="T57" fmla="*/ 2147483647 h 842"/>
              <a:gd name="T58" fmla="*/ 2147483647 w 863"/>
              <a:gd name="T59" fmla="*/ 2147483647 h 842"/>
              <a:gd name="T60" fmla="*/ 2147483647 w 863"/>
              <a:gd name="T61" fmla="*/ 2147483647 h 842"/>
              <a:gd name="T62" fmla="*/ 2147483647 w 863"/>
              <a:gd name="T63" fmla="*/ 2147483647 h 842"/>
              <a:gd name="T64" fmla="*/ 2147483647 w 863"/>
              <a:gd name="T65" fmla="*/ 2147483647 h 8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3"/>
              <a:gd name="T100" fmla="*/ 0 h 842"/>
              <a:gd name="T101" fmla="*/ 863 w 863"/>
              <a:gd name="T102" fmla="*/ 842 h 8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3" h="842">
                <a:moveTo>
                  <a:pt x="0" y="680"/>
                </a:moveTo>
                <a:lnTo>
                  <a:pt x="257" y="842"/>
                </a:lnTo>
                <a:lnTo>
                  <a:pt x="276" y="813"/>
                </a:lnTo>
                <a:lnTo>
                  <a:pt x="295" y="784"/>
                </a:lnTo>
                <a:lnTo>
                  <a:pt x="312" y="756"/>
                </a:lnTo>
                <a:lnTo>
                  <a:pt x="329" y="731"/>
                </a:lnTo>
                <a:lnTo>
                  <a:pt x="347" y="705"/>
                </a:lnTo>
                <a:lnTo>
                  <a:pt x="364" y="681"/>
                </a:lnTo>
                <a:lnTo>
                  <a:pt x="383" y="660"/>
                </a:lnTo>
                <a:lnTo>
                  <a:pt x="400" y="639"/>
                </a:lnTo>
                <a:lnTo>
                  <a:pt x="417" y="617"/>
                </a:lnTo>
                <a:lnTo>
                  <a:pt x="435" y="597"/>
                </a:lnTo>
                <a:lnTo>
                  <a:pt x="453" y="580"/>
                </a:lnTo>
                <a:lnTo>
                  <a:pt x="468" y="562"/>
                </a:lnTo>
                <a:lnTo>
                  <a:pt x="487" y="545"/>
                </a:lnTo>
                <a:lnTo>
                  <a:pt x="504" y="529"/>
                </a:lnTo>
                <a:lnTo>
                  <a:pt x="521" y="513"/>
                </a:lnTo>
                <a:lnTo>
                  <a:pt x="539" y="497"/>
                </a:lnTo>
                <a:lnTo>
                  <a:pt x="556" y="484"/>
                </a:lnTo>
                <a:lnTo>
                  <a:pt x="575" y="470"/>
                </a:lnTo>
                <a:lnTo>
                  <a:pt x="595" y="457"/>
                </a:lnTo>
                <a:lnTo>
                  <a:pt x="612" y="443"/>
                </a:lnTo>
                <a:lnTo>
                  <a:pt x="631" y="429"/>
                </a:lnTo>
                <a:lnTo>
                  <a:pt x="648" y="417"/>
                </a:lnTo>
                <a:lnTo>
                  <a:pt x="668" y="405"/>
                </a:lnTo>
                <a:lnTo>
                  <a:pt x="688" y="393"/>
                </a:lnTo>
                <a:lnTo>
                  <a:pt x="708" y="382"/>
                </a:lnTo>
                <a:lnTo>
                  <a:pt x="729" y="371"/>
                </a:lnTo>
                <a:lnTo>
                  <a:pt x="751" y="359"/>
                </a:lnTo>
                <a:lnTo>
                  <a:pt x="771" y="347"/>
                </a:lnTo>
                <a:lnTo>
                  <a:pt x="793" y="336"/>
                </a:lnTo>
                <a:lnTo>
                  <a:pt x="815" y="324"/>
                </a:lnTo>
                <a:lnTo>
                  <a:pt x="839" y="312"/>
                </a:lnTo>
                <a:lnTo>
                  <a:pt x="863" y="297"/>
                </a:lnTo>
                <a:lnTo>
                  <a:pt x="755" y="0"/>
                </a:lnTo>
                <a:lnTo>
                  <a:pt x="725" y="16"/>
                </a:lnTo>
                <a:lnTo>
                  <a:pt x="696" y="29"/>
                </a:lnTo>
                <a:lnTo>
                  <a:pt x="668" y="45"/>
                </a:lnTo>
                <a:lnTo>
                  <a:pt x="641" y="60"/>
                </a:lnTo>
                <a:lnTo>
                  <a:pt x="616" y="75"/>
                </a:lnTo>
                <a:lnTo>
                  <a:pt x="588" y="88"/>
                </a:lnTo>
                <a:lnTo>
                  <a:pt x="563" y="104"/>
                </a:lnTo>
                <a:lnTo>
                  <a:pt x="537" y="117"/>
                </a:lnTo>
                <a:lnTo>
                  <a:pt x="513" y="133"/>
                </a:lnTo>
                <a:lnTo>
                  <a:pt x="491" y="149"/>
                </a:lnTo>
                <a:lnTo>
                  <a:pt x="467" y="165"/>
                </a:lnTo>
                <a:lnTo>
                  <a:pt x="443" y="180"/>
                </a:lnTo>
                <a:lnTo>
                  <a:pt x="420" y="196"/>
                </a:lnTo>
                <a:lnTo>
                  <a:pt x="396" y="213"/>
                </a:lnTo>
                <a:lnTo>
                  <a:pt x="375" y="232"/>
                </a:lnTo>
                <a:lnTo>
                  <a:pt x="351" y="249"/>
                </a:lnTo>
                <a:lnTo>
                  <a:pt x="329" y="269"/>
                </a:lnTo>
                <a:lnTo>
                  <a:pt x="308" y="288"/>
                </a:lnTo>
                <a:lnTo>
                  <a:pt x="287" y="308"/>
                </a:lnTo>
                <a:lnTo>
                  <a:pt x="265" y="329"/>
                </a:lnTo>
                <a:lnTo>
                  <a:pt x="243" y="351"/>
                </a:lnTo>
                <a:lnTo>
                  <a:pt x="222" y="375"/>
                </a:lnTo>
                <a:lnTo>
                  <a:pt x="200" y="400"/>
                </a:lnTo>
                <a:lnTo>
                  <a:pt x="179" y="425"/>
                </a:lnTo>
                <a:lnTo>
                  <a:pt x="157" y="453"/>
                </a:lnTo>
                <a:lnTo>
                  <a:pt x="136" y="480"/>
                </a:lnTo>
                <a:lnTo>
                  <a:pt x="112" y="509"/>
                </a:lnTo>
                <a:lnTo>
                  <a:pt x="91" y="541"/>
                </a:lnTo>
                <a:lnTo>
                  <a:pt x="69" y="572"/>
                </a:lnTo>
                <a:lnTo>
                  <a:pt x="46" y="608"/>
                </a:lnTo>
                <a:lnTo>
                  <a:pt x="23" y="643"/>
                </a:lnTo>
                <a:lnTo>
                  <a:pt x="0" y="68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393" name="Freeform 9">
            <a:extLst>
              <a:ext uri="{FF2B5EF4-FFF2-40B4-BE49-F238E27FC236}">
                <a16:creationId xmlns:a16="http://schemas.microsoft.com/office/drawing/2014/main" id="{7A28B2C3-8E5F-416B-B721-056427E590BC}"/>
              </a:ext>
            </a:extLst>
          </p:cNvPr>
          <p:cNvSpPr>
            <a:spLocks/>
          </p:cNvSpPr>
          <p:nvPr/>
        </p:nvSpPr>
        <p:spPr bwMode="auto">
          <a:xfrm>
            <a:off x="3559175" y="2692400"/>
            <a:ext cx="661988" cy="668338"/>
          </a:xfrm>
          <a:custGeom>
            <a:avLst/>
            <a:gdLst>
              <a:gd name="T0" fmla="*/ 2147483647 w 863"/>
              <a:gd name="T1" fmla="*/ 2147483647 h 842"/>
              <a:gd name="T2" fmla="*/ 2147483647 w 863"/>
              <a:gd name="T3" fmla="*/ 2147483647 h 842"/>
              <a:gd name="T4" fmla="*/ 2147483647 w 863"/>
              <a:gd name="T5" fmla="*/ 2147483647 h 842"/>
              <a:gd name="T6" fmla="*/ 2147483647 w 863"/>
              <a:gd name="T7" fmla="*/ 2147483647 h 842"/>
              <a:gd name="T8" fmla="*/ 2147483647 w 863"/>
              <a:gd name="T9" fmla="*/ 2147483647 h 842"/>
              <a:gd name="T10" fmla="*/ 2147483647 w 863"/>
              <a:gd name="T11" fmla="*/ 2147483647 h 842"/>
              <a:gd name="T12" fmla="*/ 2147483647 w 863"/>
              <a:gd name="T13" fmla="*/ 2147483647 h 842"/>
              <a:gd name="T14" fmla="*/ 2147483647 w 863"/>
              <a:gd name="T15" fmla="*/ 2147483647 h 842"/>
              <a:gd name="T16" fmla="*/ 2147483647 w 863"/>
              <a:gd name="T17" fmla="*/ 2147483647 h 842"/>
              <a:gd name="T18" fmla="*/ 2147483647 w 863"/>
              <a:gd name="T19" fmla="*/ 2147483647 h 842"/>
              <a:gd name="T20" fmla="*/ 2147483647 w 863"/>
              <a:gd name="T21" fmla="*/ 2147483647 h 842"/>
              <a:gd name="T22" fmla="*/ 2147483647 w 863"/>
              <a:gd name="T23" fmla="*/ 2147483647 h 842"/>
              <a:gd name="T24" fmla="*/ 2147483647 w 863"/>
              <a:gd name="T25" fmla="*/ 2147483647 h 842"/>
              <a:gd name="T26" fmla="*/ 2147483647 w 863"/>
              <a:gd name="T27" fmla="*/ 2147483647 h 842"/>
              <a:gd name="T28" fmla="*/ 2147483647 w 863"/>
              <a:gd name="T29" fmla="*/ 2147483647 h 842"/>
              <a:gd name="T30" fmla="*/ 2147483647 w 863"/>
              <a:gd name="T31" fmla="*/ 2147483647 h 842"/>
              <a:gd name="T32" fmla="*/ 2147483647 w 863"/>
              <a:gd name="T33" fmla="*/ 2147483647 h 842"/>
              <a:gd name="T34" fmla="*/ 2147483647 w 863"/>
              <a:gd name="T35" fmla="*/ 2147483647 h 842"/>
              <a:gd name="T36" fmla="*/ 2147483647 w 863"/>
              <a:gd name="T37" fmla="*/ 2147483647 h 842"/>
              <a:gd name="T38" fmla="*/ 2147483647 w 863"/>
              <a:gd name="T39" fmla="*/ 2147483647 h 842"/>
              <a:gd name="T40" fmla="*/ 2147483647 w 863"/>
              <a:gd name="T41" fmla="*/ 2147483647 h 842"/>
              <a:gd name="T42" fmla="*/ 2147483647 w 863"/>
              <a:gd name="T43" fmla="*/ 2147483647 h 842"/>
              <a:gd name="T44" fmla="*/ 2147483647 w 863"/>
              <a:gd name="T45" fmla="*/ 2147483647 h 842"/>
              <a:gd name="T46" fmla="*/ 2147483647 w 863"/>
              <a:gd name="T47" fmla="*/ 2147483647 h 842"/>
              <a:gd name="T48" fmla="*/ 2147483647 w 863"/>
              <a:gd name="T49" fmla="*/ 2147483647 h 842"/>
              <a:gd name="T50" fmla="*/ 2147483647 w 863"/>
              <a:gd name="T51" fmla="*/ 2147483647 h 842"/>
              <a:gd name="T52" fmla="*/ 2147483647 w 863"/>
              <a:gd name="T53" fmla="*/ 2147483647 h 842"/>
              <a:gd name="T54" fmla="*/ 2147483647 w 863"/>
              <a:gd name="T55" fmla="*/ 2147483647 h 842"/>
              <a:gd name="T56" fmla="*/ 2147483647 w 863"/>
              <a:gd name="T57" fmla="*/ 2147483647 h 842"/>
              <a:gd name="T58" fmla="*/ 2147483647 w 863"/>
              <a:gd name="T59" fmla="*/ 2147483647 h 842"/>
              <a:gd name="T60" fmla="*/ 2147483647 w 863"/>
              <a:gd name="T61" fmla="*/ 2147483647 h 842"/>
              <a:gd name="T62" fmla="*/ 2147483647 w 863"/>
              <a:gd name="T63" fmla="*/ 2147483647 h 842"/>
              <a:gd name="T64" fmla="*/ 2147483647 w 863"/>
              <a:gd name="T65" fmla="*/ 2147483647 h 8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63"/>
              <a:gd name="T100" fmla="*/ 0 h 842"/>
              <a:gd name="T101" fmla="*/ 863 w 863"/>
              <a:gd name="T102" fmla="*/ 842 h 8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63" h="842">
                <a:moveTo>
                  <a:pt x="0" y="680"/>
                </a:moveTo>
                <a:lnTo>
                  <a:pt x="257" y="842"/>
                </a:lnTo>
                <a:lnTo>
                  <a:pt x="276" y="813"/>
                </a:lnTo>
                <a:lnTo>
                  <a:pt x="295" y="784"/>
                </a:lnTo>
                <a:lnTo>
                  <a:pt x="312" y="756"/>
                </a:lnTo>
                <a:lnTo>
                  <a:pt x="329" y="731"/>
                </a:lnTo>
                <a:lnTo>
                  <a:pt x="347" y="705"/>
                </a:lnTo>
                <a:lnTo>
                  <a:pt x="364" y="681"/>
                </a:lnTo>
                <a:lnTo>
                  <a:pt x="383" y="660"/>
                </a:lnTo>
                <a:lnTo>
                  <a:pt x="400" y="639"/>
                </a:lnTo>
                <a:lnTo>
                  <a:pt x="417" y="617"/>
                </a:lnTo>
                <a:lnTo>
                  <a:pt x="435" y="597"/>
                </a:lnTo>
                <a:lnTo>
                  <a:pt x="453" y="580"/>
                </a:lnTo>
                <a:lnTo>
                  <a:pt x="468" y="562"/>
                </a:lnTo>
                <a:lnTo>
                  <a:pt x="487" y="545"/>
                </a:lnTo>
                <a:lnTo>
                  <a:pt x="504" y="529"/>
                </a:lnTo>
                <a:lnTo>
                  <a:pt x="521" y="513"/>
                </a:lnTo>
                <a:lnTo>
                  <a:pt x="539" y="497"/>
                </a:lnTo>
                <a:lnTo>
                  <a:pt x="556" y="484"/>
                </a:lnTo>
                <a:lnTo>
                  <a:pt x="575" y="470"/>
                </a:lnTo>
                <a:lnTo>
                  <a:pt x="595" y="457"/>
                </a:lnTo>
                <a:lnTo>
                  <a:pt x="612" y="443"/>
                </a:lnTo>
                <a:lnTo>
                  <a:pt x="631" y="429"/>
                </a:lnTo>
                <a:lnTo>
                  <a:pt x="648" y="417"/>
                </a:lnTo>
                <a:lnTo>
                  <a:pt x="668" y="405"/>
                </a:lnTo>
                <a:lnTo>
                  <a:pt x="688" y="393"/>
                </a:lnTo>
                <a:lnTo>
                  <a:pt x="708" y="382"/>
                </a:lnTo>
                <a:lnTo>
                  <a:pt x="729" y="371"/>
                </a:lnTo>
                <a:lnTo>
                  <a:pt x="751" y="359"/>
                </a:lnTo>
                <a:lnTo>
                  <a:pt x="771" y="347"/>
                </a:lnTo>
                <a:lnTo>
                  <a:pt x="793" y="336"/>
                </a:lnTo>
                <a:lnTo>
                  <a:pt x="815" y="324"/>
                </a:lnTo>
                <a:lnTo>
                  <a:pt x="839" y="312"/>
                </a:lnTo>
                <a:lnTo>
                  <a:pt x="863" y="297"/>
                </a:lnTo>
                <a:lnTo>
                  <a:pt x="755" y="0"/>
                </a:lnTo>
                <a:lnTo>
                  <a:pt x="725" y="16"/>
                </a:lnTo>
                <a:lnTo>
                  <a:pt x="696" y="29"/>
                </a:lnTo>
                <a:lnTo>
                  <a:pt x="668" y="45"/>
                </a:lnTo>
                <a:lnTo>
                  <a:pt x="641" y="60"/>
                </a:lnTo>
                <a:lnTo>
                  <a:pt x="616" y="75"/>
                </a:lnTo>
                <a:lnTo>
                  <a:pt x="588" y="88"/>
                </a:lnTo>
                <a:lnTo>
                  <a:pt x="563" y="104"/>
                </a:lnTo>
                <a:lnTo>
                  <a:pt x="537" y="117"/>
                </a:lnTo>
                <a:lnTo>
                  <a:pt x="513" y="133"/>
                </a:lnTo>
                <a:lnTo>
                  <a:pt x="491" y="149"/>
                </a:lnTo>
                <a:lnTo>
                  <a:pt x="467" y="165"/>
                </a:lnTo>
                <a:lnTo>
                  <a:pt x="443" y="180"/>
                </a:lnTo>
                <a:lnTo>
                  <a:pt x="420" y="196"/>
                </a:lnTo>
                <a:lnTo>
                  <a:pt x="396" y="213"/>
                </a:lnTo>
                <a:lnTo>
                  <a:pt x="375" y="232"/>
                </a:lnTo>
                <a:lnTo>
                  <a:pt x="351" y="249"/>
                </a:lnTo>
                <a:lnTo>
                  <a:pt x="329" y="269"/>
                </a:lnTo>
                <a:lnTo>
                  <a:pt x="308" y="288"/>
                </a:lnTo>
                <a:lnTo>
                  <a:pt x="287" y="308"/>
                </a:lnTo>
                <a:lnTo>
                  <a:pt x="265" y="329"/>
                </a:lnTo>
                <a:lnTo>
                  <a:pt x="243" y="351"/>
                </a:lnTo>
                <a:lnTo>
                  <a:pt x="222" y="375"/>
                </a:lnTo>
                <a:lnTo>
                  <a:pt x="200" y="400"/>
                </a:lnTo>
                <a:lnTo>
                  <a:pt x="179" y="425"/>
                </a:lnTo>
                <a:lnTo>
                  <a:pt x="157" y="453"/>
                </a:lnTo>
                <a:lnTo>
                  <a:pt x="136" y="480"/>
                </a:lnTo>
                <a:lnTo>
                  <a:pt x="112" y="509"/>
                </a:lnTo>
                <a:lnTo>
                  <a:pt x="91" y="541"/>
                </a:lnTo>
                <a:lnTo>
                  <a:pt x="69" y="572"/>
                </a:lnTo>
                <a:lnTo>
                  <a:pt x="46" y="608"/>
                </a:lnTo>
                <a:lnTo>
                  <a:pt x="23" y="643"/>
                </a:lnTo>
                <a:lnTo>
                  <a:pt x="0" y="68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394" name="Freeform 10">
            <a:extLst>
              <a:ext uri="{FF2B5EF4-FFF2-40B4-BE49-F238E27FC236}">
                <a16:creationId xmlns:a16="http://schemas.microsoft.com/office/drawing/2014/main" id="{DBDF5EB2-5553-4333-8243-EFD08C1D8A62}"/>
              </a:ext>
            </a:extLst>
          </p:cNvPr>
          <p:cNvSpPr>
            <a:spLocks/>
          </p:cNvSpPr>
          <p:nvPr/>
        </p:nvSpPr>
        <p:spPr bwMode="auto">
          <a:xfrm>
            <a:off x="5464175" y="2646364"/>
            <a:ext cx="903288" cy="712787"/>
          </a:xfrm>
          <a:custGeom>
            <a:avLst/>
            <a:gdLst>
              <a:gd name="T0" fmla="*/ 0 w 1176"/>
              <a:gd name="T1" fmla="*/ 2147483647 h 899"/>
              <a:gd name="T2" fmla="*/ 2147483647 w 1176"/>
              <a:gd name="T3" fmla="*/ 2147483647 h 899"/>
              <a:gd name="T4" fmla="*/ 2147483647 w 1176"/>
              <a:gd name="T5" fmla="*/ 2147483647 h 899"/>
              <a:gd name="T6" fmla="*/ 2147483647 w 1176"/>
              <a:gd name="T7" fmla="*/ 2147483647 h 899"/>
              <a:gd name="T8" fmla="*/ 2147483647 w 1176"/>
              <a:gd name="T9" fmla="*/ 2147483647 h 899"/>
              <a:gd name="T10" fmla="*/ 2147483647 w 1176"/>
              <a:gd name="T11" fmla="*/ 2147483647 h 899"/>
              <a:gd name="T12" fmla="*/ 2147483647 w 1176"/>
              <a:gd name="T13" fmla="*/ 2147483647 h 899"/>
              <a:gd name="T14" fmla="*/ 2147483647 w 1176"/>
              <a:gd name="T15" fmla="*/ 2147483647 h 899"/>
              <a:gd name="T16" fmla="*/ 2147483647 w 1176"/>
              <a:gd name="T17" fmla="*/ 2147483647 h 899"/>
              <a:gd name="T18" fmla="*/ 2147483647 w 1176"/>
              <a:gd name="T19" fmla="*/ 2147483647 h 899"/>
              <a:gd name="T20" fmla="*/ 2147483647 w 1176"/>
              <a:gd name="T21" fmla="*/ 2147483647 h 899"/>
              <a:gd name="T22" fmla="*/ 2147483647 w 1176"/>
              <a:gd name="T23" fmla="*/ 2147483647 h 899"/>
              <a:gd name="T24" fmla="*/ 2147483647 w 1176"/>
              <a:gd name="T25" fmla="*/ 2147483647 h 899"/>
              <a:gd name="T26" fmla="*/ 2147483647 w 1176"/>
              <a:gd name="T27" fmla="*/ 2147483647 h 899"/>
              <a:gd name="T28" fmla="*/ 2147483647 w 1176"/>
              <a:gd name="T29" fmla="*/ 2147483647 h 899"/>
              <a:gd name="T30" fmla="*/ 2147483647 w 1176"/>
              <a:gd name="T31" fmla="*/ 2147483647 h 899"/>
              <a:gd name="T32" fmla="*/ 2147483647 w 1176"/>
              <a:gd name="T33" fmla="*/ 2147483647 h 899"/>
              <a:gd name="T34" fmla="*/ 2147483647 w 1176"/>
              <a:gd name="T35" fmla="*/ 2147483647 h 899"/>
              <a:gd name="T36" fmla="*/ 2147483647 w 1176"/>
              <a:gd name="T37" fmla="*/ 2147483647 h 899"/>
              <a:gd name="T38" fmla="*/ 2147483647 w 1176"/>
              <a:gd name="T39" fmla="*/ 2147483647 h 899"/>
              <a:gd name="T40" fmla="*/ 2147483647 w 1176"/>
              <a:gd name="T41" fmla="*/ 2147483647 h 899"/>
              <a:gd name="T42" fmla="*/ 2147483647 w 1176"/>
              <a:gd name="T43" fmla="*/ 2147483647 h 899"/>
              <a:gd name="T44" fmla="*/ 2147483647 w 1176"/>
              <a:gd name="T45" fmla="*/ 2147483647 h 899"/>
              <a:gd name="T46" fmla="*/ 2147483647 w 1176"/>
              <a:gd name="T47" fmla="*/ 2147483647 h 899"/>
              <a:gd name="T48" fmla="*/ 2147483647 w 1176"/>
              <a:gd name="T49" fmla="*/ 2147483647 h 899"/>
              <a:gd name="T50" fmla="*/ 2147483647 w 1176"/>
              <a:gd name="T51" fmla="*/ 2147483647 h 899"/>
              <a:gd name="T52" fmla="*/ 2147483647 w 1176"/>
              <a:gd name="T53" fmla="*/ 2147483647 h 899"/>
              <a:gd name="T54" fmla="*/ 2147483647 w 1176"/>
              <a:gd name="T55" fmla="*/ 2147483647 h 899"/>
              <a:gd name="T56" fmla="*/ 2147483647 w 1176"/>
              <a:gd name="T57" fmla="*/ 2147483647 h 899"/>
              <a:gd name="T58" fmla="*/ 2147483647 w 1176"/>
              <a:gd name="T59" fmla="*/ 2147483647 h 899"/>
              <a:gd name="T60" fmla="*/ 2147483647 w 1176"/>
              <a:gd name="T61" fmla="*/ 2147483647 h 899"/>
              <a:gd name="T62" fmla="*/ 2147483647 w 1176"/>
              <a:gd name="T63" fmla="*/ 2147483647 h 899"/>
              <a:gd name="T64" fmla="*/ 2147483647 w 1176"/>
              <a:gd name="T65" fmla="*/ 2147483647 h 8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6"/>
              <a:gd name="T100" fmla="*/ 0 h 899"/>
              <a:gd name="T101" fmla="*/ 1176 w 1176"/>
              <a:gd name="T102" fmla="*/ 899 h 8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6" h="899">
                <a:moveTo>
                  <a:pt x="300" y="0"/>
                </a:moveTo>
                <a:lnTo>
                  <a:pt x="0" y="312"/>
                </a:lnTo>
                <a:lnTo>
                  <a:pt x="16" y="320"/>
                </a:lnTo>
                <a:lnTo>
                  <a:pt x="32" y="328"/>
                </a:lnTo>
                <a:lnTo>
                  <a:pt x="49" y="335"/>
                </a:lnTo>
                <a:lnTo>
                  <a:pt x="68" y="343"/>
                </a:lnTo>
                <a:lnTo>
                  <a:pt x="88" y="353"/>
                </a:lnTo>
                <a:lnTo>
                  <a:pt x="111" y="363"/>
                </a:lnTo>
                <a:lnTo>
                  <a:pt x="132" y="372"/>
                </a:lnTo>
                <a:lnTo>
                  <a:pt x="153" y="384"/>
                </a:lnTo>
                <a:lnTo>
                  <a:pt x="176" y="396"/>
                </a:lnTo>
                <a:lnTo>
                  <a:pt x="200" y="408"/>
                </a:lnTo>
                <a:lnTo>
                  <a:pt x="224" y="420"/>
                </a:lnTo>
                <a:lnTo>
                  <a:pt x="247" y="434"/>
                </a:lnTo>
                <a:lnTo>
                  <a:pt x="272" y="447"/>
                </a:lnTo>
                <a:lnTo>
                  <a:pt x="299" y="463"/>
                </a:lnTo>
                <a:lnTo>
                  <a:pt x="324" y="479"/>
                </a:lnTo>
                <a:lnTo>
                  <a:pt x="349" y="494"/>
                </a:lnTo>
                <a:lnTo>
                  <a:pt x="375" y="512"/>
                </a:lnTo>
                <a:lnTo>
                  <a:pt x="398" y="529"/>
                </a:lnTo>
                <a:lnTo>
                  <a:pt x="423" y="548"/>
                </a:lnTo>
                <a:lnTo>
                  <a:pt x="448" y="571"/>
                </a:lnTo>
                <a:lnTo>
                  <a:pt x="472" y="590"/>
                </a:lnTo>
                <a:lnTo>
                  <a:pt x="498" y="614"/>
                </a:lnTo>
                <a:lnTo>
                  <a:pt x="521" y="636"/>
                </a:lnTo>
                <a:lnTo>
                  <a:pt x="544" y="660"/>
                </a:lnTo>
                <a:lnTo>
                  <a:pt x="567" y="686"/>
                </a:lnTo>
                <a:lnTo>
                  <a:pt x="588" y="713"/>
                </a:lnTo>
                <a:lnTo>
                  <a:pt x="609" y="740"/>
                </a:lnTo>
                <a:lnTo>
                  <a:pt x="629" y="771"/>
                </a:lnTo>
                <a:lnTo>
                  <a:pt x="648" y="802"/>
                </a:lnTo>
                <a:lnTo>
                  <a:pt x="668" y="832"/>
                </a:lnTo>
                <a:lnTo>
                  <a:pt x="684" y="867"/>
                </a:lnTo>
                <a:lnTo>
                  <a:pt x="701" y="899"/>
                </a:lnTo>
                <a:lnTo>
                  <a:pt x="1176" y="736"/>
                </a:lnTo>
                <a:lnTo>
                  <a:pt x="1156" y="694"/>
                </a:lnTo>
                <a:lnTo>
                  <a:pt x="1135" y="652"/>
                </a:lnTo>
                <a:lnTo>
                  <a:pt x="1111" y="614"/>
                </a:lnTo>
                <a:lnTo>
                  <a:pt x="1087" y="575"/>
                </a:lnTo>
                <a:lnTo>
                  <a:pt x="1061" y="539"/>
                </a:lnTo>
                <a:lnTo>
                  <a:pt x="1035" y="504"/>
                </a:lnTo>
                <a:lnTo>
                  <a:pt x="1007" y="471"/>
                </a:lnTo>
                <a:lnTo>
                  <a:pt x="980" y="437"/>
                </a:lnTo>
                <a:lnTo>
                  <a:pt x="951" y="408"/>
                </a:lnTo>
                <a:lnTo>
                  <a:pt x="920" y="379"/>
                </a:lnTo>
                <a:lnTo>
                  <a:pt x="892" y="351"/>
                </a:lnTo>
                <a:lnTo>
                  <a:pt x="860" y="324"/>
                </a:lnTo>
                <a:lnTo>
                  <a:pt x="828" y="299"/>
                </a:lnTo>
                <a:lnTo>
                  <a:pt x="797" y="275"/>
                </a:lnTo>
                <a:lnTo>
                  <a:pt x="767" y="251"/>
                </a:lnTo>
                <a:lnTo>
                  <a:pt x="735" y="230"/>
                </a:lnTo>
                <a:lnTo>
                  <a:pt x="704" y="211"/>
                </a:lnTo>
                <a:lnTo>
                  <a:pt x="672" y="191"/>
                </a:lnTo>
                <a:lnTo>
                  <a:pt x="640" y="171"/>
                </a:lnTo>
                <a:lnTo>
                  <a:pt x="609" y="154"/>
                </a:lnTo>
                <a:lnTo>
                  <a:pt x="579" y="138"/>
                </a:lnTo>
                <a:lnTo>
                  <a:pt x="548" y="122"/>
                </a:lnTo>
                <a:lnTo>
                  <a:pt x="519" y="107"/>
                </a:lnTo>
                <a:lnTo>
                  <a:pt x="492" y="92"/>
                </a:lnTo>
                <a:lnTo>
                  <a:pt x="463" y="79"/>
                </a:lnTo>
                <a:lnTo>
                  <a:pt x="437" y="66"/>
                </a:lnTo>
                <a:lnTo>
                  <a:pt x="410" y="54"/>
                </a:lnTo>
                <a:lnTo>
                  <a:pt x="387" y="42"/>
                </a:lnTo>
                <a:lnTo>
                  <a:pt x="363" y="30"/>
                </a:lnTo>
                <a:lnTo>
                  <a:pt x="339" y="20"/>
                </a:lnTo>
                <a:lnTo>
                  <a:pt x="318" y="11"/>
                </a:lnTo>
                <a:lnTo>
                  <a:pt x="300" y="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395" name="Freeform 11">
            <a:extLst>
              <a:ext uri="{FF2B5EF4-FFF2-40B4-BE49-F238E27FC236}">
                <a16:creationId xmlns:a16="http://schemas.microsoft.com/office/drawing/2014/main" id="{4C7BB23A-F382-4F00-A39B-E66F6C1A13CE}"/>
              </a:ext>
            </a:extLst>
          </p:cNvPr>
          <p:cNvSpPr>
            <a:spLocks/>
          </p:cNvSpPr>
          <p:nvPr/>
        </p:nvSpPr>
        <p:spPr bwMode="auto">
          <a:xfrm>
            <a:off x="5464175" y="2646364"/>
            <a:ext cx="903288" cy="712787"/>
          </a:xfrm>
          <a:custGeom>
            <a:avLst/>
            <a:gdLst>
              <a:gd name="T0" fmla="*/ 0 w 1176"/>
              <a:gd name="T1" fmla="*/ 2147483647 h 899"/>
              <a:gd name="T2" fmla="*/ 2147483647 w 1176"/>
              <a:gd name="T3" fmla="*/ 2147483647 h 899"/>
              <a:gd name="T4" fmla="*/ 2147483647 w 1176"/>
              <a:gd name="T5" fmla="*/ 2147483647 h 899"/>
              <a:gd name="T6" fmla="*/ 2147483647 w 1176"/>
              <a:gd name="T7" fmla="*/ 2147483647 h 899"/>
              <a:gd name="T8" fmla="*/ 2147483647 w 1176"/>
              <a:gd name="T9" fmla="*/ 2147483647 h 899"/>
              <a:gd name="T10" fmla="*/ 2147483647 w 1176"/>
              <a:gd name="T11" fmla="*/ 2147483647 h 899"/>
              <a:gd name="T12" fmla="*/ 2147483647 w 1176"/>
              <a:gd name="T13" fmla="*/ 2147483647 h 899"/>
              <a:gd name="T14" fmla="*/ 2147483647 w 1176"/>
              <a:gd name="T15" fmla="*/ 2147483647 h 899"/>
              <a:gd name="T16" fmla="*/ 2147483647 w 1176"/>
              <a:gd name="T17" fmla="*/ 2147483647 h 899"/>
              <a:gd name="T18" fmla="*/ 2147483647 w 1176"/>
              <a:gd name="T19" fmla="*/ 2147483647 h 899"/>
              <a:gd name="T20" fmla="*/ 2147483647 w 1176"/>
              <a:gd name="T21" fmla="*/ 2147483647 h 899"/>
              <a:gd name="T22" fmla="*/ 2147483647 w 1176"/>
              <a:gd name="T23" fmla="*/ 2147483647 h 899"/>
              <a:gd name="T24" fmla="*/ 2147483647 w 1176"/>
              <a:gd name="T25" fmla="*/ 2147483647 h 899"/>
              <a:gd name="T26" fmla="*/ 2147483647 w 1176"/>
              <a:gd name="T27" fmla="*/ 2147483647 h 899"/>
              <a:gd name="T28" fmla="*/ 2147483647 w 1176"/>
              <a:gd name="T29" fmla="*/ 2147483647 h 899"/>
              <a:gd name="T30" fmla="*/ 2147483647 w 1176"/>
              <a:gd name="T31" fmla="*/ 2147483647 h 899"/>
              <a:gd name="T32" fmla="*/ 2147483647 w 1176"/>
              <a:gd name="T33" fmla="*/ 2147483647 h 899"/>
              <a:gd name="T34" fmla="*/ 2147483647 w 1176"/>
              <a:gd name="T35" fmla="*/ 2147483647 h 899"/>
              <a:gd name="T36" fmla="*/ 2147483647 w 1176"/>
              <a:gd name="T37" fmla="*/ 2147483647 h 899"/>
              <a:gd name="T38" fmla="*/ 2147483647 w 1176"/>
              <a:gd name="T39" fmla="*/ 2147483647 h 899"/>
              <a:gd name="T40" fmla="*/ 2147483647 w 1176"/>
              <a:gd name="T41" fmla="*/ 2147483647 h 899"/>
              <a:gd name="T42" fmla="*/ 2147483647 w 1176"/>
              <a:gd name="T43" fmla="*/ 2147483647 h 899"/>
              <a:gd name="T44" fmla="*/ 2147483647 w 1176"/>
              <a:gd name="T45" fmla="*/ 2147483647 h 899"/>
              <a:gd name="T46" fmla="*/ 2147483647 w 1176"/>
              <a:gd name="T47" fmla="*/ 2147483647 h 899"/>
              <a:gd name="T48" fmla="*/ 2147483647 w 1176"/>
              <a:gd name="T49" fmla="*/ 2147483647 h 899"/>
              <a:gd name="T50" fmla="*/ 2147483647 w 1176"/>
              <a:gd name="T51" fmla="*/ 2147483647 h 899"/>
              <a:gd name="T52" fmla="*/ 2147483647 w 1176"/>
              <a:gd name="T53" fmla="*/ 2147483647 h 899"/>
              <a:gd name="T54" fmla="*/ 2147483647 w 1176"/>
              <a:gd name="T55" fmla="*/ 2147483647 h 899"/>
              <a:gd name="T56" fmla="*/ 2147483647 w 1176"/>
              <a:gd name="T57" fmla="*/ 2147483647 h 899"/>
              <a:gd name="T58" fmla="*/ 2147483647 w 1176"/>
              <a:gd name="T59" fmla="*/ 2147483647 h 899"/>
              <a:gd name="T60" fmla="*/ 2147483647 w 1176"/>
              <a:gd name="T61" fmla="*/ 2147483647 h 899"/>
              <a:gd name="T62" fmla="*/ 2147483647 w 1176"/>
              <a:gd name="T63" fmla="*/ 2147483647 h 899"/>
              <a:gd name="T64" fmla="*/ 2147483647 w 1176"/>
              <a:gd name="T65" fmla="*/ 2147483647 h 8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76"/>
              <a:gd name="T100" fmla="*/ 0 h 899"/>
              <a:gd name="T101" fmla="*/ 1176 w 1176"/>
              <a:gd name="T102" fmla="*/ 899 h 8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76" h="899">
                <a:moveTo>
                  <a:pt x="300" y="0"/>
                </a:moveTo>
                <a:lnTo>
                  <a:pt x="0" y="312"/>
                </a:lnTo>
                <a:lnTo>
                  <a:pt x="16" y="320"/>
                </a:lnTo>
                <a:lnTo>
                  <a:pt x="32" y="328"/>
                </a:lnTo>
                <a:lnTo>
                  <a:pt x="49" y="335"/>
                </a:lnTo>
                <a:lnTo>
                  <a:pt x="68" y="343"/>
                </a:lnTo>
                <a:lnTo>
                  <a:pt x="88" y="353"/>
                </a:lnTo>
                <a:lnTo>
                  <a:pt x="111" y="363"/>
                </a:lnTo>
                <a:lnTo>
                  <a:pt x="132" y="372"/>
                </a:lnTo>
                <a:lnTo>
                  <a:pt x="153" y="384"/>
                </a:lnTo>
                <a:lnTo>
                  <a:pt x="176" y="396"/>
                </a:lnTo>
                <a:lnTo>
                  <a:pt x="200" y="408"/>
                </a:lnTo>
                <a:lnTo>
                  <a:pt x="224" y="420"/>
                </a:lnTo>
                <a:lnTo>
                  <a:pt x="247" y="434"/>
                </a:lnTo>
                <a:lnTo>
                  <a:pt x="272" y="447"/>
                </a:lnTo>
                <a:lnTo>
                  <a:pt x="299" y="463"/>
                </a:lnTo>
                <a:lnTo>
                  <a:pt x="324" y="479"/>
                </a:lnTo>
                <a:lnTo>
                  <a:pt x="349" y="494"/>
                </a:lnTo>
                <a:lnTo>
                  <a:pt x="375" y="512"/>
                </a:lnTo>
                <a:lnTo>
                  <a:pt x="398" y="529"/>
                </a:lnTo>
                <a:lnTo>
                  <a:pt x="423" y="548"/>
                </a:lnTo>
                <a:lnTo>
                  <a:pt x="448" y="571"/>
                </a:lnTo>
                <a:lnTo>
                  <a:pt x="472" y="590"/>
                </a:lnTo>
                <a:lnTo>
                  <a:pt x="498" y="614"/>
                </a:lnTo>
                <a:lnTo>
                  <a:pt x="521" y="636"/>
                </a:lnTo>
                <a:lnTo>
                  <a:pt x="544" y="660"/>
                </a:lnTo>
                <a:lnTo>
                  <a:pt x="567" y="686"/>
                </a:lnTo>
                <a:lnTo>
                  <a:pt x="588" y="713"/>
                </a:lnTo>
                <a:lnTo>
                  <a:pt x="609" y="740"/>
                </a:lnTo>
                <a:lnTo>
                  <a:pt x="629" y="771"/>
                </a:lnTo>
                <a:lnTo>
                  <a:pt x="648" y="802"/>
                </a:lnTo>
                <a:lnTo>
                  <a:pt x="668" y="832"/>
                </a:lnTo>
                <a:lnTo>
                  <a:pt x="684" y="867"/>
                </a:lnTo>
                <a:lnTo>
                  <a:pt x="701" y="899"/>
                </a:lnTo>
                <a:lnTo>
                  <a:pt x="1176" y="736"/>
                </a:lnTo>
                <a:lnTo>
                  <a:pt x="1156" y="694"/>
                </a:lnTo>
                <a:lnTo>
                  <a:pt x="1135" y="652"/>
                </a:lnTo>
                <a:lnTo>
                  <a:pt x="1111" y="614"/>
                </a:lnTo>
                <a:lnTo>
                  <a:pt x="1087" y="575"/>
                </a:lnTo>
                <a:lnTo>
                  <a:pt x="1061" y="539"/>
                </a:lnTo>
                <a:lnTo>
                  <a:pt x="1035" y="504"/>
                </a:lnTo>
                <a:lnTo>
                  <a:pt x="1007" y="471"/>
                </a:lnTo>
                <a:lnTo>
                  <a:pt x="980" y="437"/>
                </a:lnTo>
                <a:lnTo>
                  <a:pt x="951" y="408"/>
                </a:lnTo>
                <a:lnTo>
                  <a:pt x="920" y="379"/>
                </a:lnTo>
                <a:lnTo>
                  <a:pt x="892" y="351"/>
                </a:lnTo>
                <a:lnTo>
                  <a:pt x="860" y="324"/>
                </a:lnTo>
                <a:lnTo>
                  <a:pt x="828" y="299"/>
                </a:lnTo>
                <a:lnTo>
                  <a:pt x="797" y="275"/>
                </a:lnTo>
                <a:lnTo>
                  <a:pt x="767" y="251"/>
                </a:lnTo>
                <a:lnTo>
                  <a:pt x="735" y="230"/>
                </a:lnTo>
                <a:lnTo>
                  <a:pt x="704" y="211"/>
                </a:lnTo>
                <a:lnTo>
                  <a:pt x="672" y="191"/>
                </a:lnTo>
                <a:lnTo>
                  <a:pt x="640" y="171"/>
                </a:lnTo>
                <a:lnTo>
                  <a:pt x="609" y="154"/>
                </a:lnTo>
                <a:lnTo>
                  <a:pt x="579" y="138"/>
                </a:lnTo>
                <a:lnTo>
                  <a:pt x="548" y="122"/>
                </a:lnTo>
                <a:lnTo>
                  <a:pt x="519" y="107"/>
                </a:lnTo>
                <a:lnTo>
                  <a:pt x="492" y="92"/>
                </a:lnTo>
                <a:lnTo>
                  <a:pt x="463" y="79"/>
                </a:lnTo>
                <a:lnTo>
                  <a:pt x="437" y="66"/>
                </a:lnTo>
                <a:lnTo>
                  <a:pt x="410" y="54"/>
                </a:lnTo>
                <a:lnTo>
                  <a:pt x="387" y="42"/>
                </a:lnTo>
                <a:lnTo>
                  <a:pt x="363" y="30"/>
                </a:lnTo>
                <a:lnTo>
                  <a:pt x="339" y="20"/>
                </a:lnTo>
                <a:lnTo>
                  <a:pt x="318" y="11"/>
                </a:lnTo>
                <a:lnTo>
                  <a:pt x="300"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396" name="Freeform 12">
            <a:extLst>
              <a:ext uri="{FF2B5EF4-FFF2-40B4-BE49-F238E27FC236}">
                <a16:creationId xmlns:a16="http://schemas.microsoft.com/office/drawing/2014/main" id="{E5064918-875B-4760-A601-2065FE2504C1}"/>
              </a:ext>
            </a:extLst>
          </p:cNvPr>
          <p:cNvSpPr>
            <a:spLocks/>
          </p:cNvSpPr>
          <p:nvPr/>
        </p:nvSpPr>
        <p:spPr bwMode="auto">
          <a:xfrm>
            <a:off x="6002338" y="2700338"/>
            <a:ext cx="2482850" cy="658812"/>
          </a:xfrm>
          <a:custGeom>
            <a:avLst/>
            <a:gdLst>
              <a:gd name="T0" fmla="*/ 2147483647 w 3237"/>
              <a:gd name="T1" fmla="*/ 2147483647 h 830"/>
              <a:gd name="T2" fmla="*/ 0 w 3237"/>
              <a:gd name="T3" fmla="*/ 2147483647 h 830"/>
              <a:gd name="T4" fmla="*/ 2147483647 w 3237"/>
              <a:gd name="T5" fmla="*/ 2147483647 h 830"/>
              <a:gd name="T6" fmla="*/ 2147483647 w 3237"/>
              <a:gd name="T7" fmla="*/ 0 h 830"/>
              <a:gd name="T8" fmla="*/ 2147483647 w 3237"/>
              <a:gd name="T9" fmla="*/ 2147483647 h 830"/>
              <a:gd name="T10" fmla="*/ 0 60000 65536"/>
              <a:gd name="T11" fmla="*/ 0 60000 65536"/>
              <a:gd name="T12" fmla="*/ 0 60000 65536"/>
              <a:gd name="T13" fmla="*/ 0 60000 65536"/>
              <a:gd name="T14" fmla="*/ 0 60000 65536"/>
              <a:gd name="T15" fmla="*/ 0 w 3237"/>
              <a:gd name="T16" fmla="*/ 0 h 830"/>
              <a:gd name="T17" fmla="*/ 3237 w 3237"/>
              <a:gd name="T18" fmla="*/ 830 h 830"/>
            </a:gdLst>
            <a:ahLst/>
            <a:cxnLst>
              <a:cxn ang="T10">
                <a:pos x="T0" y="T1"/>
              </a:cxn>
              <a:cxn ang="T11">
                <a:pos x="T2" y="T3"/>
              </a:cxn>
              <a:cxn ang="T12">
                <a:pos x="T4" y="T5"/>
              </a:cxn>
              <a:cxn ang="T13">
                <a:pos x="T6" y="T7"/>
              </a:cxn>
              <a:cxn ang="T14">
                <a:pos x="T8" y="T9"/>
              </a:cxn>
            </a:cxnLst>
            <a:rect l="T15" t="T16" r="T17" b="T18"/>
            <a:pathLst>
              <a:path w="3237" h="830">
                <a:moveTo>
                  <a:pt x="475" y="667"/>
                </a:moveTo>
                <a:lnTo>
                  <a:pt x="0" y="830"/>
                </a:lnTo>
                <a:lnTo>
                  <a:pt x="2211" y="298"/>
                </a:lnTo>
                <a:lnTo>
                  <a:pt x="3237" y="0"/>
                </a:lnTo>
                <a:lnTo>
                  <a:pt x="475" y="667"/>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397" name="Freeform 13">
            <a:extLst>
              <a:ext uri="{FF2B5EF4-FFF2-40B4-BE49-F238E27FC236}">
                <a16:creationId xmlns:a16="http://schemas.microsoft.com/office/drawing/2014/main" id="{4CE53F40-B991-4E91-8B5A-F2A5E15A1139}"/>
              </a:ext>
            </a:extLst>
          </p:cNvPr>
          <p:cNvSpPr>
            <a:spLocks/>
          </p:cNvSpPr>
          <p:nvPr/>
        </p:nvSpPr>
        <p:spPr bwMode="auto">
          <a:xfrm>
            <a:off x="6002338" y="2700338"/>
            <a:ext cx="2482850" cy="658812"/>
          </a:xfrm>
          <a:custGeom>
            <a:avLst/>
            <a:gdLst>
              <a:gd name="T0" fmla="*/ 2147483647 w 3237"/>
              <a:gd name="T1" fmla="*/ 2147483647 h 830"/>
              <a:gd name="T2" fmla="*/ 0 w 3237"/>
              <a:gd name="T3" fmla="*/ 2147483647 h 830"/>
              <a:gd name="T4" fmla="*/ 2147483647 w 3237"/>
              <a:gd name="T5" fmla="*/ 2147483647 h 830"/>
              <a:gd name="T6" fmla="*/ 2147483647 w 3237"/>
              <a:gd name="T7" fmla="*/ 0 h 830"/>
              <a:gd name="T8" fmla="*/ 2147483647 w 3237"/>
              <a:gd name="T9" fmla="*/ 2147483647 h 830"/>
              <a:gd name="T10" fmla="*/ 0 60000 65536"/>
              <a:gd name="T11" fmla="*/ 0 60000 65536"/>
              <a:gd name="T12" fmla="*/ 0 60000 65536"/>
              <a:gd name="T13" fmla="*/ 0 60000 65536"/>
              <a:gd name="T14" fmla="*/ 0 60000 65536"/>
              <a:gd name="T15" fmla="*/ 0 w 3237"/>
              <a:gd name="T16" fmla="*/ 0 h 830"/>
              <a:gd name="T17" fmla="*/ 3237 w 3237"/>
              <a:gd name="T18" fmla="*/ 830 h 830"/>
            </a:gdLst>
            <a:ahLst/>
            <a:cxnLst>
              <a:cxn ang="T10">
                <a:pos x="T0" y="T1"/>
              </a:cxn>
              <a:cxn ang="T11">
                <a:pos x="T2" y="T3"/>
              </a:cxn>
              <a:cxn ang="T12">
                <a:pos x="T4" y="T5"/>
              </a:cxn>
              <a:cxn ang="T13">
                <a:pos x="T6" y="T7"/>
              </a:cxn>
              <a:cxn ang="T14">
                <a:pos x="T8" y="T9"/>
              </a:cxn>
            </a:cxnLst>
            <a:rect l="T15" t="T16" r="T17" b="T18"/>
            <a:pathLst>
              <a:path w="3237" h="830">
                <a:moveTo>
                  <a:pt x="475" y="667"/>
                </a:moveTo>
                <a:lnTo>
                  <a:pt x="0" y="830"/>
                </a:lnTo>
                <a:lnTo>
                  <a:pt x="2211" y="298"/>
                </a:lnTo>
                <a:lnTo>
                  <a:pt x="3237" y="0"/>
                </a:lnTo>
                <a:lnTo>
                  <a:pt x="475" y="667"/>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398" name="Freeform 14">
            <a:extLst>
              <a:ext uri="{FF2B5EF4-FFF2-40B4-BE49-F238E27FC236}">
                <a16:creationId xmlns:a16="http://schemas.microsoft.com/office/drawing/2014/main" id="{488D6B92-0AC1-4277-924E-A80BB822E11E}"/>
              </a:ext>
            </a:extLst>
          </p:cNvPr>
          <p:cNvSpPr>
            <a:spLocks/>
          </p:cNvSpPr>
          <p:nvPr/>
        </p:nvSpPr>
        <p:spPr bwMode="auto">
          <a:xfrm>
            <a:off x="5464175" y="1233489"/>
            <a:ext cx="1316038" cy="1658937"/>
          </a:xfrm>
          <a:custGeom>
            <a:avLst/>
            <a:gdLst>
              <a:gd name="T0" fmla="*/ 2147483647 w 1716"/>
              <a:gd name="T1" fmla="*/ 0 h 2091"/>
              <a:gd name="T2" fmla="*/ 2147483647 w 1716"/>
              <a:gd name="T3" fmla="*/ 2147483647 h 2091"/>
              <a:gd name="T4" fmla="*/ 0 w 1716"/>
              <a:gd name="T5" fmla="*/ 2147483647 h 2091"/>
              <a:gd name="T6" fmla="*/ 2147483647 w 1716"/>
              <a:gd name="T7" fmla="*/ 2147483647 h 2091"/>
              <a:gd name="T8" fmla="*/ 2147483647 w 1716"/>
              <a:gd name="T9" fmla="*/ 0 h 2091"/>
              <a:gd name="T10" fmla="*/ 0 60000 65536"/>
              <a:gd name="T11" fmla="*/ 0 60000 65536"/>
              <a:gd name="T12" fmla="*/ 0 60000 65536"/>
              <a:gd name="T13" fmla="*/ 0 60000 65536"/>
              <a:gd name="T14" fmla="*/ 0 60000 65536"/>
              <a:gd name="T15" fmla="*/ 0 w 1716"/>
              <a:gd name="T16" fmla="*/ 0 h 2091"/>
              <a:gd name="T17" fmla="*/ 1716 w 1716"/>
              <a:gd name="T18" fmla="*/ 2091 h 2091"/>
            </a:gdLst>
            <a:ahLst/>
            <a:cxnLst>
              <a:cxn ang="T10">
                <a:pos x="T0" y="T1"/>
              </a:cxn>
              <a:cxn ang="T11">
                <a:pos x="T2" y="T3"/>
              </a:cxn>
              <a:cxn ang="T12">
                <a:pos x="T4" y="T5"/>
              </a:cxn>
              <a:cxn ang="T13">
                <a:pos x="T6" y="T7"/>
              </a:cxn>
              <a:cxn ang="T14">
                <a:pos x="T8" y="T9"/>
              </a:cxn>
            </a:cxnLst>
            <a:rect l="T15" t="T16" r="T17" b="T18"/>
            <a:pathLst>
              <a:path w="1716" h="2091">
                <a:moveTo>
                  <a:pt x="1716" y="0"/>
                </a:moveTo>
                <a:lnTo>
                  <a:pt x="1132" y="667"/>
                </a:lnTo>
                <a:lnTo>
                  <a:pt x="0" y="2091"/>
                </a:lnTo>
                <a:lnTo>
                  <a:pt x="300" y="1779"/>
                </a:lnTo>
                <a:lnTo>
                  <a:pt x="1716" y="0"/>
                </a:lnTo>
                <a:close/>
              </a:path>
            </a:pathLst>
          </a:custGeom>
          <a:solidFill>
            <a:schemeClr val="accent4">
              <a:lumMod val="20000"/>
              <a:lumOff val="80000"/>
            </a:schemeClr>
          </a:solidFill>
          <a:ln w="1588">
            <a:solidFill>
              <a:schemeClr val="bg2"/>
            </a:solidFill>
            <a:round/>
            <a:headEnd/>
            <a:tailEnd/>
          </a:ln>
        </p:spPr>
        <p:txBody>
          <a:bodyPr/>
          <a:lstStyle/>
          <a:p>
            <a:pPr>
              <a:defRPr/>
            </a:pPr>
            <a:endParaRPr lang="cs-CZ"/>
          </a:p>
        </p:txBody>
      </p:sp>
      <p:sp>
        <p:nvSpPr>
          <p:cNvPr id="16399" name="Freeform 15">
            <a:extLst>
              <a:ext uri="{FF2B5EF4-FFF2-40B4-BE49-F238E27FC236}">
                <a16:creationId xmlns:a16="http://schemas.microsoft.com/office/drawing/2014/main" id="{93D2874C-0703-4198-93C0-203C29DB72CB}"/>
              </a:ext>
            </a:extLst>
          </p:cNvPr>
          <p:cNvSpPr>
            <a:spLocks/>
          </p:cNvSpPr>
          <p:nvPr/>
        </p:nvSpPr>
        <p:spPr bwMode="auto">
          <a:xfrm>
            <a:off x="5464175" y="1233489"/>
            <a:ext cx="1316038" cy="1658937"/>
          </a:xfrm>
          <a:custGeom>
            <a:avLst/>
            <a:gdLst>
              <a:gd name="T0" fmla="*/ 2147483647 w 1716"/>
              <a:gd name="T1" fmla="*/ 0 h 2091"/>
              <a:gd name="T2" fmla="*/ 2147483647 w 1716"/>
              <a:gd name="T3" fmla="*/ 2147483647 h 2091"/>
              <a:gd name="T4" fmla="*/ 0 w 1716"/>
              <a:gd name="T5" fmla="*/ 2147483647 h 2091"/>
              <a:gd name="T6" fmla="*/ 2147483647 w 1716"/>
              <a:gd name="T7" fmla="*/ 2147483647 h 2091"/>
              <a:gd name="T8" fmla="*/ 2147483647 w 1716"/>
              <a:gd name="T9" fmla="*/ 0 h 2091"/>
              <a:gd name="T10" fmla="*/ 0 60000 65536"/>
              <a:gd name="T11" fmla="*/ 0 60000 65536"/>
              <a:gd name="T12" fmla="*/ 0 60000 65536"/>
              <a:gd name="T13" fmla="*/ 0 60000 65536"/>
              <a:gd name="T14" fmla="*/ 0 60000 65536"/>
              <a:gd name="T15" fmla="*/ 0 w 1716"/>
              <a:gd name="T16" fmla="*/ 0 h 2091"/>
              <a:gd name="T17" fmla="*/ 1716 w 1716"/>
              <a:gd name="T18" fmla="*/ 2091 h 2091"/>
            </a:gdLst>
            <a:ahLst/>
            <a:cxnLst>
              <a:cxn ang="T10">
                <a:pos x="T0" y="T1"/>
              </a:cxn>
              <a:cxn ang="T11">
                <a:pos x="T2" y="T3"/>
              </a:cxn>
              <a:cxn ang="T12">
                <a:pos x="T4" y="T5"/>
              </a:cxn>
              <a:cxn ang="T13">
                <a:pos x="T6" y="T7"/>
              </a:cxn>
              <a:cxn ang="T14">
                <a:pos x="T8" y="T9"/>
              </a:cxn>
            </a:cxnLst>
            <a:rect l="T15" t="T16" r="T17" b="T18"/>
            <a:pathLst>
              <a:path w="1716" h="2091">
                <a:moveTo>
                  <a:pt x="1716" y="0"/>
                </a:moveTo>
                <a:lnTo>
                  <a:pt x="1132" y="667"/>
                </a:lnTo>
                <a:lnTo>
                  <a:pt x="0" y="2091"/>
                </a:lnTo>
                <a:lnTo>
                  <a:pt x="300" y="1779"/>
                </a:lnTo>
                <a:lnTo>
                  <a:pt x="1716"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00" name="Freeform 16">
            <a:extLst>
              <a:ext uri="{FF2B5EF4-FFF2-40B4-BE49-F238E27FC236}">
                <a16:creationId xmlns:a16="http://schemas.microsoft.com/office/drawing/2014/main" id="{11995DC1-D9A6-4C76-9911-6151C1F66821}"/>
              </a:ext>
            </a:extLst>
          </p:cNvPr>
          <p:cNvSpPr>
            <a:spLocks/>
          </p:cNvSpPr>
          <p:nvPr/>
        </p:nvSpPr>
        <p:spPr bwMode="auto">
          <a:xfrm>
            <a:off x="5865813" y="4108450"/>
            <a:ext cx="2209800" cy="935038"/>
          </a:xfrm>
          <a:custGeom>
            <a:avLst/>
            <a:gdLst>
              <a:gd name="T0" fmla="*/ 2147483647 w 2879"/>
              <a:gd name="T1" fmla="*/ 2147483647 h 1178"/>
              <a:gd name="T2" fmla="*/ 0 w 2879"/>
              <a:gd name="T3" fmla="*/ 0 h 1178"/>
              <a:gd name="T4" fmla="*/ 2147483647 w 2879"/>
              <a:gd name="T5" fmla="*/ 2147483647 h 1178"/>
              <a:gd name="T6" fmla="*/ 2147483647 w 2879"/>
              <a:gd name="T7" fmla="*/ 2147483647 h 1178"/>
              <a:gd name="T8" fmla="*/ 2147483647 w 2879"/>
              <a:gd name="T9" fmla="*/ 2147483647 h 1178"/>
              <a:gd name="T10" fmla="*/ 0 60000 65536"/>
              <a:gd name="T11" fmla="*/ 0 60000 65536"/>
              <a:gd name="T12" fmla="*/ 0 60000 65536"/>
              <a:gd name="T13" fmla="*/ 0 60000 65536"/>
              <a:gd name="T14" fmla="*/ 0 60000 65536"/>
              <a:gd name="T15" fmla="*/ 0 w 2879"/>
              <a:gd name="T16" fmla="*/ 0 h 1178"/>
              <a:gd name="T17" fmla="*/ 2879 w 2879"/>
              <a:gd name="T18" fmla="*/ 1178 h 1178"/>
            </a:gdLst>
            <a:ahLst/>
            <a:cxnLst>
              <a:cxn ang="T10">
                <a:pos x="T0" y="T1"/>
              </a:cxn>
              <a:cxn ang="T11">
                <a:pos x="T2" y="T3"/>
              </a:cxn>
              <a:cxn ang="T12">
                <a:pos x="T4" y="T5"/>
              </a:cxn>
              <a:cxn ang="T13">
                <a:pos x="T6" y="T7"/>
              </a:cxn>
              <a:cxn ang="T14">
                <a:pos x="T8" y="T9"/>
              </a:cxn>
            </a:cxnLst>
            <a:rect l="T15" t="T16" r="T17" b="T18"/>
            <a:pathLst>
              <a:path w="2879" h="1178">
                <a:moveTo>
                  <a:pt x="431" y="73"/>
                </a:moveTo>
                <a:lnTo>
                  <a:pt x="0" y="0"/>
                </a:lnTo>
                <a:lnTo>
                  <a:pt x="1959" y="885"/>
                </a:lnTo>
                <a:lnTo>
                  <a:pt x="2879" y="1178"/>
                </a:lnTo>
                <a:lnTo>
                  <a:pt x="431" y="73"/>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01" name="Freeform 17">
            <a:extLst>
              <a:ext uri="{FF2B5EF4-FFF2-40B4-BE49-F238E27FC236}">
                <a16:creationId xmlns:a16="http://schemas.microsoft.com/office/drawing/2014/main" id="{4A380B75-32A6-4C21-A7FE-B84438079A1B}"/>
              </a:ext>
            </a:extLst>
          </p:cNvPr>
          <p:cNvSpPr>
            <a:spLocks/>
          </p:cNvSpPr>
          <p:nvPr/>
        </p:nvSpPr>
        <p:spPr bwMode="auto">
          <a:xfrm>
            <a:off x="5865813" y="4108450"/>
            <a:ext cx="2209800" cy="935038"/>
          </a:xfrm>
          <a:custGeom>
            <a:avLst/>
            <a:gdLst>
              <a:gd name="T0" fmla="*/ 2147483647 w 2879"/>
              <a:gd name="T1" fmla="*/ 2147483647 h 1178"/>
              <a:gd name="T2" fmla="*/ 0 w 2879"/>
              <a:gd name="T3" fmla="*/ 0 h 1178"/>
              <a:gd name="T4" fmla="*/ 2147483647 w 2879"/>
              <a:gd name="T5" fmla="*/ 2147483647 h 1178"/>
              <a:gd name="T6" fmla="*/ 2147483647 w 2879"/>
              <a:gd name="T7" fmla="*/ 2147483647 h 1178"/>
              <a:gd name="T8" fmla="*/ 2147483647 w 2879"/>
              <a:gd name="T9" fmla="*/ 2147483647 h 1178"/>
              <a:gd name="T10" fmla="*/ 0 60000 65536"/>
              <a:gd name="T11" fmla="*/ 0 60000 65536"/>
              <a:gd name="T12" fmla="*/ 0 60000 65536"/>
              <a:gd name="T13" fmla="*/ 0 60000 65536"/>
              <a:gd name="T14" fmla="*/ 0 60000 65536"/>
              <a:gd name="T15" fmla="*/ 0 w 2879"/>
              <a:gd name="T16" fmla="*/ 0 h 1178"/>
              <a:gd name="T17" fmla="*/ 2879 w 2879"/>
              <a:gd name="T18" fmla="*/ 1178 h 1178"/>
            </a:gdLst>
            <a:ahLst/>
            <a:cxnLst>
              <a:cxn ang="T10">
                <a:pos x="T0" y="T1"/>
              </a:cxn>
              <a:cxn ang="T11">
                <a:pos x="T2" y="T3"/>
              </a:cxn>
              <a:cxn ang="T12">
                <a:pos x="T4" y="T5"/>
              </a:cxn>
              <a:cxn ang="T13">
                <a:pos x="T6" y="T7"/>
              </a:cxn>
              <a:cxn ang="T14">
                <a:pos x="T8" y="T9"/>
              </a:cxn>
            </a:cxnLst>
            <a:rect l="T15" t="T16" r="T17" b="T18"/>
            <a:pathLst>
              <a:path w="2879" h="1178">
                <a:moveTo>
                  <a:pt x="431" y="73"/>
                </a:moveTo>
                <a:lnTo>
                  <a:pt x="0" y="0"/>
                </a:lnTo>
                <a:lnTo>
                  <a:pt x="1959" y="885"/>
                </a:lnTo>
                <a:lnTo>
                  <a:pt x="2879" y="1178"/>
                </a:lnTo>
                <a:lnTo>
                  <a:pt x="431" y="73"/>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02" name="Freeform 18">
            <a:extLst>
              <a:ext uri="{FF2B5EF4-FFF2-40B4-BE49-F238E27FC236}">
                <a16:creationId xmlns:a16="http://schemas.microsoft.com/office/drawing/2014/main" id="{BB7B5EA7-3453-43B9-BEA3-D8F66A3A92C4}"/>
              </a:ext>
            </a:extLst>
          </p:cNvPr>
          <p:cNvSpPr>
            <a:spLocks/>
          </p:cNvSpPr>
          <p:nvPr/>
        </p:nvSpPr>
        <p:spPr bwMode="auto">
          <a:xfrm>
            <a:off x="5865814" y="3416300"/>
            <a:ext cx="587375" cy="749300"/>
          </a:xfrm>
          <a:custGeom>
            <a:avLst/>
            <a:gdLst>
              <a:gd name="T0" fmla="*/ 2147483647 w 762"/>
              <a:gd name="T1" fmla="*/ 2147483647 h 946"/>
              <a:gd name="T2" fmla="*/ 2147483647 w 762"/>
              <a:gd name="T3" fmla="*/ 2147483647 h 946"/>
              <a:gd name="T4" fmla="*/ 2147483647 w 762"/>
              <a:gd name="T5" fmla="*/ 2147483647 h 946"/>
              <a:gd name="T6" fmla="*/ 2147483647 w 762"/>
              <a:gd name="T7" fmla="*/ 2147483647 h 946"/>
              <a:gd name="T8" fmla="*/ 2147483647 w 762"/>
              <a:gd name="T9" fmla="*/ 2147483647 h 946"/>
              <a:gd name="T10" fmla="*/ 2147483647 w 762"/>
              <a:gd name="T11" fmla="*/ 2147483647 h 946"/>
              <a:gd name="T12" fmla="*/ 2147483647 w 762"/>
              <a:gd name="T13" fmla="*/ 2147483647 h 946"/>
              <a:gd name="T14" fmla="*/ 2147483647 w 762"/>
              <a:gd name="T15" fmla="*/ 2147483647 h 946"/>
              <a:gd name="T16" fmla="*/ 2147483647 w 762"/>
              <a:gd name="T17" fmla="*/ 2147483647 h 946"/>
              <a:gd name="T18" fmla="*/ 2147483647 w 762"/>
              <a:gd name="T19" fmla="*/ 2147483647 h 946"/>
              <a:gd name="T20" fmla="*/ 2147483647 w 762"/>
              <a:gd name="T21" fmla="*/ 2147483647 h 946"/>
              <a:gd name="T22" fmla="*/ 2147483647 w 762"/>
              <a:gd name="T23" fmla="*/ 2147483647 h 946"/>
              <a:gd name="T24" fmla="*/ 2147483647 w 762"/>
              <a:gd name="T25" fmla="*/ 2147483647 h 946"/>
              <a:gd name="T26" fmla="*/ 2147483647 w 762"/>
              <a:gd name="T27" fmla="*/ 2147483647 h 946"/>
              <a:gd name="T28" fmla="*/ 2147483647 w 762"/>
              <a:gd name="T29" fmla="*/ 2147483647 h 946"/>
              <a:gd name="T30" fmla="*/ 2147483647 w 762"/>
              <a:gd name="T31" fmla="*/ 2147483647 h 946"/>
              <a:gd name="T32" fmla="*/ 0 w 762"/>
              <a:gd name="T33" fmla="*/ 2147483647 h 946"/>
              <a:gd name="T34" fmla="*/ 2147483647 w 762"/>
              <a:gd name="T35" fmla="*/ 2147483647 h 946"/>
              <a:gd name="T36" fmla="*/ 2147483647 w 762"/>
              <a:gd name="T37" fmla="*/ 2147483647 h 946"/>
              <a:gd name="T38" fmla="*/ 2147483647 w 762"/>
              <a:gd name="T39" fmla="*/ 2147483647 h 946"/>
              <a:gd name="T40" fmla="*/ 2147483647 w 762"/>
              <a:gd name="T41" fmla="*/ 2147483647 h 946"/>
              <a:gd name="T42" fmla="*/ 2147483647 w 762"/>
              <a:gd name="T43" fmla="*/ 2147483647 h 946"/>
              <a:gd name="T44" fmla="*/ 2147483647 w 762"/>
              <a:gd name="T45" fmla="*/ 2147483647 h 946"/>
              <a:gd name="T46" fmla="*/ 2147483647 w 762"/>
              <a:gd name="T47" fmla="*/ 2147483647 h 946"/>
              <a:gd name="T48" fmla="*/ 2147483647 w 762"/>
              <a:gd name="T49" fmla="*/ 2147483647 h 946"/>
              <a:gd name="T50" fmla="*/ 2147483647 w 762"/>
              <a:gd name="T51" fmla="*/ 2147483647 h 946"/>
              <a:gd name="T52" fmla="*/ 2147483647 w 762"/>
              <a:gd name="T53" fmla="*/ 2147483647 h 946"/>
              <a:gd name="T54" fmla="*/ 2147483647 w 762"/>
              <a:gd name="T55" fmla="*/ 2147483647 h 946"/>
              <a:gd name="T56" fmla="*/ 2147483647 w 762"/>
              <a:gd name="T57" fmla="*/ 2147483647 h 946"/>
              <a:gd name="T58" fmla="*/ 2147483647 w 762"/>
              <a:gd name="T59" fmla="*/ 2147483647 h 946"/>
              <a:gd name="T60" fmla="*/ 2147483647 w 762"/>
              <a:gd name="T61" fmla="*/ 2147483647 h 946"/>
              <a:gd name="T62" fmla="*/ 2147483647 w 762"/>
              <a:gd name="T63" fmla="*/ 2147483647 h 946"/>
              <a:gd name="T64" fmla="*/ 2147483647 w 762"/>
              <a:gd name="T65" fmla="*/ 2147483647 h 9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2"/>
              <a:gd name="T100" fmla="*/ 0 h 946"/>
              <a:gd name="T101" fmla="*/ 762 w 762"/>
              <a:gd name="T102" fmla="*/ 946 h 9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2" h="946">
                <a:moveTo>
                  <a:pt x="740" y="0"/>
                </a:moveTo>
                <a:lnTo>
                  <a:pt x="247" y="115"/>
                </a:lnTo>
                <a:lnTo>
                  <a:pt x="253" y="145"/>
                </a:lnTo>
                <a:lnTo>
                  <a:pt x="257" y="173"/>
                </a:lnTo>
                <a:lnTo>
                  <a:pt x="259" y="200"/>
                </a:lnTo>
                <a:lnTo>
                  <a:pt x="263" y="225"/>
                </a:lnTo>
                <a:lnTo>
                  <a:pt x="263" y="253"/>
                </a:lnTo>
                <a:lnTo>
                  <a:pt x="264" y="278"/>
                </a:lnTo>
                <a:lnTo>
                  <a:pt x="264" y="303"/>
                </a:lnTo>
                <a:lnTo>
                  <a:pt x="263" y="329"/>
                </a:lnTo>
                <a:lnTo>
                  <a:pt x="260" y="354"/>
                </a:lnTo>
                <a:lnTo>
                  <a:pt x="259" y="378"/>
                </a:lnTo>
                <a:lnTo>
                  <a:pt x="255" y="399"/>
                </a:lnTo>
                <a:lnTo>
                  <a:pt x="251" y="425"/>
                </a:lnTo>
                <a:lnTo>
                  <a:pt x="247" y="449"/>
                </a:lnTo>
                <a:lnTo>
                  <a:pt x="242" y="472"/>
                </a:lnTo>
                <a:lnTo>
                  <a:pt x="234" y="495"/>
                </a:lnTo>
                <a:lnTo>
                  <a:pt x="226" y="517"/>
                </a:lnTo>
                <a:lnTo>
                  <a:pt x="218" y="541"/>
                </a:lnTo>
                <a:lnTo>
                  <a:pt x="207" y="564"/>
                </a:lnTo>
                <a:lnTo>
                  <a:pt x="198" y="585"/>
                </a:lnTo>
                <a:lnTo>
                  <a:pt x="188" y="606"/>
                </a:lnTo>
                <a:lnTo>
                  <a:pt x="176" y="630"/>
                </a:lnTo>
                <a:lnTo>
                  <a:pt x="165" y="652"/>
                </a:lnTo>
                <a:lnTo>
                  <a:pt x="151" y="674"/>
                </a:lnTo>
                <a:lnTo>
                  <a:pt x="138" y="697"/>
                </a:lnTo>
                <a:lnTo>
                  <a:pt x="123" y="718"/>
                </a:lnTo>
                <a:lnTo>
                  <a:pt x="108" y="741"/>
                </a:lnTo>
                <a:lnTo>
                  <a:pt x="92" y="762"/>
                </a:lnTo>
                <a:lnTo>
                  <a:pt x="75" y="785"/>
                </a:lnTo>
                <a:lnTo>
                  <a:pt x="58" y="806"/>
                </a:lnTo>
                <a:lnTo>
                  <a:pt x="39" y="829"/>
                </a:lnTo>
                <a:lnTo>
                  <a:pt x="19" y="850"/>
                </a:lnTo>
                <a:lnTo>
                  <a:pt x="0" y="873"/>
                </a:lnTo>
                <a:lnTo>
                  <a:pt x="431" y="946"/>
                </a:lnTo>
                <a:lnTo>
                  <a:pt x="455" y="918"/>
                </a:lnTo>
                <a:lnTo>
                  <a:pt x="480" y="890"/>
                </a:lnTo>
                <a:lnTo>
                  <a:pt x="502" y="863"/>
                </a:lnTo>
                <a:lnTo>
                  <a:pt x="523" y="837"/>
                </a:lnTo>
                <a:lnTo>
                  <a:pt x="544" y="809"/>
                </a:lnTo>
                <a:lnTo>
                  <a:pt x="566" y="781"/>
                </a:lnTo>
                <a:lnTo>
                  <a:pt x="583" y="754"/>
                </a:lnTo>
                <a:lnTo>
                  <a:pt x="603" y="725"/>
                </a:lnTo>
                <a:lnTo>
                  <a:pt x="619" y="697"/>
                </a:lnTo>
                <a:lnTo>
                  <a:pt x="636" y="670"/>
                </a:lnTo>
                <a:lnTo>
                  <a:pt x="652" y="642"/>
                </a:lnTo>
                <a:lnTo>
                  <a:pt x="666" y="614"/>
                </a:lnTo>
                <a:lnTo>
                  <a:pt x="679" y="587"/>
                </a:lnTo>
                <a:lnTo>
                  <a:pt x="691" y="558"/>
                </a:lnTo>
                <a:lnTo>
                  <a:pt x="703" y="530"/>
                </a:lnTo>
                <a:lnTo>
                  <a:pt x="714" y="501"/>
                </a:lnTo>
                <a:lnTo>
                  <a:pt x="723" y="474"/>
                </a:lnTo>
                <a:lnTo>
                  <a:pt x="731" y="445"/>
                </a:lnTo>
                <a:lnTo>
                  <a:pt x="739" y="415"/>
                </a:lnTo>
                <a:lnTo>
                  <a:pt x="744" y="388"/>
                </a:lnTo>
                <a:lnTo>
                  <a:pt x="750" y="357"/>
                </a:lnTo>
                <a:lnTo>
                  <a:pt x="754" y="326"/>
                </a:lnTo>
                <a:lnTo>
                  <a:pt x="758" y="296"/>
                </a:lnTo>
                <a:lnTo>
                  <a:pt x="760" y="265"/>
                </a:lnTo>
                <a:lnTo>
                  <a:pt x="760" y="233"/>
                </a:lnTo>
                <a:lnTo>
                  <a:pt x="762" y="202"/>
                </a:lnTo>
                <a:lnTo>
                  <a:pt x="760" y="170"/>
                </a:lnTo>
                <a:lnTo>
                  <a:pt x="758" y="137"/>
                </a:lnTo>
                <a:lnTo>
                  <a:pt x="754" y="104"/>
                </a:lnTo>
                <a:lnTo>
                  <a:pt x="750" y="69"/>
                </a:lnTo>
                <a:lnTo>
                  <a:pt x="746" y="35"/>
                </a:lnTo>
                <a:lnTo>
                  <a:pt x="740" y="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03" name="Freeform 19">
            <a:extLst>
              <a:ext uri="{FF2B5EF4-FFF2-40B4-BE49-F238E27FC236}">
                <a16:creationId xmlns:a16="http://schemas.microsoft.com/office/drawing/2014/main" id="{CF1A7C31-3C49-4B27-B0DB-3AF543C29B1E}"/>
              </a:ext>
            </a:extLst>
          </p:cNvPr>
          <p:cNvSpPr>
            <a:spLocks/>
          </p:cNvSpPr>
          <p:nvPr/>
        </p:nvSpPr>
        <p:spPr bwMode="auto">
          <a:xfrm>
            <a:off x="5865814" y="3416300"/>
            <a:ext cx="587375" cy="749300"/>
          </a:xfrm>
          <a:custGeom>
            <a:avLst/>
            <a:gdLst>
              <a:gd name="T0" fmla="*/ 2147483647 w 762"/>
              <a:gd name="T1" fmla="*/ 2147483647 h 946"/>
              <a:gd name="T2" fmla="*/ 2147483647 w 762"/>
              <a:gd name="T3" fmla="*/ 2147483647 h 946"/>
              <a:gd name="T4" fmla="*/ 2147483647 w 762"/>
              <a:gd name="T5" fmla="*/ 2147483647 h 946"/>
              <a:gd name="T6" fmla="*/ 2147483647 w 762"/>
              <a:gd name="T7" fmla="*/ 2147483647 h 946"/>
              <a:gd name="T8" fmla="*/ 2147483647 w 762"/>
              <a:gd name="T9" fmla="*/ 2147483647 h 946"/>
              <a:gd name="T10" fmla="*/ 2147483647 w 762"/>
              <a:gd name="T11" fmla="*/ 2147483647 h 946"/>
              <a:gd name="T12" fmla="*/ 2147483647 w 762"/>
              <a:gd name="T13" fmla="*/ 2147483647 h 946"/>
              <a:gd name="T14" fmla="*/ 2147483647 w 762"/>
              <a:gd name="T15" fmla="*/ 2147483647 h 946"/>
              <a:gd name="T16" fmla="*/ 2147483647 w 762"/>
              <a:gd name="T17" fmla="*/ 2147483647 h 946"/>
              <a:gd name="T18" fmla="*/ 2147483647 w 762"/>
              <a:gd name="T19" fmla="*/ 2147483647 h 946"/>
              <a:gd name="T20" fmla="*/ 2147483647 w 762"/>
              <a:gd name="T21" fmla="*/ 2147483647 h 946"/>
              <a:gd name="T22" fmla="*/ 2147483647 w 762"/>
              <a:gd name="T23" fmla="*/ 2147483647 h 946"/>
              <a:gd name="T24" fmla="*/ 2147483647 w 762"/>
              <a:gd name="T25" fmla="*/ 2147483647 h 946"/>
              <a:gd name="T26" fmla="*/ 2147483647 w 762"/>
              <a:gd name="T27" fmla="*/ 2147483647 h 946"/>
              <a:gd name="T28" fmla="*/ 2147483647 w 762"/>
              <a:gd name="T29" fmla="*/ 2147483647 h 946"/>
              <a:gd name="T30" fmla="*/ 2147483647 w 762"/>
              <a:gd name="T31" fmla="*/ 2147483647 h 946"/>
              <a:gd name="T32" fmla="*/ 0 w 762"/>
              <a:gd name="T33" fmla="*/ 2147483647 h 946"/>
              <a:gd name="T34" fmla="*/ 2147483647 w 762"/>
              <a:gd name="T35" fmla="*/ 2147483647 h 946"/>
              <a:gd name="T36" fmla="*/ 2147483647 w 762"/>
              <a:gd name="T37" fmla="*/ 2147483647 h 946"/>
              <a:gd name="T38" fmla="*/ 2147483647 w 762"/>
              <a:gd name="T39" fmla="*/ 2147483647 h 946"/>
              <a:gd name="T40" fmla="*/ 2147483647 w 762"/>
              <a:gd name="T41" fmla="*/ 2147483647 h 946"/>
              <a:gd name="T42" fmla="*/ 2147483647 w 762"/>
              <a:gd name="T43" fmla="*/ 2147483647 h 946"/>
              <a:gd name="T44" fmla="*/ 2147483647 w 762"/>
              <a:gd name="T45" fmla="*/ 2147483647 h 946"/>
              <a:gd name="T46" fmla="*/ 2147483647 w 762"/>
              <a:gd name="T47" fmla="*/ 2147483647 h 946"/>
              <a:gd name="T48" fmla="*/ 2147483647 w 762"/>
              <a:gd name="T49" fmla="*/ 2147483647 h 946"/>
              <a:gd name="T50" fmla="*/ 2147483647 w 762"/>
              <a:gd name="T51" fmla="*/ 2147483647 h 946"/>
              <a:gd name="T52" fmla="*/ 2147483647 w 762"/>
              <a:gd name="T53" fmla="*/ 2147483647 h 946"/>
              <a:gd name="T54" fmla="*/ 2147483647 w 762"/>
              <a:gd name="T55" fmla="*/ 2147483647 h 946"/>
              <a:gd name="T56" fmla="*/ 2147483647 w 762"/>
              <a:gd name="T57" fmla="*/ 2147483647 h 946"/>
              <a:gd name="T58" fmla="*/ 2147483647 w 762"/>
              <a:gd name="T59" fmla="*/ 2147483647 h 946"/>
              <a:gd name="T60" fmla="*/ 2147483647 w 762"/>
              <a:gd name="T61" fmla="*/ 2147483647 h 946"/>
              <a:gd name="T62" fmla="*/ 2147483647 w 762"/>
              <a:gd name="T63" fmla="*/ 2147483647 h 946"/>
              <a:gd name="T64" fmla="*/ 2147483647 w 762"/>
              <a:gd name="T65" fmla="*/ 2147483647 h 94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2"/>
              <a:gd name="T100" fmla="*/ 0 h 946"/>
              <a:gd name="T101" fmla="*/ 762 w 762"/>
              <a:gd name="T102" fmla="*/ 946 h 94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2" h="946">
                <a:moveTo>
                  <a:pt x="740" y="0"/>
                </a:moveTo>
                <a:lnTo>
                  <a:pt x="247" y="115"/>
                </a:lnTo>
                <a:lnTo>
                  <a:pt x="253" y="145"/>
                </a:lnTo>
                <a:lnTo>
                  <a:pt x="257" y="173"/>
                </a:lnTo>
                <a:lnTo>
                  <a:pt x="259" y="200"/>
                </a:lnTo>
                <a:lnTo>
                  <a:pt x="263" y="225"/>
                </a:lnTo>
                <a:lnTo>
                  <a:pt x="263" y="253"/>
                </a:lnTo>
                <a:lnTo>
                  <a:pt x="264" y="278"/>
                </a:lnTo>
                <a:lnTo>
                  <a:pt x="264" y="303"/>
                </a:lnTo>
                <a:lnTo>
                  <a:pt x="263" y="329"/>
                </a:lnTo>
                <a:lnTo>
                  <a:pt x="260" y="354"/>
                </a:lnTo>
                <a:lnTo>
                  <a:pt x="259" y="378"/>
                </a:lnTo>
                <a:lnTo>
                  <a:pt x="255" y="399"/>
                </a:lnTo>
                <a:lnTo>
                  <a:pt x="251" y="425"/>
                </a:lnTo>
                <a:lnTo>
                  <a:pt x="247" y="449"/>
                </a:lnTo>
                <a:lnTo>
                  <a:pt x="242" y="472"/>
                </a:lnTo>
                <a:lnTo>
                  <a:pt x="234" y="495"/>
                </a:lnTo>
                <a:lnTo>
                  <a:pt x="226" y="517"/>
                </a:lnTo>
                <a:lnTo>
                  <a:pt x="218" y="541"/>
                </a:lnTo>
                <a:lnTo>
                  <a:pt x="207" y="564"/>
                </a:lnTo>
                <a:lnTo>
                  <a:pt x="198" y="585"/>
                </a:lnTo>
                <a:lnTo>
                  <a:pt x="188" y="606"/>
                </a:lnTo>
                <a:lnTo>
                  <a:pt x="176" y="630"/>
                </a:lnTo>
                <a:lnTo>
                  <a:pt x="165" y="652"/>
                </a:lnTo>
                <a:lnTo>
                  <a:pt x="151" y="674"/>
                </a:lnTo>
                <a:lnTo>
                  <a:pt x="138" y="697"/>
                </a:lnTo>
                <a:lnTo>
                  <a:pt x="123" y="718"/>
                </a:lnTo>
                <a:lnTo>
                  <a:pt x="108" y="741"/>
                </a:lnTo>
                <a:lnTo>
                  <a:pt x="92" y="762"/>
                </a:lnTo>
                <a:lnTo>
                  <a:pt x="75" y="785"/>
                </a:lnTo>
                <a:lnTo>
                  <a:pt x="58" y="806"/>
                </a:lnTo>
                <a:lnTo>
                  <a:pt x="39" y="829"/>
                </a:lnTo>
                <a:lnTo>
                  <a:pt x="19" y="850"/>
                </a:lnTo>
                <a:lnTo>
                  <a:pt x="0" y="873"/>
                </a:lnTo>
                <a:lnTo>
                  <a:pt x="431" y="946"/>
                </a:lnTo>
                <a:lnTo>
                  <a:pt x="455" y="918"/>
                </a:lnTo>
                <a:lnTo>
                  <a:pt x="480" y="890"/>
                </a:lnTo>
                <a:lnTo>
                  <a:pt x="502" y="863"/>
                </a:lnTo>
                <a:lnTo>
                  <a:pt x="523" y="837"/>
                </a:lnTo>
                <a:lnTo>
                  <a:pt x="544" y="809"/>
                </a:lnTo>
                <a:lnTo>
                  <a:pt x="566" y="781"/>
                </a:lnTo>
                <a:lnTo>
                  <a:pt x="583" y="754"/>
                </a:lnTo>
                <a:lnTo>
                  <a:pt x="603" y="725"/>
                </a:lnTo>
                <a:lnTo>
                  <a:pt x="619" y="697"/>
                </a:lnTo>
                <a:lnTo>
                  <a:pt x="636" y="670"/>
                </a:lnTo>
                <a:lnTo>
                  <a:pt x="652" y="642"/>
                </a:lnTo>
                <a:lnTo>
                  <a:pt x="666" y="614"/>
                </a:lnTo>
                <a:lnTo>
                  <a:pt x="679" y="587"/>
                </a:lnTo>
                <a:lnTo>
                  <a:pt x="691" y="558"/>
                </a:lnTo>
                <a:lnTo>
                  <a:pt x="703" y="530"/>
                </a:lnTo>
                <a:lnTo>
                  <a:pt x="714" y="501"/>
                </a:lnTo>
                <a:lnTo>
                  <a:pt x="723" y="474"/>
                </a:lnTo>
                <a:lnTo>
                  <a:pt x="731" y="445"/>
                </a:lnTo>
                <a:lnTo>
                  <a:pt x="739" y="415"/>
                </a:lnTo>
                <a:lnTo>
                  <a:pt x="744" y="388"/>
                </a:lnTo>
                <a:lnTo>
                  <a:pt x="750" y="357"/>
                </a:lnTo>
                <a:lnTo>
                  <a:pt x="754" y="326"/>
                </a:lnTo>
                <a:lnTo>
                  <a:pt x="758" y="296"/>
                </a:lnTo>
                <a:lnTo>
                  <a:pt x="760" y="265"/>
                </a:lnTo>
                <a:lnTo>
                  <a:pt x="760" y="233"/>
                </a:lnTo>
                <a:lnTo>
                  <a:pt x="762" y="202"/>
                </a:lnTo>
                <a:lnTo>
                  <a:pt x="760" y="170"/>
                </a:lnTo>
                <a:lnTo>
                  <a:pt x="758" y="137"/>
                </a:lnTo>
                <a:lnTo>
                  <a:pt x="754" y="104"/>
                </a:lnTo>
                <a:lnTo>
                  <a:pt x="750" y="69"/>
                </a:lnTo>
                <a:lnTo>
                  <a:pt x="746" y="35"/>
                </a:lnTo>
                <a:lnTo>
                  <a:pt x="740"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04" name="Freeform 20">
            <a:extLst>
              <a:ext uri="{FF2B5EF4-FFF2-40B4-BE49-F238E27FC236}">
                <a16:creationId xmlns:a16="http://schemas.microsoft.com/office/drawing/2014/main" id="{4CA4E70B-5F93-4584-AF41-921AB2B35C7E}"/>
              </a:ext>
            </a:extLst>
          </p:cNvPr>
          <p:cNvSpPr>
            <a:spLocks/>
          </p:cNvSpPr>
          <p:nvPr/>
        </p:nvSpPr>
        <p:spPr bwMode="auto">
          <a:xfrm>
            <a:off x="4967289" y="4484688"/>
            <a:ext cx="307975" cy="1765300"/>
          </a:xfrm>
          <a:custGeom>
            <a:avLst/>
            <a:gdLst>
              <a:gd name="T0" fmla="*/ 2147483647 w 400"/>
              <a:gd name="T1" fmla="*/ 2147483647 h 2224"/>
              <a:gd name="T2" fmla="*/ 0 w 400"/>
              <a:gd name="T3" fmla="*/ 0 h 2224"/>
              <a:gd name="T4" fmla="*/ 2147483647 w 400"/>
              <a:gd name="T5" fmla="*/ 2147483647 h 2224"/>
              <a:gd name="T6" fmla="*/ 2147483647 w 400"/>
              <a:gd name="T7" fmla="*/ 2147483647 h 2224"/>
              <a:gd name="T8" fmla="*/ 2147483647 w 400"/>
              <a:gd name="T9" fmla="*/ 2147483647 h 2224"/>
              <a:gd name="T10" fmla="*/ 0 60000 65536"/>
              <a:gd name="T11" fmla="*/ 0 60000 65536"/>
              <a:gd name="T12" fmla="*/ 0 60000 65536"/>
              <a:gd name="T13" fmla="*/ 0 60000 65536"/>
              <a:gd name="T14" fmla="*/ 0 60000 65536"/>
              <a:gd name="T15" fmla="*/ 0 w 400"/>
              <a:gd name="T16" fmla="*/ 0 h 2224"/>
              <a:gd name="T17" fmla="*/ 400 w 400"/>
              <a:gd name="T18" fmla="*/ 2224 h 2224"/>
            </a:gdLst>
            <a:ahLst/>
            <a:cxnLst>
              <a:cxn ang="T10">
                <a:pos x="T0" y="T1"/>
              </a:cxn>
              <a:cxn ang="T11">
                <a:pos x="T2" y="T3"/>
              </a:cxn>
              <a:cxn ang="T12">
                <a:pos x="T4" y="T5"/>
              </a:cxn>
              <a:cxn ang="T13">
                <a:pos x="T6" y="T7"/>
              </a:cxn>
              <a:cxn ang="T14">
                <a:pos x="T8" y="T9"/>
              </a:cxn>
            </a:cxnLst>
            <a:rect l="T15" t="T16" r="T17" b="T18"/>
            <a:pathLst>
              <a:path w="400" h="2224">
                <a:moveTo>
                  <a:pt x="138" y="190"/>
                </a:moveTo>
                <a:lnTo>
                  <a:pt x="0" y="0"/>
                </a:lnTo>
                <a:lnTo>
                  <a:pt x="210" y="1625"/>
                </a:lnTo>
                <a:lnTo>
                  <a:pt x="400" y="2224"/>
                </a:lnTo>
                <a:lnTo>
                  <a:pt x="138" y="19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05" name="Freeform 21">
            <a:extLst>
              <a:ext uri="{FF2B5EF4-FFF2-40B4-BE49-F238E27FC236}">
                <a16:creationId xmlns:a16="http://schemas.microsoft.com/office/drawing/2014/main" id="{9EB9D31F-4C60-4D3D-875D-419A07212E9D}"/>
              </a:ext>
            </a:extLst>
          </p:cNvPr>
          <p:cNvSpPr>
            <a:spLocks/>
          </p:cNvSpPr>
          <p:nvPr/>
        </p:nvSpPr>
        <p:spPr bwMode="auto">
          <a:xfrm>
            <a:off x="4967289" y="4484688"/>
            <a:ext cx="307975" cy="1765300"/>
          </a:xfrm>
          <a:custGeom>
            <a:avLst/>
            <a:gdLst>
              <a:gd name="T0" fmla="*/ 2147483647 w 400"/>
              <a:gd name="T1" fmla="*/ 2147483647 h 2224"/>
              <a:gd name="T2" fmla="*/ 0 w 400"/>
              <a:gd name="T3" fmla="*/ 0 h 2224"/>
              <a:gd name="T4" fmla="*/ 2147483647 w 400"/>
              <a:gd name="T5" fmla="*/ 2147483647 h 2224"/>
              <a:gd name="T6" fmla="*/ 2147483647 w 400"/>
              <a:gd name="T7" fmla="*/ 2147483647 h 2224"/>
              <a:gd name="T8" fmla="*/ 2147483647 w 400"/>
              <a:gd name="T9" fmla="*/ 2147483647 h 2224"/>
              <a:gd name="T10" fmla="*/ 0 60000 65536"/>
              <a:gd name="T11" fmla="*/ 0 60000 65536"/>
              <a:gd name="T12" fmla="*/ 0 60000 65536"/>
              <a:gd name="T13" fmla="*/ 0 60000 65536"/>
              <a:gd name="T14" fmla="*/ 0 60000 65536"/>
              <a:gd name="T15" fmla="*/ 0 w 400"/>
              <a:gd name="T16" fmla="*/ 0 h 2224"/>
              <a:gd name="T17" fmla="*/ 400 w 400"/>
              <a:gd name="T18" fmla="*/ 2224 h 2224"/>
            </a:gdLst>
            <a:ahLst/>
            <a:cxnLst>
              <a:cxn ang="T10">
                <a:pos x="T0" y="T1"/>
              </a:cxn>
              <a:cxn ang="T11">
                <a:pos x="T2" y="T3"/>
              </a:cxn>
              <a:cxn ang="T12">
                <a:pos x="T4" y="T5"/>
              </a:cxn>
              <a:cxn ang="T13">
                <a:pos x="T6" y="T7"/>
              </a:cxn>
              <a:cxn ang="T14">
                <a:pos x="T8" y="T9"/>
              </a:cxn>
            </a:cxnLst>
            <a:rect l="T15" t="T16" r="T17" b="T18"/>
            <a:pathLst>
              <a:path w="400" h="2224">
                <a:moveTo>
                  <a:pt x="138" y="190"/>
                </a:moveTo>
                <a:lnTo>
                  <a:pt x="0" y="0"/>
                </a:lnTo>
                <a:lnTo>
                  <a:pt x="210" y="1625"/>
                </a:lnTo>
                <a:lnTo>
                  <a:pt x="400" y="2224"/>
                </a:lnTo>
                <a:lnTo>
                  <a:pt x="138" y="19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06" name="Freeform 22">
            <a:extLst>
              <a:ext uri="{FF2B5EF4-FFF2-40B4-BE49-F238E27FC236}">
                <a16:creationId xmlns:a16="http://schemas.microsoft.com/office/drawing/2014/main" id="{43E36BE7-7DC6-465B-99AD-A40D25C13118}"/>
              </a:ext>
            </a:extLst>
          </p:cNvPr>
          <p:cNvSpPr>
            <a:spLocks/>
          </p:cNvSpPr>
          <p:nvPr/>
        </p:nvSpPr>
        <p:spPr bwMode="auto">
          <a:xfrm>
            <a:off x="4967288" y="4219576"/>
            <a:ext cx="1079500" cy="415925"/>
          </a:xfrm>
          <a:custGeom>
            <a:avLst/>
            <a:gdLst>
              <a:gd name="T0" fmla="*/ 2147483647 w 1407"/>
              <a:gd name="T1" fmla="*/ 0 h 524"/>
              <a:gd name="T2" fmla="*/ 2147483647 w 1407"/>
              <a:gd name="T3" fmla="*/ 2147483647 h 524"/>
              <a:gd name="T4" fmla="*/ 2147483647 w 1407"/>
              <a:gd name="T5" fmla="*/ 2147483647 h 524"/>
              <a:gd name="T6" fmla="*/ 2147483647 w 1407"/>
              <a:gd name="T7" fmla="*/ 2147483647 h 524"/>
              <a:gd name="T8" fmla="*/ 2147483647 w 1407"/>
              <a:gd name="T9" fmla="*/ 2147483647 h 524"/>
              <a:gd name="T10" fmla="*/ 2147483647 w 1407"/>
              <a:gd name="T11" fmla="*/ 2147483647 h 524"/>
              <a:gd name="T12" fmla="*/ 2147483647 w 1407"/>
              <a:gd name="T13" fmla="*/ 2147483647 h 524"/>
              <a:gd name="T14" fmla="*/ 2147483647 w 1407"/>
              <a:gd name="T15" fmla="*/ 2147483647 h 524"/>
              <a:gd name="T16" fmla="*/ 2147483647 w 1407"/>
              <a:gd name="T17" fmla="*/ 2147483647 h 524"/>
              <a:gd name="T18" fmla="*/ 2147483647 w 1407"/>
              <a:gd name="T19" fmla="*/ 2147483647 h 524"/>
              <a:gd name="T20" fmla="*/ 2147483647 w 1407"/>
              <a:gd name="T21" fmla="*/ 2147483647 h 524"/>
              <a:gd name="T22" fmla="*/ 2147483647 w 1407"/>
              <a:gd name="T23" fmla="*/ 2147483647 h 524"/>
              <a:gd name="T24" fmla="*/ 2147483647 w 1407"/>
              <a:gd name="T25" fmla="*/ 2147483647 h 524"/>
              <a:gd name="T26" fmla="*/ 2147483647 w 1407"/>
              <a:gd name="T27" fmla="*/ 2147483647 h 524"/>
              <a:gd name="T28" fmla="*/ 2147483647 w 1407"/>
              <a:gd name="T29" fmla="*/ 2147483647 h 524"/>
              <a:gd name="T30" fmla="*/ 2147483647 w 1407"/>
              <a:gd name="T31" fmla="*/ 2147483647 h 524"/>
              <a:gd name="T32" fmla="*/ 0 w 1407"/>
              <a:gd name="T33" fmla="*/ 2147483647 h 524"/>
              <a:gd name="T34" fmla="*/ 2147483647 w 1407"/>
              <a:gd name="T35" fmla="*/ 2147483647 h 524"/>
              <a:gd name="T36" fmla="*/ 2147483647 w 1407"/>
              <a:gd name="T37" fmla="*/ 2147483647 h 524"/>
              <a:gd name="T38" fmla="*/ 2147483647 w 1407"/>
              <a:gd name="T39" fmla="*/ 2147483647 h 524"/>
              <a:gd name="T40" fmla="*/ 2147483647 w 1407"/>
              <a:gd name="T41" fmla="*/ 2147483647 h 524"/>
              <a:gd name="T42" fmla="*/ 2147483647 w 1407"/>
              <a:gd name="T43" fmla="*/ 2147483647 h 524"/>
              <a:gd name="T44" fmla="*/ 2147483647 w 1407"/>
              <a:gd name="T45" fmla="*/ 2147483647 h 524"/>
              <a:gd name="T46" fmla="*/ 2147483647 w 1407"/>
              <a:gd name="T47" fmla="*/ 2147483647 h 524"/>
              <a:gd name="T48" fmla="*/ 2147483647 w 1407"/>
              <a:gd name="T49" fmla="*/ 2147483647 h 524"/>
              <a:gd name="T50" fmla="*/ 2147483647 w 1407"/>
              <a:gd name="T51" fmla="*/ 2147483647 h 524"/>
              <a:gd name="T52" fmla="*/ 2147483647 w 1407"/>
              <a:gd name="T53" fmla="*/ 2147483647 h 524"/>
              <a:gd name="T54" fmla="*/ 2147483647 w 1407"/>
              <a:gd name="T55" fmla="*/ 2147483647 h 524"/>
              <a:gd name="T56" fmla="*/ 2147483647 w 1407"/>
              <a:gd name="T57" fmla="*/ 2147483647 h 524"/>
              <a:gd name="T58" fmla="*/ 2147483647 w 1407"/>
              <a:gd name="T59" fmla="*/ 2147483647 h 524"/>
              <a:gd name="T60" fmla="*/ 2147483647 w 1407"/>
              <a:gd name="T61" fmla="*/ 2147483647 h 524"/>
              <a:gd name="T62" fmla="*/ 2147483647 w 1407"/>
              <a:gd name="T63" fmla="*/ 2147483647 h 524"/>
              <a:gd name="T64" fmla="*/ 2147483647 w 1407"/>
              <a:gd name="T65" fmla="*/ 2147483647 h 5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7"/>
              <a:gd name="T100" fmla="*/ 0 h 524"/>
              <a:gd name="T101" fmla="*/ 1407 w 1407"/>
              <a:gd name="T102" fmla="*/ 524 h 5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7" h="524">
                <a:moveTo>
                  <a:pt x="1407" y="107"/>
                </a:moveTo>
                <a:lnTo>
                  <a:pt x="1016" y="0"/>
                </a:lnTo>
                <a:lnTo>
                  <a:pt x="995" y="15"/>
                </a:lnTo>
                <a:lnTo>
                  <a:pt x="973" y="30"/>
                </a:lnTo>
                <a:lnTo>
                  <a:pt x="952" y="46"/>
                </a:lnTo>
                <a:lnTo>
                  <a:pt x="927" y="61"/>
                </a:lnTo>
                <a:lnTo>
                  <a:pt x="901" y="77"/>
                </a:lnTo>
                <a:lnTo>
                  <a:pt x="876" y="92"/>
                </a:lnTo>
                <a:lnTo>
                  <a:pt x="848" y="107"/>
                </a:lnTo>
                <a:lnTo>
                  <a:pt x="819" y="122"/>
                </a:lnTo>
                <a:lnTo>
                  <a:pt x="789" y="136"/>
                </a:lnTo>
                <a:lnTo>
                  <a:pt x="760" y="150"/>
                </a:lnTo>
                <a:lnTo>
                  <a:pt x="728" y="164"/>
                </a:lnTo>
                <a:lnTo>
                  <a:pt x="697" y="177"/>
                </a:lnTo>
                <a:lnTo>
                  <a:pt x="664" y="192"/>
                </a:lnTo>
                <a:lnTo>
                  <a:pt x="631" y="205"/>
                </a:lnTo>
                <a:lnTo>
                  <a:pt x="598" y="217"/>
                </a:lnTo>
                <a:lnTo>
                  <a:pt x="564" y="228"/>
                </a:lnTo>
                <a:lnTo>
                  <a:pt x="528" y="240"/>
                </a:lnTo>
                <a:lnTo>
                  <a:pt x="494" y="252"/>
                </a:lnTo>
                <a:lnTo>
                  <a:pt x="459" y="261"/>
                </a:lnTo>
                <a:lnTo>
                  <a:pt x="423" y="272"/>
                </a:lnTo>
                <a:lnTo>
                  <a:pt x="388" y="281"/>
                </a:lnTo>
                <a:lnTo>
                  <a:pt x="351" y="289"/>
                </a:lnTo>
                <a:lnTo>
                  <a:pt x="315" y="297"/>
                </a:lnTo>
                <a:lnTo>
                  <a:pt x="280" y="305"/>
                </a:lnTo>
                <a:lnTo>
                  <a:pt x="244" y="310"/>
                </a:lnTo>
                <a:lnTo>
                  <a:pt x="208" y="317"/>
                </a:lnTo>
                <a:lnTo>
                  <a:pt x="172" y="322"/>
                </a:lnTo>
                <a:lnTo>
                  <a:pt x="138" y="326"/>
                </a:lnTo>
                <a:lnTo>
                  <a:pt x="102" y="328"/>
                </a:lnTo>
                <a:lnTo>
                  <a:pt x="68" y="332"/>
                </a:lnTo>
                <a:lnTo>
                  <a:pt x="34" y="332"/>
                </a:lnTo>
                <a:lnTo>
                  <a:pt x="0" y="334"/>
                </a:lnTo>
                <a:lnTo>
                  <a:pt x="138" y="524"/>
                </a:lnTo>
                <a:lnTo>
                  <a:pt x="180" y="524"/>
                </a:lnTo>
                <a:lnTo>
                  <a:pt x="223" y="522"/>
                </a:lnTo>
                <a:lnTo>
                  <a:pt x="267" y="520"/>
                </a:lnTo>
                <a:lnTo>
                  <a:pt x="310" y="514"/>
                </a:lnTo>
                <a:lnTo>
                  <a:pt x="355" y="510"/>
                </a:lnTo>
                <a:lnTo>
                  <a:pt x="398" y="505"/>
                </a:lnTo>
                <a:lnTo>
                  <a:pt x="443" y="497"/>
                </a:lnTo>
                <a:lnTo>
                  <a:pt x="488" y="489"/>
                </a:lnTo>
                <a:lnTo>
                  <a:pt x="532" y="480"/>
                </a:lnTo>
                <a:lnTo>
                  <a:pt x="578" y="469"/>
                </a:lnTo>
                <a:lnTo>
                  <a:pt x="621" y="460"/>
                </a:lnTo>
                <a:lnTo>
                  <a:pt x="667" y="448"/>
                </a:lnTo>
                <a:lnTo>
                  <a:pt x="711" y="436"/>
                </a:lnTo>
                <a:lnTo>
                  <a:pt x="755" y="422"/>
                </a:lnTo>
                <a:lnTo>
                  <a:pt x="799" y="409"/>
                </a:lnTo>
                <a:lnTo>
                  <a:pt x="843" y="394"/>
                </a:lnTo>
                <a:lnTo>
                  <a:pt x="883" y="380"/>
                </a:lnTo>
                <a:lnTo>
                  <a:pt x="927" y="364"/>
                </a:lnTo>
                <a:lnTo>
                  <a:pt x="968" y="348"/>
                </a:lnTo>
                <a:lnTo>
                  <a:pt x="1008" y="330"/>
                </a:lnTo>
                <a:lnTo>
                  <a:pt x="1048" y="314"/>
                </a:lnTo>
                <a:lnTo>
                  <a:pt x="1087" y="297"/>
                </a:lnTo>
                <a:lnTo>
                  <a:pt x="1124" y="280"/>
                </a:lnTo>
                <a:lnTo>
                  <a:pt x="1161" y="260"/>
                </a:lnTo>
                <a:lnTo>
                  <a:pt x="1196" y="242"/>
                </a:lnTo>
                <a:lnTo>
                  <a:pt x="1232" y="222"/>
                </a:lnTo>
                <a:lnTo>
                  <a:pt x="1265" y="205"/>
                </a:lnTo>
                <a:lnTo>
                  <a:pt x="1296" y="185"/>
                </a:lnTo>
                <a:lnTo>
                  <a:pt x="1327" y="165"/>
                </a:lnTo>
                <a:lnTo>
                  <a:pt x="1355" y="146"/>
                </a:lnTo>
                <a:lnTo>
                  <a:pt x="1383" y="126"/>
                </a:lnTo>
                <a:lnTo>
                  <a:pt x="1407" y="107"/>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07" name="Freeform 23">
            <a:extLst>
              <a:ext uri="{FF2B5EF4-FFF2-40B4-BE49-F238E27FC236}">
                <a16:creationId xmlns:a16="http://schemas.microsoft.com/office/drawing/2014/main" id="{3D3DDEC9-3E67-4359-B54C-F2974851A12F}"/>
              </a:ext>
            </a:extLst>
          </p:cNvPr>
          <p:cNvSpPr>
            <a:spLocks/>
          </p:cNvSpPr>
          <p:nvPr/>
        </p:nvSpPr>
        <p:spPr bwMode="auto">
          <a:xfrm>
            <a:off x="4967288" y="4219576"/>
            <a:ext cx="1079500" cy="415925"/>
          </a:xfrm>
          <a:custGeom>
            <a:avLst/>
            <a:gdLst>
              <a:gd name="T0" fmla="*/ 2147483647 w 1407"/>
              <a:gd name="T1" fmla="*/ 0 h 524"/>
              <a:gd name="T2" fmla="*/ 2147483647 w 1407"/>
              <a:gd name="T3" fmla="*/ 2147483647 h 524"/>
              <a:gd name="T4" fmla="*/ 2147483647 w 1407"/>
              <a:gd name="T5" fmla="*/ 2147483647 h 524"/>
              <a:gd name="T6" fmla="*/ 2147483647 w 1407"/>
              <a:gd name="T7" fmla="*/ 2147483647 h 524"/>
              <a:gd name="T8" fmla="*/ 2147483647 w 1407"/>
              <a:gd name="T9" fmla="*/ 2147483647 h 524"/>
              <a:gd name="T10" fmla="*/ 2147483647 w 1407"/>
              <a:gd name="T11" fmla="*/ 2147483647 h 524"/>
              <a:gd name="T12" fmla="*/ 2147483647 w 1407"/>
              <a:gd name="T13" fmla="*/ 2147483647 h 524"/>
              <a:gd name="T14" fmla="*/ 2147483647 w 1407"/>
              <a:gd name="T15" fmla="*/ 2147483647 h 524"/>
              <a:gd name="T16" fmla="*/ 2147483647 w 1407"/>
              <a:gd name="T17" fmla="*/ 2147483647 h 524"/>
              <a:gd name="T18" fmla="*/ 2147483647 w 1407"/>
              <a:gd name="T19" fmla="*/ 2147483647 h 524"/>
              <a:gd name="T20" fmla="*/ 2147483647 w 1407"/>
              <a:gd name="T21" fmla="*/ 2147483647 h 524"/>
              <a:gd name="T22" fmla="*/ 2147483647 w 1407"/>
              <a:gd name="T23" fmla="*/ 2147483647 h 524"/>
              <a:gd name="T24" fmla="*/ 2147483647 w 1407"/>
              <a:gd name="T25" fmla="*/ 2147483647 h 524"/>
              <a:gd name="T26" fmla="*/ 2147483647 w 1407"/>
              <a:gd name="T27" fmla="*/ 2147483647 h 524"/>
              <a:gd name="T28" fmla="*/ 2147483647 w 1407"/>
              <a:gd name="T29" fmla="*/ 2147483647 h 524"/>
              <a:gd name="T30" fmla="*/ 2147483647 w 1407"/>
              <a:gd name="T31" fmla="*/ 2147483647 h 524"/>
              <a:gd name="T32" fmla="*/ 0 w 1407"/>
              <a:gd name="T33" fmla="*/ 2147483647 h 524"/>
              <a:gd name="T34" fmla="*/ 2147483647 w 1407"/>
              <a:gd name="T35" fmla="*/ 2147483647 h 524"/>
              <a:gd name="T36" fmla="*/ 2147483647 w 1407"/>
              <a:gd name="T37" fmla="*/ 2147483647 h 524"/>
              <a:gd name="T38" fmla="*/ 2147483647 w 1407"/>
              <a:gd name="T39" fmla="*/ 2147483647 h 524"/>
              <a:gd name="T40" fmla="*/ 2147483647 w 1407"/>
              <a:gd name="T41" fmla="*/ 2147483647 h 524"/>
              <a:gd name="T42" fmla="*/ 2147483647 w 1407"/>
              <a:gd name="T43" fmla="*/ 2147483647 h 524"/>
              <a:gd name="T44" fmla="*/ 2147483647 w 1407"/>
              <a:gd name="T45" fmla="*/ 2147483647 h 524"/>
              <a:gd name="T46" fmla="*/ 2147483647 w 1407"/>
              <a:gd name="T47" fmla="*/ 2147483647 h 524"/>
              <a:gd name="T48" fmla="*/ 2147483647 w 1407"/>
              <a:gd name="T49" fmla="*/ 2147483647 h 524"/>
              <a:gd name="T50" fmla="*/ 2147483647 w 1407"/>
              <a:gd name="T51" fmla="*/ 2147483647 h 524"/>
              <a:gd name="T52" fmla="*/ 2147483647 w 1407"/>
              <a:gd name="T53" fmla="*/ 2147483647 h 524"/>
              <a:gd name="T54" fmla="*/ 2147483647 w 1407"/>
              <a:gd name="T55" fmla="*/ 2147483647 h 524"/>
              <a:gd name="T56" fmla="*/ 2147483647 w 1407"/>
              <a:gd name="T57" fmla="*/ 2147483647 h 524"/>
              <a:gd name="T58" fmla="*/ 2147483647 w 1407"/>
              <a:gd name="T59" fmla="*/ 2147483647 h 524"/>
              <a:gd name="T60" fmla="*/ 2147483647 w 1407"/>
              <a:gd name="T61" fmla="*/ 2147483647 h 524"/>
              <a:gd name="T62" fmla="*/ 2147483647 w 1407"/>
              <a:gd name="T63" fmla="*/ 2147483647 h 524"/>
              <a:gd name="T64" fmla="*/ 2147483647 w 1407"/>
              <a:gd name="T65" fmla="*/ 2147483647 h 5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7"/>
              <a:gd name="T100" fmla="*/ 0 h 524"/>
              <a:gd name="T101" fmla="*/ 1407 w 1407"/>
              <a:gd name="T102" fmla="*/ 524 h 5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7" h="524">
                <a:moveTo>
                  <a:pt x="1407" y="107"/>
                </a:moveTo>
                <a:lnTo>
                  <a:pt x="1016" y="0"/>
                </a:lnTo>
                <a:lnTo>
                  <a:pt x="995" y="15"/>
                </a:lnTo>
                <a:lnTo>
                  <a:pt x="973" y="30"/>
                </a:lnTo>
                <a:lnTo>
                  <a:pt x="952" y="46"/>
                </a:lnTo>
                <a:lnTo>
                  <a:pt x="927" y="61"/>
                </a:lnTo>
                <a:lnTo>
                  <a:pt x="901" y="77"/>
                </a:lnTo>
                <a:lnTo>
                  <a:pt x="876" y="92"/>
                </a:lnTo>
                <a:lnTo>
                  <a:pt x="848" y="107"/>
                </a:lnTo>
                <a:lnTo>
                  <a:pt x="819" y="122"/>
                </a:lnTo>
                <a:lnTo>
                  <a:pt x="789" y="136"/>
                </a:lnTo>
                <a:lnTo>
                  <a:pt x="760" y="150"/>
                </a:lnTo>
                <a:lnTo>
                  <a:pt x="728" y="164"/>
                </a:lnTo>
                <a:lnTo>
                  <a:pt x="697" y="177"/>
                </a:lnTo>
                <a:lnTo>
                  <a:pt x="664" y="192"/>
                </a:lnTo>
                <a:lnTo>
                  <a:pt x="631" y="205"/>
                </a:lnTo>
                <a:lnTo>
                  <a:pt x="598" y="217"/>
                </a:lnTo>
                <a:lnTo>
                  <a:pt x="564" y="228"/>
                </a:lnTo>
                <a:lnTo>
                  <a:pt x="528" y="240"/>
                </a:lnTo>
                <a:lnTo>
                  <a:pt x="494" y="252"/>
                </a:lnTo>
                <a:lnTo>
                  <a:pt x="459" y="261"/>
                </a:lnTo>
                <a:lnTo>
                  <a:pt x="423" y="272"/>
                </a:lnTo>
                <a:lnTo>
                  <a:pt x="388" y="281"/>
                </a:lnTo>
                <a:lnTo>
                  <a:pt x="351" y="289"/>
                </a:lnTo>
                <a:lnTo>
                  <a:pt x="315" y="297"/>
                </a:lnTo>
                <a:lnTo>
                  <a:pt x="280" y="305"/>
                </a:lnTo>
                <a:lnTo>
                  <a:pt x="244" y="310"/>
                </a:lnTo>
                <a:lnTo>
                  <a:pt x="208" y="317"/>
                </a:lnTo>
                <a:lnTo>
                  <a:pt x="172" y="322"/>
                </a:lnTo>
                <a:lnTo>
                  <a:pt x="138" y="326"/>
                </a:lnTo>
                <a:lnTo>
                  <a:pt x="102" y="328"/>
                </a:lnTo>
                <a:lnTo>
                  <a:pt x="68" y="332"/>
                </a:lnTo>
                <a:lnTo>
                  <a:pt x="34" y="332"/>
                </a:lnTo>
                <a:lnTo>
                  <a:pt x="0" y="334"/>
                </a:lnTo>
                <a:lnTo>
                  <a:pt x="138" y="524"/>
                </a:lnTo>
                <a:lnTo>
                  <a:pt x="180" y="524"/>
                </a:lnTo>
                <a:lnTo>
                  <a:pt x="223" y="522"/>
                </a:lnTo>
                <a:lnTo>
                  <a:pt x="267" y="520"/>
                </a:lnTo>
                <a:lnTo>
                  <a:pt x="310" y="514"/>
                </a:lnTo>
                <a:lnTo>
                  <a:pt x="355" y="510"/>
                </a:lnTo>
                <a:lnTo>
                  <a:pt x="398" y="505"/>
                </a:lnTo>
                <a:lnTo>
                  <a:pt x="443" y="497"/>
                </a:lnTo>
                <a:lnTo>
                  <a:pt x="488" y="489"/>
                </a:lnTo>
                <a:lnTo>
                  <a:pt x="532" y="480"/>
                </a:lnTo>
                <a:lnTo>
                  <a:pt x="578" y="469"/>
                </a:lnTo>
                <a:lnTo>
                  <a:pt x="621" y="460"/>
                </a:lnTo>
                <a:lnTo>
                  <a:pt x="667" y="448"/>
                </a:lnTo>
                <a:lnTo>
                  <a:pt x="711" y="436"/>
                </a:lnTo>
                <a:lnTo>
                  <a:pt x="755" y="422"/>
                </a:lnTo>
                <a:lnTo>
                  <a:pt x="799" y="409"/>
                </a:lnTo>
                <a:lnTo>
                  <a:pt x="843" y="394"/>
                </a:lnTo>
                <a:lnTo>
                  <a:pt x="883" y="380"/>
                </a:lnTo>
                <a:lnTo>
                  <a:pt x="927" y="364"/>
                </a:lnTo>
                <a:lnTo>
                  <a:pt x="968" y="348"/>
                </a:lnTo>
                <a:lnTo>
                  <a:pt x="1008" y="330"/>
                </a:lnTo>
                <a:lnTo>
                  <a:pt x="1048" y="314"/>
                </a:lnTo>
                <a:lnTo>
                  <a:pt x="1087" y="297"/>
                </a:lnTo>
                <a:lnTo>
                  <a:pt x="1124" y="280"/>
                </a:lnTo>
                <a:lnTo>
                  <a:pt x="1161" y="260"/>
                </a:lnTo>
                <a:lnTo>
                  <a:pt x="1196" y="242"/>
                </a:lnTo>
                <a:lnTo>
                  <a:pt x="1232" y="222"/>
                </a:lnTo>
                <a:lnTo>
                  <a:pt x="1265" y="205"/>
                </a:lnTo>
                <a:lnTo>
                  <a:pt x="1296" y="185"/>
                </a:lnTo>
                <a:lnTo>
                  <a:pt x="1327" y="165"/>
                </a:lnTo>
                <a:lnTo>
                  <a:pt x="1355" y="146"/>
                </a:lnTo>
                <a:lnTo>
                  <a:pt x="1383" y="126"/>
                </a:lnTo>
                <a:lnTo>
                  <a:pt x="1407" y="107"/>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08" name="Freeform 24">
            <a:extLst>
              <a:ext uri="{FF2B5EF4-FFF2-40B4-BE49-F238E27FC236}">
                <a16:creationId xmlns:a16="http://schemas.microsoft.com/office/drawing/2014/main" id="{8D7A1096-E321-4010-9679-9065896A3960}"/>
              </a:ext>
            </a:extLst>
          </p:cNvPr>
          <p:cNvSpPr>
            <a:spLocks/>
          </p:cNvSpPr>
          <p:nvPr/>
        </p:nvSpPr>
        <p:spPr bwMode="auto">
          <a:xfrm>
            <a:off x="2228850" y="4211638"/>
            <a:ext cx="1784350" cy="1187450"/>
          </a:xfrm>
          <a:custGeom>
            <a:avLst/>
            <a:gdLst>
              <a:gd name="T0" fmla="*/ 0 w 2324"/>
              <a:gd name="T1" fmla="*/ 2147483647 h 1496"/>
              <a:gd name="T2" fmla="*/ 2147483647 w 2324"/>
              <a:gd name="T3" fmla="*/ 2147483647 h 1496"/>
              <a:gd name="T4" fmla="*/ 2147483647 w 2324"/>
              <a:gd name="T5" fmla="*/ 0 h 1496"/>
              <a:gd name="T6" fmla="*/ 2147483647 w 2324"/>
              <a:gd name="T7" fmla="*/ 2147483647 h 1496"/>
              <a:gd name="T8" fmla="*/ 0 w 2324"/>
              <a:gd name="T9" fmla="*/ 2147483647 h 1496"/>
              <a:gd name="T10" fmla="*/ 0 60000 65536"/>
              <a:gd name="T11" fmla="*/ 0 60000 65536"/>
              <a:gd name="T12" fmla="*/ 0 60000 65536"/>
              <a:gd name="T13" fmla="*/ 0 60000 65536"/>
              <a:gd name="T14" fmla="*/ 0 60000 65536"/>
              <a:gd name="T15" fmla="*/ 0 w 2324"/>
              <a:gd name="T16" fmla="*/ 0 h 1496"/>
              <a:gd name="T17" fmla="*/ 2324 w 2324"/>
              <a:gd name="T18" fmla="*/ 1496 h 1496"/>
            </a:gdLst>
            <a:ahLst/>
            <a:cxnLst>
              <a:cxn ang="T10">
                <a:pos x="T0" y="T1"/>
              </a:cxn>
              <a:cxn ang="T11">
                <a:pos x="T2" y="T3"/>
              </a:cxn>
              <a:cxn ang="T12">
                <a:pos x="T4" y="T5"/>
              </a:cxn>
              <a:cxn ang="T13">
                <a:pos x="T6" y="T7"/>
              </a:cxn>
              <a:cxn ang="T14">
                <a:pos x="T8" y="T9"/>
              </a:cxn>
            </a:cxnLst>
            <a:rect l="T15" t="T16" r="T17" b="T18"/>
            <a:pathLst>
              <a:path w="2324" h="1496">
                <a:moveTo>
                  <a:pt x="0" y="1496"/>
                </a:moveTo>
                <a:lnTo>
                  <a:pt x="605" y="1112"/>
                </a:lnTo>
                <a:lnTo>
                  <a:pt x="2324" y="0"/>
                </a:lnTo>
                <a:lnTo>
                  <a:pt x="2149" y="107"/>
                </a:lnTo>
                <a:lnTo>
                  <a:pt x="0" y="1496"/>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09" name="Freeform 25">
            <a:extLst>
              <a:ext uri="{FF2B5EF4-FFF2-40B4-BE49-F238E27FC236}">
                <a16:creationId xmlns:a16="http://schemas.microsoft.com/office/drawing/2014/main" id="{CC65FD94-426F-47DA-9BBC-B4913657C00A}"/>
              </a:ext>
            </a:extLst>
          </p:cNvPr>
          <p:cNvSpPr>
            <a:spLocks/>
          </p:cNvSpPr>
          <p:nvPr/>
        </p:nvSpPr>
        <p:spPr bwMode="auto">
          <a:xfrm>
            <a:off x="2228850" y="4211638"/>
            <a:ext cx="1784350" cy="1187450"/>
          </a:xfrm>
          <a:custGeom>
            <a:avLst/>
            <a:gdLst>
              <a:gd name="T0" fmla="*/ 0 w 2324"/>
              <a:gd name="T1" fmla="*/ 2147483647 h 1496"/>
              <a:gd name="T2" fmla="*/ 2147483647 w 2324"/>
              <a:gd name="T3" fmla="*/ 2147483647 h 1496"/>
              <a:gd name="T4" fmla="*/ 2147483647 w 2324"/>
              <a:gd name="T5" fmla="*/ 0 h 1496"/>
              <a:gd name="T6" fmla="*/ 2147483647 w 2324"/>
              <a:gd name="T7" fmla="*/ 2147483647 h 1496"/>
              <a:gd name="T8" fmla="*/ 0 w 2324"/>
              <a:gd name="T9" fmla="*/ 2147483647 h 1496"/>
              <a:gd name="T10" fmla="*/ 0 60000 65536"/>
              <a:gd name="T11" fmla="*/ 0 60000 65536"/>
              <a:gd name="T12" fmla="*/ 0 60000 65536"/>
              <a:gd name="T13" fmla="*/ 0 60000 65536"/>
              <a:gd name="T14" fmla="*/ 0 60000 65536"/>
              <a:gd name="T15" fmla="*/ 0 w 2324"/>
              <a:gd name="T16" fmla="*/ 0 h 1496"/>
              <a:gd name="T17" fmla="*/ 2324 w 2324"/>
              <a:gd name="T18" fmla="*/ 1496 h 1496"/>
            </a:gdLst>
            <a:ahLst/>
            <a:cxnLst>
              <a:cxn ang="T10">
                <a:pos x="T0" y="T1"/>
              </a:cxn>
              <a:cxn ang="T11">
                <a:pos x="T2" y="T3"/>
              </a:cxn>
              <a:cxn ang="T12">
                <a:pos x="T4" y="T5"/>
              </a:cxn>
              <a:cxn ang="T13">
                <a:pos x="T6" y="T7"/>
              </a:cxn>
              <a:cxn ang="T14">
                <a:pos x="T8" y="T9"/>
              </a:cxn>
            </a:cxnLst>
            <a:rect l="T15" t="T16" r="T17" b="T18"/>
            <a:pathLst>
              <a:path w="2324" h="1496">
                <a:moveTo>
                  <a:pt x="0" y="1496"/>
                </a:moveTo>
                <a:lnTo>
                  <a:pt x="605" y="1112"/>
                </a:lnTo>
                <a:lnTo>
                  <a:pt x="2324" y="0"/>
                </a:lnTo>
                <a:lnTo>
                  <a:pt x="2149" y="107"/>
                </a:lnTo>
                <a:lnTo>
                  <a:pt x="0" y="1496"/>
                </a:lnTo>
              </a:path>
            </a:pathLst>
          </a:custGeom>
          <a:solidFill>
            <a:schemeClr val="accent4">
              <a:lumMod val="20000"/>
              <a:lumOff val="80000"/>
            </a:schemeClr>
          </a:solidFill>
          <a:ln w="4763">
            <a:solidFill>
              <a:schemeClr val="tx1"/>
            </a:solidFill>
            <a:round/>
            <a:headEnd/>
            <a:tailEnd/>
          </a:ln>
        </p:spPr>
        <p:txBody>
          <a:bodyPr/>
          <a:lstStyle/>
          <a:p>
            <a:pPr>
              <a:defRPr/>
            </a:pPr>
            <a:endParaRPr lang="cs-CZ"/>
          </a:p>
        </p:txBody>
      </p:sp>
      <p:sp>
        <p:nvSpPr>
          <p:cNvPr id="16410" name="Freeform 26">
            <a:extLst>
              <a:ext uri="{FF2B5EF4-FFF2-40B4-BE49-F238E27FC236}">
                <a16:creationId xmlns:a16="http://schemas.microsoft.com/office/drawing/2014/main" id="{A91FCD76-17DA-42BF-B13F-27294675B1E3}"/>
              </a:ext>
            </a:extLst>
          </p:cNvPr>
          <p:cNvSpPr>
            <a:spLocks/>
          </p:cNvSpPr>
          <p:nvPr/>
        </p:nvSpPr>
        <p:spPr bwMode="auto">
          <a:xfrm>
            <a:off x="3876676" y="4211639"/>
            <a:ext cx="968375" cy="427037"/>
          </a:xfrm>
          <a:custGeom>
            <a:avLst/>
            <a:gdLst>
              <a:gd name="T0" fmla="*/ 2147483647 w 1261"/>
              <a:gd name="T1" fmla="*/ 0 h 539"/>
              <a:gd name="T2" fmla="*/ 2147483647 w 1261"/>
              <a:gd name="T3" fmla="*/ 2147483647 h 539"/>
              <a:gd name="T4" fmla="*/ 2147483647 w 1261"/>
              <a:gd name="T5" fmla="*/ 2147483647 h 539"/>
              <a:gd name="T6" fmla="*/ 2147483647 w 1261"/>
              <a:gd name="T7" fmla="*/ 2147483647 h 539"/>
              <a:gd name="T8" fmla="*/ 2147483647 w 1261"/>
              <a:gd name="T9" fmla="*/ 2147483647 h 539"/>
              <a:gd name="T10" fmla="*/ 2147483647 w 1261"/>
              <a:gd name="T11" fmla="*/ 2147483647 h 539"/>
              <a:gd name="T12" fmla="*/ 2147483647 w 1261"/>
              <a:gd name="T13" fmla="*/ 2147483647 h 539"/>
              <a:gd name="T14" fmla="*/ 2147483647 w 1261"/>
              <a:gd name="T15" fmla="*/ 2147483647 h 539"/>
              <a:gd name="T16" fmla="*/ 2147483647 w 1261"/>
              <a:gd name="T17" fmla="*/ 2147483647 h 539"/>
              <a:gd name="T18" fmla="*/ 2147483647 w 1261"/>
              <a:gd name="T19" fmla="*/ 2147483647 h 539"/>
              <a:gd name="T20" fmla="*/ 2147483647 w 1261"/>
              <a:gd name="T21" fmla="*/ 2147483647 h 539"/>
              <a:gd name="T22" fmla="*/ 2147483647 w 1261"/>
              <a:gd name="T23" fmla="*/ 2147483647 h 539"/>
              <a:gd name="T24" fmla="*/ 2147483647 w 1261"/>
              <a:gd name="T25" fmla="*/ 2147483647 h 539"/>
              <a:gd name="T26" fmla="*/ 2147483647 w 1261"/>
              <a:gd name="T27" fmla="*/ 2147483647 h 539"/>
              <a:gd name="T28" fmla="*/ 2147483647 w 1261"/>
              <a:gd name="T29" fmla="*/ 2147483647 h 539"/>
              <a:gd name="T30" fmla="*/ 2147483647 w 1261"/>
              <a:gd name="T31" fmla="*/ 2147483647 h 539"/>
              <a:gd name="T32" fmla="*/ 2147483647 w 1261"/>
              <a:gd name="T33" fmla="*/ 2147483647 h 539"/>
              <a:gd name="T34" fmla="*/ 2147483647 w 1261"/>
              <a:gd name="T35" fmla="*/ 2147483647 h 539"/>
              <a:gd name="T36" fmla="*/ 2147483647 w 1261"/>
              <a:gd name="T37" fmla="*/ 2147483647 h 539"/>
              <a:gd name="T38" fmla="*/ 2147483647 w 1261"/>
              <a:gd name="T39" fmla="*/ 2147483647 h 539"/>
              <a:gd name="T40" fmla="*/ 2147483647 w 1261"/>
              <a:gd name="T41" fmla="*/ 2147483647 h 539"/>
              <a:gd name="T42" fmla="*/ 2147483647 w 1261"/>
              <a:gd name="T43" fmla="*/ 2147483647 h 539"/>
              <a:gd name="T44" fmla="*/ 2147483647 w 1261"/>
              <a:gd name="T45" fmla="*/ 2147483647 h 539"/>
              <a:gd name="T46" fmla="*/ 2147483647 w 1261"/>
              <a:gd name="T47" fmla="*/ 2147483647 h 539"/>
              <a:gd name="T48" fmla="*/ 2147483647 w 1261"/>
              <a:gd name="T49" fmla="*/ 2147483647 h 539"/>
              <a:gd name="T50" fmla="*/ 2147483647 w 1261"/>
              <a:gd name="T51" fmla="*/ 2147483647 h 539"/>
              <a:gd name="T52" fmla="*/ 2147483647 w 1261"/>
              <a:gd name="T53" fmla="*/ 2147483647 h 539"/>
              <a:gd name="T54" fmla="*/ 2147483647 w 1261"/>
              <a:gd name="T55" fmla="*/ 2147483647 h 539"/>
              <a:gd name="T56" fmla="*/ 2147483647 w 1261"/>
              <a:gd name="T57" fmla="*/ 2147483647 h 539"/>
              <a:gd name="T58" fmla="*/ 2147483647 w 1261"/>
              <a:gd name="T59" fmla="*/ 2147483647 h 539"/>
              <a:gd name="T60" fmla="*/ 2147483647 w 1261"/>
              <a:gd name="T61" fmla="*/ 2147483647 h 539"/>
              <a:gd name="T62" fmla="*/ 2147483647 w 1261"/>
              <a:gd name="T63" fmla="*/ 2147483647 h 539"/>
              <a:gd name="T64" fmla="*/ 2147483647 w 1261"/>
              <a:gd name="T65" fmla="*/ 2147483647 h 5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1"/>
              <a:gd name="T100" fmla="*/ 0 h 539"/>
              <a:gd name="T101" fmla="*/ 1261 w 1261"/>
              <a:gd name="T102" fmla="*/ 539 h 5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1" h="539">
                <a:moveTo>
                  <a:pt x="0" y="107"/>
                </a:moveTo>
                <a:lnTo>
                  <a:pt x="175" y="0"/>
                </a:lnTo>
                <a:lnTo>
                  <a:pt x="200" y="23"/>
                </a:lnTo>
                <a:lnTo>
                  <a:pt x="228" y="44"/>
                </a:lnTo>
                <a:lnTo>
                  <a:pt x="259" y="65"/>
                </a:lnTo>
                <a:lnTo>
                  <a:pt x="288" y="84"/>
                </a:lnTo>
                <a:lnTo>
                  <a:pt x="320" y="104"/>
                </a:lnTo>
                <a:lnTo>
                  <a:pt x="352" y="122"/>
                </a:lnTo>
                <a:lnTo>
                  <a:pt x="388" y="140"/>
                </a:lnTo>
                <a:lnTo>
                  <a:pt x="423" y="157"/>
                </a:lnTo>
                <a:lnTo>
                  <a:pt x="459" y="172"/>
                </a:lnTo>
                <a:lnTo>
                  <a:pt x="493" y="188"/>
                </a:lnTo>
                <a:lnTo>
                  <a:pt x="531" y="204"/>
                </a:lnTo>
                <a:lnTo>
                  <a:pt x="568" y="217"/>
                </a:lnTo>
                <a:lnTo>
                  <a:pt x="604" y="232"/>
                </a:lnTo>
                <a:lnTo>
                  <a:pt x="643" y="245"/>
                </a:lnTo>
                <a:lnTo>
                  <a:pt x="679" y="257"/>
                </a:lnTo>
                <a:lnTo>
                  <a:pt x="716" y="267"/>
                </a:lnTo>
                <a:lnTo>
                  <a:pt x="752" y="279"/>
                </a:lnTo>
                <a:lnTo>
                  <a:pt x="789" y="288"/>
                </a:lnTo>
                <a:lnTo>
                  <a:pt x="824" y="296"/>
                </a:lnTo>
                <a:lnTo>
                  <a:pt x="860" y="304"/>
                </a:lnTo>
                <a:lnTo>
                  <a:pt x="895" y="312"/>
                </a:lnTo>
                <a:lnTo>
                  <a:pt x="928" y="320"/>
                </a:lnTo>
                <a:lnTo>
                  <a:pt x="959" y="325"/>
                </a:lnTo>
                <a:lnTo>
                  <a:pt x="991" y="331"/>
                </a:lnTo>
                <a:lnTo>
                  <a:pt x="1021" y="335"/>
                </a:lnTo>
                <a:lnTo>
                  <a:pt x="1049" y="339"/>
                </a:lnTo>
                <a:lnTo>
                  <a:pt x="1076" y="341"/>
                </a:lnTo>
                <a:lnTo>
                  <a:pt x="1103" y="345"/>
                </a:lnTo>
                <a:lnTo>
                  <a:pt x="1125" y="345"/>
                </a:lnTo>
                <a:lnTo>
                  <a:pt x="1147" y="347"/>
                </a:lnTo>
                <a:lnTo>
                  <a:pt x="1167" y="347"/>
                </a:lnTo>
                <a:lnTo>
                  <a:pt x="1184" y="345"/>
                </a:lnTo>
                <a:lnTo>
                  <a:pt x="1261" y="537"/>
                </a:lnTo>
                <a:lnTo>
                  <a:pt x="1240" y="539"/>
                </a:lnTo>
                <a:lnTo>
                  <a:pt x="1216" y="539"/>
                </a:lnTo>
                <a:lnTo>
                  <a:pt x="1188" y="537"/>
                </a:lnTo>
                <a:lnTo>
                  <a:pt x="1159" y="535"/>
                </a:lnTo>
                <a:lnTo>
                  <a:pt x="1128" y="533"/>
                </a:lnTo>
                <a:lnTo>
                  <a:pt x="1095" y="529"/>
                </a:lnTo>
                <a:lnTo>
                  <a:pt x="1057" y="525"/>
                </a:lnTo>
                <a:lnTo>
                  <a:pt x="1020" y="519"/>
                </a:lnTo>
                <a:lnTo>
                  <a:pt x="981" y="512"/>
                </a:lnTo>
                <a:lnTo>
                  <a:pt x="941" y="504"/>
                </a:lnTo>
                <a:lnTo>
                  <a:pt x="899" y="496"/>
                </a:lnTo>
                <a:lnTo>
                  <a:pt x="857" y="487"/>
                </a:lnTo>
                <a:lnTo>
                  <a:pt x="812" y="476"/>
                </a:lnTo>
                <a:lnTo>
                  <a:pt x="768" y="464"/>
                </a:lnTo>
                <a:lnTo>
                  <a:pt x="723" y="452"/>
                </a:lnTo>
                <a:lnTo>
                  <a:pt x="677" y="439"/>
                </a:lnTo>
                <a:lnTo>
                  <a:pt x="631" y="425"/>
                </a:lnTo>
                <a:lnTo>
                  <a:pt x="583" y="412"/>
                </a:lnTo>
                <a:lnTo>
                  <a:pt x="536" y="395"/>
                </a:lnTo>
                <a:lnTo>
                  <a:pt x="491" y="379"/>
                </a:lnTo>
                <a:lnTo>
                  <a:pt x="444" y="360"/>
                </a:lnTo>
                <a:lnTo>
                  <a:pt x="399" y="341"/>
                </a:lnTo>
                <a:lnTo>
                  <a:pt x="355" y="321"/>
                </a:lnTo>
                <a:lnTo>
                  <a:pt x="309" y="303"/>
                </a:lnTo>
                <a:lnTo>
                  <a:pt x="267" y="280"/>
                </a:lnTo>
                <a:lnTo>
                  <a:pt x="223" y="259"/>
                </a:lnTo>
                <a:lnTo>
                  <a:pt x="182" y="235"/>
                </a:lnTo>
                <a:lnTo>
                  <a:pt x="143" y="212"/>
                </a:lnTo>
                <a:lnTo>
                  <a:pt x="104" y="187"/>
                </a:lnTo>
                <a:lnTo>
                  <a:pt x="67" y="161"/>
                </a:lnTo>
                <a:lnTo>
                  <a:pt x="31" y="133"/>
                </a:lnTo>
                <a:lnTo>
                  <a:pt x="0" y="107"/>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11" name="Freeform 27">
            <a:extLst>
              <a:ext uri="{FF2B5EF4-FFF2-40B4-BE49-F238E27FC236}">
                <a16:creationId xmlns:a16="http://schemas.microsoft.com/office/drawing/2014/main" id="{9B0543D6-CEFE-41F5-9BCE-46E203BDD8E8}"/>
              </a:ext>
            </a:extLst>
          </p:cNvPr>
          <p:cNvSpPr>
            <a:spLocks/>
          </p:cNvSpPr>
          <p:nvPr/>
        </p:nvSpPr>
        <p:spPr bwMode="auto">
          <a:xfrm>
            <a:off x="3876676" y="4211639"/>
            <a:ext cx="968375" cy="427037"/>
          </a:xfrm>
          <a:custGeom>
            <a:avLst/>
            <a:gdLst>
              <a:gd name="T0" fmla="*/ 2147483647 w 1261"/>
              <a:gd name="T1" fmla="*/ 0 h 539"/>
              <a:gd name="T2" fmla="*/ 2147483647 w 1261"/>
              <a:gd name="T3" fmla="*/ 2147483647 h 539"/>
              <a:gd name="T4" fmla="*/ 2147483647 w 1261"/>
              <a:gd name="T5" fmla="*/ 2147483647 h 539"/>
              <a:gd name="T6" fmla="*/ 2147483647 w 1261"/>
              <a:gd name="T7" fmla="*/ 2147483647 h 539"/>
              <a:gd name="T8" fmla="*/ 2147483647 w 1261"/>
              <a:gd name="T9" fmla="*/ 2147483647 h 539"/>
              <a:gd name="T10" fmla="*/ 2147483647 w 1261"/>
              <a:gd name="T11" fmla="*/ 2147483647 h 539"/>
              <a:gd name="T12" fmla="*/ 2147483647 w 1261"/>
              <a:gd name="T13" fmla="*/ 2147483647 h 539"/>
              <a:gd name="T14" fmla="*/ 2147483647 w 1261"/>
              <a:gd name="T15" fmla="*/ 2147483647 h 539"/>
              <a:gd name="T16" fmla="*/ 2147483647 w 1261"/>
              <a:gd name="T17" fmla="*/ 2147483647 h 539"/>
              <a:gd name="T18" fmla="*/ 2147483647 w 1261"/>
              <a:gd name="T19" fmla="*/ 2147483647 h 539"/>
              <a:gd name="T20" fmla="*/ 2147483647 w 1261"/>
              <a:gd name="T21" fmla="*/ 2147483647 h 539"/>
              <a:gd name="T22" fmla="*/ 2147483647 w 1261"/>
              <a:gd name="T23" fmla="*/ 2147483647 h 539"/>
              <a:gd name="T24" fmla="*/ 2147483647 w 1261"/>
              <a:gd name="T25" fmla="*/ 2147483647 h 539"/>
              <a:gd name="T26" fmla="*/ 2147483647 w 1261"/>
              <a:gd name="T27" fmla="*/ 2147483647 h 539"/>
              <a:gd name="T28" fmla="*/ 2147483647 w 1261"/>
              <a:gd name="T29" fmla="*/ 2147483647 h 539"/>
              <a:gd name="T30" fmla="*/ 2147483647 w 1261"/>
              <a:gd name="T31" fmla="*/ 2147483647 h 539"/>
              <a:gd name="T32" fmla="*/ 2147483647 w 1261"/>
              <a:gd name="T33" fmla="*/ 2147483647 h 539"/>
              <a:gd name="T34" fmla="*/ 2147483647 w 1261"/>
              <a:gd name="T35" fmla="*/ 2147483647 h 539"/>
              <a:gd name="T36" fmla="*/ 2147483647 w 1261"/>
              <a:gd name="T37" fmla="*/ 2147483647 h 539"/>
              <a:gd name="T38" fmla="*/ 2147483647 w 1261"/>
              <a:gd name="T39" fmla="*/ 2147483647 h 539"/>
              <a:gd name="T40" fmla="*/ 2147483647 w 1261"/>
              <a:gd name="T41" fmla="*/ 2147483647 h 539"/>
              <a:gd name="T42" fmla="*/ 2147483647 w 1261"/>
              <a:gd name="T43" fmla="*/ 2147483647 h 539"/>
              <a:gd name="T44" fmla="*/ 2147483647 w 1261"/>
              <a:gd name="T45" fmla="*/ 2147483647 h 539"/>
              <a:gd name="T46" fmla="*/ 2147483647 w 1261"/>
              <a:gd name="T47" fmla="*/ 2147483647 h 539"/>
              <a:gd name="T48" fmla="*/ 2147483647 w 1261"/>
              <a:gd name="T49" fmla="*/ 2147483647 h 539"/>
              <a:gd name="T50" fmla="*/ 2147483647 w 1261"/>
              <a:gd name="T51" fmla="*/ 2147483647 h 539"/>
              <a:gd name="T52" fmla="*/ 2147483647 w 1261"/>
              <a:gd name="T53" fmla="*/ 2147483647 h 539"/>
              <a:gd name="T54" fmla="*/ 2147483647 w 1261"/>
              <a:gd name="T55" fmla="*/ 2147483647 h 539"/>
              <a:gd name="T56" fmla="*/ 2147483647 w 1261"/>
              <a:gd name="T57" fmla="*/ 2147483647 h 539"/>
              <a:gd name="T58" fmla="*/ 2147483647 w 1261"/>
              <a:gd name="T59" fmla="*/ 2147483647 h 539"/>
              <a:gd name="T60" fmla="*/ 2147483647 w 1261"/>
              <a:gd name="T61" fmla="*/ 2147483647 h 539"/>
              <a:gd name="T62" fmla="*/ 2147483647 w 1261"/>
              <a:gd name="T63" fmla="*/ 2147483647 h 539"/>
              <a:gd name="T64" fmla="*/ 2147483647 w 1261"/>
              <a:gd name="T65" fmla="*/ 2147483647 h 5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1"/>
              <a:gd name="T100" fmla="*/ 0 h 539"/>
              <a:gd name="T101" fmla="*/ 1261 w 1261"/>
              <a:gd name="T102" fmla="*/ 539 h 5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1" h="539">
                <a:moveTo>
                  <a:pt x="0" y="107"/>
                </a:moveTo>
                <a:lnTo>
                  <a:pt x="175" y="0"/>
                </a:lnTo>
                <a:lnTo>
                  <a:pt x="200" y="23"/>
                </a:lnTo>
                <a:lnTo>
                  <a:pt x="228" y="44"/>
                </a:lnTo>
                <a:lnTo>
                  <a:pt x="259" y="65"/>
                </a:lnTo>
                <a:lnTo>
                  <a:pt x="288" y="84"/>
                </a:lnTo>
                <a:lnTo>
                  <a:pt x="320" y="104"/>
                </a:lnTo>
                <a:lnTo>
                  <a:pt x="352" y="122"/>
                </a:lnTo>
                <a:lnTo>
                  <a:pt x="388" y="140"/>
                </a:lnTo>
                <a:lnTo>
                  <a:pt x="423" y="157"/>
                </a:lnTo>
                <a:lnTo>
                  <a:pt x="459" y="172"/>
                </a:lnTo>
                <a:lnTo>
                  <a:pt x="493" y="188"/>
                </a:lnTo>
                <a:lnTo>
                  <a:pt x="531" y="204"/>
                </a:lnTo>
                <a:lnTo>
                  <a:pt x="568" y="217"/>
                </a:lnTo>
                <a:lnTo>
                  <a:pt x="604" y="232"/>
                </a:lnTo>
                <a:lnTo>
                  <a:pt x="643" y="245"/>
                </a:lnTo>
                <a:lnTo>
                  <a:pt x="679" y="257"/>
                </a:lnTo>
                <a:lnTo>
                  <a:pt x="716" y="267"/>
                </a:lnTo>
                <a:lnTo>
                  <a:pt x="752" y="279"/>
                </a:lnTo>
                <a:lnTo>
                  <a:pt x="789" y="288"/>
                </a:lnTo>
                <a:lnTo>
                  <a:pt x="824" y="296"/>
                </a:lnTo>
                <a:lnTo>
                  <a:pt x="860" y="304"/>
                </a:lnTo>
                <a:lnTo>
                  <a:pt x="895" y="312"/>
                </a:lnTo>
                <a:lnTo>
                  <a:pt x="928" y="320"/>
                </a:lnTo>
                <a:lnTo>
                  <a:pt x="959" y="325"/>
                </a:lnTo>
                <a:lnTo>
                  <a:pt x="991" y="331"/>
                </a:lnTo>
                <a:lnTo>
                  <a:pt x="1021" y="335"/>
                </a:lnTo>
                <a:lnTo>
                  <a:pt x="1049" y="339"/>
                </a:lnTo>
                <a:lnTo>
                  <a:pt x="1076" y="341"/>
                </a:lnTo>
                <a:lnTo>
                  <a:pt x="1103" y="345"/>
                </a:lnTo>
                <a:lnTo>
                  <a:pt x="1125" y="345"/>
                </a:lnTo>
                <a:lnTo>
                  <a:pt x="1147" y="347"/>
                </a:lnTo>
                <a:lnTo>
                  <a:pt x="1167" y="347"/>
                </a:lnTo>
                <a:lnTo>
                  <a:pt x="1184" y="345"/>
                </a:lnTo>
                <a:lnTo>
                  <a:pt x="1261" y="537"/>
                </a:lnTo>
                <a:lnTo>
                  <a:pt x="1240" y="539"/>
                </a:lnTo>
                <a:lnTo>
                  <a:pt x="1216" y="539"/>
                </a:lnTo>
                <a:lnTo>
                  <a:pt x="1188" y="537"/>
                </a:lnTo>
                <a:lnTo>
                  <a:pt x="1159" y="535"/>
                </a:lnTo>
                <a:lnTo>
                  <a:pt x="1128" y="533"/>
                </a:lnTo>
                <a:lnTo>
                  <a:pt x="1095" y="529"/>
                </a:lnTo>
                <a:lnTo>
                  <a:pt x="1057" y="525"/>
                </a:lnTo>
                <a:lnTo>
                  <a:pt x="1020" y="519"/>
                </a:lnTo>
                <a:lnTo>
                  <a:pt x="981" y="512"/>
                </a:lnTo>
                <a:lnTo>
                  <a:pt x="941" y="504"/>
                </a:lnTo>
                <a:lnTo>
                  <a:pt x="899" y="496"/>
                </a:lnTo>
                <a:lnTo>
                  <a:pt x="857" y="487"/>
                </a:lnTo>
                <a:lnTo>
                  <a:pt x="812" y="476"/>
                </a:lnTo>
                <a:lnTo>
                  <a:pt x="768" y="464"/>
                </a:lnTo>
                <a:lnTo>
                  <a:pt x="723" y="452"/>
                </a:lnTo>
                <a:lnTo>
                  <a:pt x="677" y="439"/>
                </a:lnTo>
                <a:lnTo>
                  <a:pt x="631" y="425"/>
                </a:lnTo>
                <a:lnTo>
                  <a:pt x="583" y="412"/>
                </a:lnTo>
                <a:lnTo>
                  <a:pt x="536" y="395"/>
                </a:lnTo>
                <a:lnTo>
                  <a:pt x="491" y="379"/>
                </a:lnTo>
                <a:lnTo>
                  <a:pt x="444" y="360"/>
                </a:lnTo>
                <a:lnTo>
                  <a:pt x="399" y="341"/>
                </a:lnTo>
                <a:lnTo>
                  <a:pt x="355" y="321"/>
                </a:lnTo>
                <a:lnTo>
                  <a:pt x="309" y="303"/>
                </a:lnTo>
                <a:lnTo>
                  <a:pt x="267" y="280"/>
                </a:lnTo>
                <a:lnTo>
                  <a:pt x="223" y="259"/>
                </a:lnTo>
                <a:lnTo>
                  <a:pt x="182" y="235"/>
                </a:lnTo>
                <a:lnTo>
                  <a:pt x="143" y="212"/>
                </a:lnTo>
                <a:lnTo>
                  <a:pt x="104" y="187"/>
                </a:lnTo>
                <a:lnTo>
                  <a:pt x="67" y="161"/>
                </a:lnTo>
                <a:lnTo>
                  <a:pt x="31" y="133"/>
                </a:lnTo>
                <a:lnTo>
                  <a:pt x="0" y="107"/>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12" name="Freeform 28">
            <a:extLst>
              <a:ext uri="{FF2B5EF4-FFF2-40B4-BE49-F238E27FC236}">
                <a16:creationId xmlns:a16="http://schemas.microsoft.com/office/drawing/2014/main" id="{09E26038-6416-4C0F-BBD5-FA0C7A6241E6}"/>
              </a:ext>
            </a:extLst>
          </p:cNvPr>
          <p:cNvSpPr>
            <a:spLocks/>
          </p:cNvSpPr>
          <p:nvPr/>
        </p:nvSpPr>
        <p:spPr bwMode="auto">
          <a:xfrm>
            <a:off x="1849438" y="4105276"/>
            <a:ext cx="2044700" cy="938213"/>
          </a:xfrm>
          <a:custGeom>
            <a:avLst/>
            <a:gdLst>
              <a:gd name="T0" fmla="*/ 0 w 2667"/>
              <a:gd name="T1" fmla="*/ 2147483647 h 1182"/>
              <a:gd name="T2" fmla="*/ 2147483647 w 2667"/>
              <a:gd name="T3" fmla="*/ 2147483647 h 1182"/>
              <a:gd name="T4" fmla="*/ 2147483647 w 2667"/>
              <a:gd name="T5" fmla="*/ 0 h 1182"/>
              <a:gd name="T6" fmla="*/ 2147483647 w 2667"/>
              <a:gd name="T7" fmla="*/ 2147483647 h 1182"/>
              <a:gd name="T8" fmla="*/ 0 w 2667"/>
              <a:gd name="T9" fmla="*/ 2147483647 h 1182"/>
              <a:gd name="T10" fmla="*/ 0 60000 65536"/>
              <a:gd name="T11" fmla="*/ 0 60000 65536"/>
              <a:gd name="T12" fmla="*/ 0 60000 65536"/>
              <a:gd name="T13" fmla="*/ 0 60000 65536"/>
              <a:gd name="T14" fmla="*/ 0 60000 65536"/>
              <a:gd name="T15" fmla="*/ 0 w 2667"/>
              <a:gd name="T16" fmla="*/ 0 h 1182"/>
              <a:gd name="T17" fmla="*/ 2667 w 2667"/>
              <a:gd name="T18" fmla="*/ 1182 h 1182"/>
            </a:gdLst>
            <a:ahLst/>
            <a:cxnLst>
              <a:cxn ang="T10">
                <a:pos x="T0" y="T1"/>
              </a:cxn>
              <a:cxn ang="T11">
                <a:pos x="T2" y="T3"/>
              </a:cxn>
              <a:cxn ang="T12">
                <a:pos x="T4" y="T5"/>
              </a:cxn>
              <a:cxn ang="T13">
                <a:pos x="T6" y="T7"/>
              </a:cxn>
              <a:cxn ang="T14">
                <a:pos x="T8" y="T9"/>
              </a:cxn>
            </a:cxnLst>
            <a:rect l="T15" t="T16" r="T17" b="T18"/>
            <a:pathLst>
              <a:path w="2667" h="1182">
                <a:moveTo>
                  <a:pt x="0" y="1182"/>
                </a:moveTo>
                <a:lnTo>
                  <a:pt x="704" y="889"/>
                </a:lnTo>
                <a:lnTo>
                  <a:pt x="2667" y="0"/>
                </a:lnTo>
                <a:lnTo>
                  <a:pt x="2456" y="73"/>
                </a:lnTo>
                <a:lnTo>
                  <a:pt x="0" y="1182"/>
                </a:lnTo>
                <a:close/>
              </a:path>
            </a:pathLst>
          </a:custGeom>
          <a:solidFill>
            <a:schemeClr val="accent4">
              <a:lumMod val="20000"/>
              <a:lumOff val="80000"/>
            </a:schemeClr>
          </a:solidFill>
          <a:ln w="1588">
            <a:solidFill>
              <a:schemeClr val="bg2"/>
            </a:solidFill>
            <a:round/>
            <a:headEnd/>
            <a:tailEnd/>
          </a:ln>
        </p:spPr>
        <p:txBody>
          <a:bodyPr/>
          <a:lstStyle/>
          <a:p>
            <a:pPr>
              <a:defRPr/>
            </a:pPr>
            <a:endParaRPr lang="cs-CZ"/>
          </a:p>
        </p:txBody>
      </p:sp>
      <p:sp>
        <p:nvSpPr>
          <p:cNvPr id="16413" name="Freeform 29">
            <a:extLst>
              <a:ext uri="{FF2B5EF4-FFF2-40B4-BE49-F238E27FC236}">
                <a16:creationId xmlns:a16="http://schemas.microsoft.com/office/drawing/2014/main" id="{81F62CFC-D7F6-4921-A1AF-9E5E79AB2E42}"/>
              </a:ext>
            </a:extLst>
          </p:cNvPr>
          <p:cNvSpPr>
            <a:spLocks/>
          </p:cNvSpPr>
          <p:nvPr/>
        </p:nvSpPr>
        <p:spPr bwMode="auto">
          <a:xfrm>
            <a:off x="1849438" y="4105276"/>
            <a:ext cx="2044700" cy="938213"/>
          </a:xfrm>
          <a:custGeom>
            <a:avLst/>
            <a:gdLst>
              <a:gd name="T0" fmla="*/ 0 w 2667"/>
              <a:gd name="T1" fmla="*/ 2147483647 h 1182"/>
              <a:gd name="T2" fmla="*/ 2147483647 w 2667"/>
              <a:gd name="T3" fmla="*/ 2147483647 h 1182"/>
              <a:gd name="T4" fmla="*/ 2147483647 w 2667"/>
              <a:gd name="T5" fmla="*/ 0 h 1182"/>
              <a:gd name="T6" fmla="*/ 2147483647 w 2667"/>
              <a:gd name="T7" fmla="*/ 2147483647 h 1182"/>
              <a:gd name="T8" fmla="*/ 0 w 2667"/>
              <a:gd name="T9" fmla="*/ 2147483647 h 1182"/>
              <a:gd name="T10" fmla="*/ 0 60000 65536"/>
              <a:gd name="T11" fmla="*/ 0 60000 65536"/>
              <a:gd name="T12" fmla="*/ 0 60000 65536"/>
              <a:gd name="T13" fmla="*/ 0 60000 65536"/>
              <a:gd name="T14" fmla="*/ 0 60000 65536"/>
              <a:gd name="T15" fmla="*/ 0 w 2667"/>
              <a:gd name="T16" fmla="*/ 0 h 1182"/>
              <a:gd name="T17" fmla="*/ 2667 w 2667"/>
              <a:gd name="T18" fmla="*/ 1182 h 1182"/>
            </a:gdLst>
            <a:ahLst/>
            <a:cxnLst>
              <a:cxn ang="T10">
                <a:pos x="T0" y="T1"/>
              </a:cxn>
              <a:cxn ang="T11">
                <a:pos x="T2" y="T3"/>
              </a:cxn>
              <a:cxn ang="T12">
                <a:pos x="T4" y="T5"/>
              </a:cxn>
              <a:cxn ang="T13">
                <a:pos x="T6" y="T7"/>
              </a:cxn>
              <a:cxn ang="T14">
                <a:pos x="T8" y="T9"/>
              </a:cxn>
            </a:cxnLst>
            <a:rect l="T15" t="T16" r="T17" b="T18"/>
            <a:pathLst>
              <a:path w="2667" h="1182">
                <a:moveTo>
                  <a:pt x="0" y="1182"/>
                </a:moveTo>
                <a:lnTo>
                  <a:pt x="704" y="889"/>
                </a:lnTo>
                <a:lnTo>
                  <a:pt x="2667" y="0"/>
                </a:lnTo>
                <a:lnTo>
                  <a:pt x="2456" y="73"/>
                </a:lnTo>
                <a:lnTo>
                  <a:pt x="0" y="1182"/>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14" name="Freeform 30">
            <a:extLst>
              <a:ext uri="{FF2B5EF4-FFF2-40B4-BE49-F238E27FC236}">
                <a16:creationId xmlns:a16="http://schemas.microsoft.com/office/drawing/2014/main" id="{08B128AC-6B18-4C4C-B895-EF146ECAE5EF}"/>
              </a:ext>
            </a:extLst>
          </p:cNvPr>
          <p:cNvSpPr>
            <a:spLocks/>
          </p:cNvSpPr>
          <p:nvPr/>
        </p:nvSpPr>
        <p:spPr bwMode="auto">
          <a:xfrm>
            <a:off x="3482976" y="3416301"/>
            <a:ext cx="411163" cy="746125"/>
          </a:xfrm>
          <a:custGeom>
            <a:avLst/>
            <a:gdLst>
              <a:gd name="T0" fmla="*/ 2147483647 w 537"/>
              <a:gd name="T1" fmla="*/ 2147483647 h 940"/>
              <a:gd name="T2" fmla="*/ 2147483647 w 537"/>
              <a:gd name="T3" fmla="*/ 2147483647 h 940"/>
              <a:gd name="T4" fmla="*/ 2147483647 w 537"/>
              <a:gd name="T5" fmla="*/ 2147483647 h 940"/>
              <a:gd name="T6" fmla="*/ 2147483647 w 537"/>
              <a:gd name="T7" fmla="*/ 2147483647 h 940"/>
              <a:gd name="T8" fmla="*/ 2147483647 w 537"/>
              <a:gd name="T9" fmla="*/ 2147483647 h 940"/>
              <a:gd name="T10" fmla="*/ 2147483647 w 537"/>
              <a:gd name="T11" fmla="*/ 2147483647 h 940"/>
              <a:gd name="T12" fmla="*/ 2147483647 w 537"/>
              <a:gd name="T13" fmla="*/ 2147483647 h 940"/>
              <a:gd name="T14" fmla="*/ 2147483647 w 537"/>
              <a:gd name="T15" fmla="*/ 2147483647 h 940"/>
              <a:gd name="T16" fmla="*/ 2147483647 w 537"/>
              <a:gd name="T17" fmla="*/ 2147483647 h 940"/>
              <a:gd name="T18" fmla="*/ 2147483647 w 537"/>
              <a:gd name="T19" fmla="*/ 2147483647 h 940"/>
              <a:gd name="T20" fmla="*/ 2147483647 w 537"/>
              <a:gd name="T21" fmla="*/ 2147483647 h 940"/>
              <a:gd name="T22" fmla="*/ 2147483647 w 537"/>
              <a:gd name="T23" fmla="*/ 2147483647 h 940"/>
              <a:gd name="T24" fmla="*/ 2147483647 w 537"/>
              <a:gd name="T25" fmla="*/ 2147483647 h 940"/>
              <a:gd name="T26" fmla="*/ 2147483647 w 537"/>
              <a:gd name="T27" fmla="*/ 2147483647 h 940"/>
              <a:gd name="T28" fmla="*/ 2147483647 w 537"/>
              <a:gd name="T29" fmla="*/ 2147483647 h 940"/>
              <a:gd name="T30" fmla="*/ 2147483647 w 537"/>
              <a:gd name="T31" fmla="*/ 2147483647 h 940"/>
              <a:gd name="T32" fmla="*/ 2147483647 w 537"/>
              <a:gd name="T33" fmla="*/ 2147483647 h 940"/>
              <a:gd name="T34" fmla="*/ 2147483647 w 537"/>
              <a:gd name="T35" fmla="*/ 2147483647 h 940"/>
              <a:gd name="T36" fmla="*/ 2147483647 w 537"/>
              <a:gd name="T37" fmla="*/ 2147483647 h 940"/>
              <a:gd name="T38" fmla="*/ 0 w 537"/>
              <a:gd name="T39" fmla="*/ 2147483647 h 940"/>
              <a:gd name="T40" fmla="*/ 0 w 537"/>
              <a:gd name="T41" fmla="*/ 2147483647 h 940"/>
              <a:gd name="T42" fmla="*/ 2147483647 w 537"/>
              <a:gd name="T43" fmla="*/ 2147483647 h 940"/>
              <a:gd name="T44" fmla="*/ 2147483647 w 537"/>
              <a:gd name="T45" fmla="*/ 2147483647 h 940"/>
              <a:gd name="T46" fmla="*/ 2147483647 w 537"/>
              <a:gd name="T47" fmla="*/ 2147483647 h 940"/>
              <a:gd name="T48" fmla="*/ 2147483647 w 537"/>
              <a:gd name="T49" fmla="*/ 2147483647 h 940"/>
              <a:gd name="T50" fmla="*/ 2147483647 w 537"/>
              <a:gd name="T51" fmla="*/ 2147483647 h 940"/>
              <a:gd name="T52" fmla="*/ 2147483647 w 537"/>
              <a:gd name="T53" fmla="*/ 2147483647 h 940"/>
              <a:gd name="T54" fmla="*/ 2147483647 w 537"/>
              <a:gd name="T55" fmla="*/ 2147483647 h 940"/>
              <a:gd name="T56" fmla="*/ 2147483647 w 537"/>
              <a:gd name="T57" fmla="*/ 2147483647 h 940"/>
              <a:gd name="T58" fmla="*/ 2147483647 w 537"/>
              <a:gd name="T59" fmla="*/ 2147483647 h 940"/>
              <a:gd name="T60" fmla="*/ 2147483647 w 537"/>
              <a:gd name="T61" fmla="*/ 2147483647 h 940"/>
              <a:gd name="T62" fmla="*/ 2147483647 w 537"/>
              <a:gd name="T63" fmla="*/ 2147483647 h 940"/>
              <a:gd name="T64" fmla="*/ 2147483647 w 537"/>
              <a:gd name="T65" fmla="*/ 2147483647 h 9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7"/>
              <a:gd name="T100" fmla="*/ 0 h 940"/>
              <a:gd name="T101" fmla="*/ 537 w 537"/>
              <a:gd name="T102" fmla="*/ 940 h 9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7" h="940">
                <a:moveTo>
                  <a:pt x="326" y="940"/>
                </a:moveTo>
                <a:lnTo>
                  <a:pt x="537" y="867"/>
                </a:lnTo>
                <a:lnTo>
                  <a:pt x="520" y="852"/>
                </a:lnTo>
                <a:lnTo>
                  <a:pt x="503" y="832"/>
                </a:lnTo>
                <a:lnTo>
                  <a:pt x="484" y="815"/>
                </a:lnTo>
                <a:lnTo>
                  <a:pt x="467" y="792"/>
                </a:lnTo>
                <a:lnTo>
                  <a:pt x="451" y="773"/>
                </a:lnTo>
                <a:lnTo>
                  <a:pt x="436" y="750"/>
                </a:lnTo>
                <a:lnTo>
                  <a:pt x="420" y="728"/>
                </a:lnTo>
                <a:lnTo>
                  <a:pt x="407" y="704"/>
                </a:lnTo>
                <a:lnTo>
                  <a:pt x="392" y="679"/>
                </a:lnTo>
                <a:lnTo>
                  <a:pt x="379" y="654"/>
                </a:lnTo>
                <a:lnTo>
                  <a:pt x="367" y="628"/>
                </a:lnTo>
                <a:lnTo>
                  <a:pt x="355" y="603"/>
                </a:lnTo>
                <a:lnTo>
                  <a:pt x="345" y="577"/>
                </a:lnTo>
                <a:lnTo>
                  <a:pt x="336" y="551"/>
                </a:lnTo>
                <a:lnTo>
                  <a:pt x="326" y="523"/>
                </a:lnTo>
                <a:lnTo>
                  <a:pt x="318" y="495"/>
                </a:lnTo>
                <a:lnTo>
                  <a:pt x="311" y="470"/>
                </a:lnTo>
                <a:lnTo>
                  <a:pt x="303" y="443"/>
                </a:lnTo>
                <a:lnTo>
                  <a:pt x="296" y="415"/>
                </a:lnTo>
                <a:lnTo>
                  <a:pt x="292" y="388"/>
                </a:lnTo>
                <a:lnTo>
                  <a:pt x="287" y="364"/>
                </a:lnTo>
                <a:lnTo>
                  <a:pt x="284" y="339"/>
                </a:lnTo>
                <a:lnTo>
                  <a:pt x="280" y="313"/>
                </a:lnTo>
                <a:lnTo>
                  <a:pt x="279" y="288"/>
                </a:lnTo>
                <a:lnTo>
                  <a:pt x="279" y="263"/>
                </a:lnTo>
                <a:lnTo>
                  <a:pt x="279" y="239"/>
                </a:lnTo>
                <a:lnTo>
                  <a:pt x="279" y="217"/>
                </a:lnTo>
                <a:lnTo>
                  <a:pt x="280" y="194"/>
                </a:lnTo>
                <a:lnTo>
                  <a:pt x="283" y="172"/>
                </a:lnTo>
                <a:lnTo>
                  <a:pt x="287" y="152"/>
                </a:lnTo>
                <a:lnTo>
                  <a:pt x="292" y="132"/>
                </a:lnTo>
                <a:lnTo>
                  <a:pt x="296" y="115"/>
                </a:lnTo>
                <a:lnTo>
                  <a:pt x="24" y="0"/>
                </a:lnTo>
                <a:lnTo>
                  <a:pt x="16" y="23"/>
                </a:lnTo>
                <a:lnTo>
                  <a:pt x="12" y="47"/>
                </a:lnTo>
                <a:lnTo>
                  <a:pt x="7" y="72"/>
                </a:lnTo>
                <a:lnTo>
                  <a:pt x="4" y="98"/>
                </a:lnTo>
                <a:lnTo>
                  <a:pt x="0" y="125"/>
                </a:lnTo>
                <a:lnTo>
                  <a:pt x="0" y="155"/>
                </a:lnTo>
                <a:lnTo>
                  <a:pt x="0" y="184"/>
                </a:lnTo>
                <a:lnTo>
                  <a:pt x="3" y="215"/>
                </a:lnTo>
                <a:lnTo>
                  <a:pt x="4" y="247"/>
                </a:lnTo>
                <a:lnTo>
                  <a:pt x="7" y="278"/>
                </a:lnTo>
                <a:lnTo>
                  <a:pt x="12" y="309"/>
                </a:lnTo>
                <a:lnTo>
                  <a:pt x="16" y="343"/>
                </a:lnTo>
                <a:lnTo>
                  <a:pt x="24" y="376"/>
                </a:lnTo>
                <a:lnTo>
                  <a:pt x="32" y="407"/>
                </a:lnTo>
                <a:lnTo>
                  <a:pt x="40" y="443"/>
                </a:lnTo>
                <a:lnTo>
                  <a:pt x="50" y="476"/>
                </a:lnTo>
                <a:lnTo>
                  <a:pt x="59" y="508"/>
                </a:lnTo>
                <a:lnTo>
                  <a:pt x="71" y="543"/>
                </a:lnTo>
                <a:lnTo>
                  <a:pt x="83" y="576"/>
                </a:lnTo>
                <a:lnTo>
                  <a:pt x="96" y="608"/>
                </a:lnTo>
                <a:lnTo>
                  <a:pt x="111" y="643"/>
                </a:lnTo>
                <a:lnTo>
                  <a:pt x="127" y="673"/>
                </a:lnTo>
                <a:lnTo>
                  <a:pt x="142" y="704"/>
                </a:lnTo>
                <a:lnTo>
                  <a:pt x="159" y="736"/>
                </a:lnTo>
                <a:lnTo>
                  <a:pt x="176" y="765"/>
                </a:lnTo>
                <a:lnTo>
                  <a:pt x="196" y="792"/>
                </a:lnTo>
                <a:lnTo>
                  <a:pt x="216" y="820"/>
                </a:lnTo>
                <a:lnTo>
                  <a:pt x="236" y="848"/>
                </a:lnTo>
                <a:lnTo>
                  <a:pt x="257" y="873"/>
                </a:lnTo>
                <a:lnTo>
                  <a:pt x="279" y="896"/>
                </a:lnTo>
                <a:lnTo>
                  <a:pt x="303" y="919"/>
                </a:lnTo>
                <a:lnTo>
                  <a:pt x="326" y="94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15" name="Freeform 31">
            <a:extLst>
              <a:ext uri="{FF2B5EF4-FFF2-40B4-BE49-F238E27FC236}">
                <a16:creationId xmlns:a16="http://schemas.microsoft.com/office/drawing/2014/main" id="{541C4FA0-1520-46CD-BCD1-DADCE0B4A806}"/>
              </a:ext>
            </a:extLst>
          </p:cNvPr>
          <p:cNvSpPr>
            <a:spLocks/>
          </p:cNvSpPr>
          <p:nvPr/>
        </p:nvSpPr>
        <p:spPr bwMode="auto">
          <a:xfrm>
            <a:off x="3482976" y="3416301"/>
            <a:ext cx="411163" cy="746125"/>
          </a:xfrm>
          <a:custGeom>
            <a:avLst/>
            <a:gdLst>
              <a:gd name="T0" fmla="*/ 2147483647 w 537"/>
              <a:gd name="T1" fmla="*/ 2147483647 h 940"/>
              <a:gd name="T2" fmla="*/ 2147483647 w 537"/>
              <a:gd name="T3" fmla="*/ 2147483647 h 940"/>
              <a:gd name="T4" fmla="*/ 2147483647 w 537"/>
              <a:gd name="T5" fmla="*/ 2147483647 h 940"/>
              <a:gd name="T6" fmla="*/ 2147483647 w 537"/>
              <a:gd name="T7" fmla="*/ 2147483647 h 940"/>
              <a:gd name="T8" fmla="*/ 2147483647 w 537"/>
              <a:gd name="T9" fmla="*/ 2147483647 h 940"/>
              <a:gd name="T10" fmla="*/ 2147483647 w 537"/>
              <a:gd name="T11" fmla="*/ 2147483647 h 940"/>
              <a:gd name="T12" fmla="*/ 2147483647 w 537"/>
              <a:gd name="T13" fmla="*/ 2147483647 h 940"/>
              <a:gd name="T14" fmla="*/ 2147483647 w 537"/>
              <a:gd name="T15" fmla="*/ 2147483647 h 940"/>
              <a:gd name="T16" fmla="*/ 2147483647 w 537"/>
              <a:gd name="T17" fmla="*/ 2147483647 h 940"/>
              <a:gd name="T18" fmla="*/ 2147483647 w 537"/>
              <a:gd name="T19" fmla="*/ 2147483647 h 940"/>
              <a:gd name="T20" fmla="*/ 2147483647 w 537"/>
              <a:gd name="T21" fmla="*/ 2147483647 h 940"/>
              <a:gd name="T22" fmla="*/ 2147483647 w 537"/>
              <a:gd name="T23" fmla="*/ 2147483647 h 940"/>
              <a:gd name="T24" fmla="*/ 2147483647 w 537"/>
              <a:gd name="T25" fmla="*/ 2147483647 h 940"/>
              <a:gd name="T26" fmla="*/ 2147483647 w 537"/>
              <a:gd name="T27" fmla="*/ 2147483647 h 940"/>
              <a:gd name="T28" fmla="*/ 2147483647 w 537"/>
              <a:gd name="T29" fmla="*/ 2147483647 h 940"/>
              <a:gd name="T30" fmla="*/ 2147483647 w 537"/>
              <a:gd name="T31" fmla="*/ 2147483647 h 940"/>
              <a:gd name="T32" fmla="*/ 2147483647 w 537"/>
              <a:gd name="T33" fmla="*/ 2147483647 h 940"/>
              <a:gd name="T34" fmla="*/ 2147483647 w 537"/>
              <a:gd name="T35" fmla="*/ 2147483647 h 940"/>
              <a:gd name="T36" fmla="*/ 2147483647 w 537"/>
              <a:gd name="T37" fmla="*/ 2147483647 h 940"/>
              <a:gd name="T38" fmla="*/ 0 w 537"/>
              <a:gd name="T39" fmla="*/ 2147483647 h 940"/>
              <a:gd name="T40" fmla="*/ 0 w 537"/>
              <a:gd name="T41" fmla="*/ 2147483647 h 940"/>
              <a:gd name="T42" fmla="*/ 2147483647 w 537"/>
              <a:gd name="T43" fmla="*/ 2147483647 h 940"/>
              <a:gd name="T44" fmla="*/ 2147483647 w 537"/>
              <a:gd name="T45" fmla="*/ 2147483647 h 940"/>
              <a:gd name="T46" fmla="*/ 2147483647 w 537"/>
              <a:gd name="T47" fmla="*/ 2147483647 h 940"/>
              <a:gd name="T48" fmla="*/ 2147483647 w 537"/>
              <a:gd name="T49" fmla="*/ 2147483647 h 940"/>
              <a:gd name="T50" fmla="*/ 2147483647 w 537"/>
              <a:gd name="T51" fmla="*/ 2147483647 h 940"/>
              <a:gd name="T52" fmla="*/ 2147483647 w 537"/>
              <a:gd name="T53" fmla="*/ 2147483647 h 940"/>
              <a:gd name="T54" fmla="*/ 2147483647 w 537"/>
              <a:gd name="T55" fmla="*/ 2147483647 h 940"/>
              <a:gd name="T56" fmla="*/ 2147483647 w 537"/>
              <a:gd name="T57" fmla="*/ 2147483647 h 940"/>
              <a:gd name="T58" fmla="*/ 2147483647 w 537"/>
              <a:gd name="T59" fmla="*/ 2147483647 h 940"/>
              <a:gd name="T60" fmla="*/ 2147483647 w 537"/>
              <a:gd name="T61" fmla="*/ 2147483647 h 940"/>
              <a:gd name="T62" fmla="*/ 2147483647 w 537"/>
              <a:gd name="T63" fmla="*/ 2147483647 h 940"/>
              <a:gd name="T64" fmla="*/ 2147483647 w 537"/>
              <a:gd name="T65" fmla="*/ 2147483647 h 9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7"/>
              <a:gd name="T100" fmla="*/ 0 h 940"/>
              <a:gd name="T101" fmla="*/ 537 w 537"/>
              <a:gd name="T102" fmla="*/ 940 h 9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7" h="940">
                <a:moveTo>
                  <a:pt x="326" y="940"/>
                </a:moveTo>
                <a:lnTo>
                  <a:pt x="537" y="867"/>
                </a:lnTo>
                <a:lnTo>
                  <a:pt x="520" y="852"/>
                </a:lnTo>
                <a:lnTo>
                  <a:pt x="503" y="832"/>
                </a:lnTo>
                <a:lnTo>
                  <a:pt x="484" y="815"/>
                </a:lnTo>
                <a:lnTo>
                  <a:pt x="467" y="792"/>
                </a:lnTo>
                <a:lnTo>
                  <a:pt x="451" y="773"/>
                </a:lnTo>
                <a:lnTo>
                  <a:pt x="436" y="750"/>
                </a:lnTo>
                <a:lnTo>
                  <a:pt x="420" y="728"/>
                </a:lnTo>
                <a:lnTo>
                  <a:pt x="407" y="704"/>
                </a:lnTo>
                <a:lnTo>
                  <a:pt x="392" y="679"/>
                </a:lnTo>
                <a:lnTo>
                  <a:pt x="379" y="654"/>
                </a:lnTo>
                <a:lnTo>
                  <a:pt x="367" y="628"/>
                </a:lnTo>
                <a:lnTo>
                  <a:pt x="355" y="603"/>
                </a:lnTo>
                <a:lnTo>
                  <a:pt x="345" y="577"/>
                </a:lnTo>
                <a:lnTo>
                  <a:pt x="336" y="551"/>
                </a:lnTo>
                <a:lnTo>
                  <a:pt x="326" y="523"/>
                </a:lnTo>
                <a:lnTo>
                  <a:pt x="318" y="495"/>
                </a:lnTo>
                <a:lnTo>
                  <a:pt x="311" y="470"/>
                </a:lnTo>
                <a:lnTo>
                  <a:pt x="303" y="443"/>
                </a:lnTo>
                <a:lnTo>
                  <a:pt x="296" y="415"/>
                </a:lnTo>
                <a:lnTo>
                  <a:pt x="292" y="388"/>
                </a:lnTo>
                <a:lnTo>
                  <a:pt x="287" y="364"/>
                </a:lnTo>
                <a:lnTo>
                  <a:pt x="284" y="339"/>
                </a:lnTo>
                <a:lnTo>
                  <a:pt x="280" y="313"/>
                </a:lnTo>
                <a:lnTo>
                  <a:pt x="279" y="288"/>
                </a:lnTo>
                <a:lnTo>
                  <a:pt x="279" y="263"/>
                </a:lnTo>
                <a:lnTo>
                  <a:pt x="279" y="239"/>
                </a:lnTo>
                <a:lnTo>
                  <a:pt x="279" y="217"/>
                </a:lnTo>
                <a:lnTo>
                  <a:pt x="280" y="194"/>
                </a:lnTo>
                <a:lnTo>
                  <a:pt x="283" y="172"/>
                </a:lnTo>
                <a:lnTo>
                  <a:pt x="287" y="152"/>
                </a:lnTo>
                <a:lnTo>
                  <a:pt x="292" y="132"/>
                </a:lnTo>
                <a:lnTo>
                  <a:pt x="296" y="115"/>
                </a:lnTo>
                <a:lnTo>
                  <a:pt x="24" y="0"/>
                </a:lnTo>
                <a:lnTo>
                  <a:pt x="16" y="23"/>
                </a:lnTo>
                <a:lnTo>
                  <a:pt x="12" y="47"/>
                </a:lnTo>
                <a:lnTo>
                  <a:pt x="7" y="72"/>
                </a:lnTo>
                <a:lnTo>
                  <a:pt x="4" y="98"/>
                </a:lnTo>
                <a:lnTo>
                  <a:pt x="0" y="125"/>
                </a:lnTo>
                <a:lnTo>
                  <a:pt x="0" y="155"/>
                </a:lnTo>
                <a:lnTo>
                  <a:pt x="0" y="184"/>
                </a:lnTo>
                <a:lnTo>
                  <a:pt x="3" y="215"/>
                </a:lnTo>
                <a:lnTo>
                  <a:pt x="4" y="247"/>
                </a:lnTo>
                <a:lnTo>
                  <a:pt x="7" y="278"/>
                </a:lnTo>
                <a:lnTo>
                  <a:pt x="12" y="309"/>
                </a:lnTo>
                <a:lnTo>
                  <a:pt x="16" y="343"/>
                </a:lnTo>
                <a:lnTo>
                  <a:pt x="24" y="376"/>
                </a:lnTo>
                <a:lnTo>
                  <a:pt x="32" y="407"/>
                </a:lnTo>
                <a:lnTo>
                  <a:pt x="40" y="443"/>
                </a:lnTo>
                <a:lnTo>
                  <a:pt x="50" y="476"/>
                </a:lnTo>
                <a:lnTo>
                  <a:pt x="59" y="508"/>
                </a:lnTo>
                <a:lnTo>
                  <a:pt x="71" y="543"/>
                </a:lnTo>
                <a:lnTo>
                  <a:pt x="83" y="576"/>
                </a:lnTo>
                <a:lnTo>
                  <a:pt x="96" y="608"/>
                </a:lnTo>
                <a:lnTo>
                  <a:pt x="111" y="643"/>
                </a:lnTo>
                <a:lnTo>
                  <a:pt x="127" y="673"/>
                </a:lnTo>
                <a:lnTo>
                  <a:pt x="142" y="704"/>
                </a:lnTo>
                <a:lnTo>
                  <a:pt x="159" y="736"/>
                </a:lnTo>
                <a:lnTo>
                  <a:pt x="176" y="765"/>
                </a:lnTo>
                <a:lnTo>
                  <a:pt x="196" y="792"/>
                </a:lnTo>
                <a:lnTo>
                  <a:pt x="216" y="820"/>
                </a:lnTo>
                <a:lnTo>
                  <a:pt x="236" y="848"/>
                </a:lnTo>
                <a:lnTo>
                  <a:pt x="257" y="873"/>
                </a:lnTo>
                <a:lnTo>
                  <a:pt x="279" y="896"/>
                </a:lnTo>
                <a:lnTo>
                  <a:pt x="303" y="919"/>
                </a:lnTo>
                <a:lnTo>
                  <a:pt x="326" y="94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16" name="Freeform 32">
            <a:extLst>
              <a:ext uri="{FF2B5EF4-FFF2-40B4-BE49-F238E27FC236}">
                <a16:creationId xmlns:a16="http://schemas.microsoft.com/office/drawing/2014/main" id="{DE49BFFA-BFDC-421A-A93F-12638B0E7180}"/>
              </a:ext>
            </a:extLst>
          </p:cNvPr>
          <p:cNvSpPr>
            <a:spLocks/>
          </p:cNvSpPr>
          <p:nvPr/>
        </p:nvSpPr>
        <p:spPr bwMode="auto">
          <a:xfrm>
            <a:off x="3517901" y="889000"/>
            <a:ext cx="2646363" cy="1701800"/>
          </a:xfrm>
          <a:custGeom>
            <a:avLst/>
            <a:gdLst>
              <a:gd name="T0" fmla="*/ 0 w 3448"/>
              <a:gd name="T1" fmla="*/ 2147483647 h 2145"/>
              <a:gd name="T2" fmla="*/ 2147483647 w 3448"/>
              <a:gd name="T3" fmla="*/ 2147483647 h 2145"/>
              <a:gd name="T4" fmla="*/ 2147483647 w 3448"/>
              <a:gd name="T5" fmla="*/ 2147483647 h 2145"/>
              <a:gd name="T6" fmla="*/ 2147483647 w 3448"/>
              <a:gd name="T7" fmla="*/ 2147483647 h 2145"/>
              <a:gd name="T8" fmla="*/ 2147483647 w 3448"/>
              <a:gd name="T9" fmla="*/ 2147483647 h 2145"/>
              <a:gd name="T10" fmla="*/ 2147483647 w 3448"/>
              <a:gd name="T11" fmla="*/ 2147483647 h 2145"/>
              <a:gd name="T12" fmla="*/ 2147483647 w 3448"/>
              <a:gd name="T13" fmla="*/ 2147483647 h 2145"/>
              <a:gd name="T14" fmla="*/ 2147483647 w 3448"/>
              <a:gd name="T15" fmla="*/ 2147483647 h 2145"/>
              <a:gd name="T16" fmla="*/ 2147483647 w 3448"/>
              <a:gd name="T17" fmla="*/ 2147483647 h 2145"/>
              <a:gd name="T18" fmla="*/ 2147483647 w 3448"/>
              <a:gd name="T19" fmla="*/ 2147483647 h 2145"/>
              <a:gd name="T20" fmla="*/ 2147483647 w 3448"/>
              <a:gd name="T21" fmla="*/ 2147483647 h 2145"/>
              <a:gd name="T22" fmla="*/ 2147483647 w 3448"/>
              <a:gd name="T23" fmla="*/ 2147483647 h 2145"/>
              <a:gd name="T24" fmla="*/ 2147483647 w 3448"/>
              <a:gd name="T25" fmla="*/ 0 h 2145"/>
              <a:gd name="T26" fmla="*/ 2147483647 w 3448"/>
              <a:gd name="T27" fmla="*/ 2147483647 h 2145"/>
              <a:gd name="T28" fmla="*/ 2147483647 w 3448"/>
              <a:gd name="T29" fmla="*/ 2147483647 h 2145"/>
              <a:gd name="T30" fmla="*/ 2147483647 w 3448"/>
              <a:gd name="T31" fmla="*/ 2147483647 h 2145"/>
              <a:gd name="T32" fmla="*/ 0 w 3448"/>
              <a:gd name="T33" fmla="*/ 2147483647 h 21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48"/>
              <a:gd name="T52" fmla="*/ 0 h 2145"/>
              <a:gd name="T53" fmla="*/ 3448 w 3448"/>
              <a:gd name="T54" fmla="*/ 2145 h 21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48" h="2145">
                <a:moveTo>
                  <a:pt x="0" y="270"/>
                </a:moveTo>
                <a:lnTo>
                  <a:pt x="1136" y="2145"/>
                </a:lnTo>
                <a:lnTo>
                  <a:pt x="1460" y="2074"/>
                </a:lnTo>
                <a:lnTo>
                  <a:pt x="1821" y="2034"/>
                </a:lnTo>
                <a:lnTo>
                  <a:pt x="1999" y="2030"/>
                </a:lnTo>
                <a:lnTo>
                  <a:pt x="2176" y="2041"/>
                </a:lnTo>
                <a:lnTo>
                  <a:pt x="2344" y="2064"/>
                </a:lnTo>
                <a:lnTo>
                  <a:pt x="2498" y="2105"/>
                </a:lnTo>
                <a:lnTo>
                  <a:pt x="3448" y="188"/>
                </a:lnTo>
                <a:lnTo>
                  <a:pt x="3097" y="102"/>
                </a:lnTo>
                <a:lnTo>
                  <a:pt x="2704" y="41"/>
                </a:lnTo>
                <a:lnTo>
                  <a:pt x="2275" y="6"/>
                </a:lnTo>
                <a:lnTo>
                  <a:pt x="1827" y="0"/>
                </a:lnTo>
                <a:lnTo>
                  <a:pt x="1363" y="21"/>
                </a:lnTo>
                <a:lnTo>
                  <a:pt x="896" y="74"/>
                </a:lnTo>
                <a:lnTo>
                  <a:pt x="439" y="157"/>
                </a:lnTo>
                <a:lnTo>
                  <a:pt x="0" y="27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17" name="Freeform 33">
            <a:extLst>
              <a:ext uri="{FF2B5EF4-FFF2-40B4-BE49-F238E27FC236}">
                <a16:creationId xmlns:a16="http://schemas.microsoft.com/office/drawing/2014/main" id="{9A538778-65AA-4EE1-A926-C5D38460D2E7}"/>
              </a:ext>
            </a:extLst>
          </p:cNvPr>
          <p:cNvSpPr>
            <a:spLocks/>
          </p:cNvSpPr>
          <p:nvPr/>
        </p:nvSpPr>
        <p:spPr bwMode="auto">
          <a:xfrm>
            <a:off x="3517901" y="889000"/>
            <a:ext cx="2646363" cy="1701800"/>
          </a:xfrm>
          <a:custGeom>
            <a:avLst/>
            <a:gdLst>
              <a:gd name="T0" fmla="*/ 0 w 3448"/>
              <a:gd name="T1" fmla="*/ 2147483647 h 2145"/>
              <a:gd name="T2" fmla="*/ 2147483647 w 3448"/>
              <a:gd name="T3" fmla="*/ 2147483647 h 2145"/>
              <a:gd name="T4" fmla="*/ 2147483647 w 3448"/>
              <a:gd name="T5" fmla="*/ 2147483647 h 2145"/>
              <a:gd name="T6" fmla="*/ 2147483647 w 3448"/>
              <a:gd name="T7" fmla="*/ 2147483647 h 2145"/>
              <a:gd name="T8" fmla="*/ 2147483647 w 3448"/>
              <a:gd name="T9" fmla="*/ 2147483647 h 2145"/>
              <a:gd name="T10" fmla="*/ 2147483647 w 3448"/>
              <a:gd name="T11" fmla="*/ 2147483647 h 2145"/>
              <a:gd name="T12" fmla="*/ 2147483647 w 3448"/>
              <a:gd name="T13" fmla="*/ 2147483647 h 2145"/>
              <a:gd name="T14" fmla="*/ 2147483647 w 3448"/>
              <a:gd name="T15" fmla="*/ 2147483647 h 2145"/>
              <a:gd name="T16" fmla="*/ 2147483647 w 3448"/>
              <a:gd name="T17" fmla="*/ 2147483647 h 2145"/>
              <a:gd name="T18" fmla="*/ 2147483647 w 3448"/>
              <a:gd name="T19" fmla="*/ 2147483647 h 2145"/>
              <a:gd name="T20" fmla="*/ 2147483647 w 3448"/>
              <a:gd name="T21" fmla="*/ 2147483647 h 2145"/>
              <a:gd name="T22" fmla="*/ 2147483647 w 3448"/>
              <a:gd name="T23" fmla="*/ 2147483647 h 2145"/>
              <a:gd name="T24" fmla="*/ 2147483647 w 3448"/>
              <a:gd name="T25" fmla="*/ 0 h 2145"/>
              <a:gd name="T26" fmla="*/ 2147483647 w 3448"/>
              <a:gd name="T27" fmla="*/ 2147483647 h 2145"/>
              <a:gd name="T28" fmla="*/ 2147483647 w 3448"/>
              <a:gd name="T29" fmla="*/ 2147483647 h 2145"/>
              <a:gd name="T30" fmla="*/ 2147483647 w 3448"/>
              <a:gd name="T31" fmla="*/ 2147483647 h 2145"/>
              <a:gd name="T32" fmla="*/ 0 w 3448"/>
              <a:gd name="T33" fmla="*/ 2147483647 h 21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48"/>
              <a:gd name="T52" fmla="*/ 0 h 2145"/>
              <a:gd name="T53" fmla="*/ 3448 w 3448"/>
              <a:gd name="T54" fmla="*/ 2145 h 21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48" h="2145">
                <a:moveTo>
                  <a:pt x="0" y="270"/>
                </a:moveTo>
                <a:lnTo>
                  <a:pt x="1136" y="2145"/>
                </a:lnTo>
                <a:lnTo>
                  <a:pt x="1460" y="2074"/>
                </a:lnTo>
                <a:lnTo>
                  <a:pt x="1821" y="2034"/>
                </a:lnTo>
                <a:lnTo>
                  <a:pt x="1999" y="2030"/>
                </a:lnTo>
                <a:lnTo>
                  <a:pt x="2176" y="2041"/>
                </a:lnTo>
                <a:lnTo>
                  <a:pt x="2344" y="2064"/>
                </a:lnTo>
                <a:lnTo>
                  <a:pt x="2498" y="2105"/>
                </a:lnTo>
                <a:lnTo>
                  <a:pt x="3448" y="188"/>
                </a:lnTo>
                <a:lnTo>
                  <a:pt x="3097" y="102"/>
                </a:lnTo>
                <a:lnTo>
                  <a:pt x="2704" y="41"/>
                </a:lnTo>
                <a:lnTo>
                  <a:pt x="2275" y="6"/>
                </a:lnTo>
                <a:lnTo>
                  <a:pt x="1827" y="0"/>
                </a:lnTo>
                <a:lnTo>
                  <a:pt x="1363" y="21"/>
                </a:lnTo>
                <a:lnTo>
                  <a:pt x="896" y="74"/>
                </a:lnTo>
                <a:lnTo>
                  <a:pt x="439" y="157"/>
                </a:lnTo>
                <a:lnTo>
                  <a:pt x="0" y="27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18" name="Freeform 34">
            <a:extLst>
              <a:ext uri="{FF2B5EF4-FFF2-40B4-BE49-F238E27FC236}">
                <a16:creationId xmlns:a16="http://schemas.microsoft.com/office/drawing/2014/main" id="{34EB8992-7ECF-49FC-84C2-D122008C02CD}"/>
              </a:ext>
            </a:extLst>
          </p:cNvPr>
          <p:cNvSpPr>
            <a:spLocks/>
          </p:cNvSpPr>
          <p:nvPr/>
        </p:nvSpPr>
        <p:spPr bwMode="auto">
          <a:xfrm>
            <a:off x="1436689" y="1333500"/>
            <a:ext cx="2701925" cy="1898650"/>
          </a:xfrm>
          <a:custGeom>
            <a:avLst/>
            <a:gdLst>
              <a:gd name="T0" fmla="*/ 2147483647 w 3520"/>
              <a:gd name="T1" fmla="*/ 0 h 2391"/>
              <a:gd name="T2" fmla="*/ 2147483647 w 3520"/>
              <a:gd name="T3" fmla="*/ 2147483647 h 2391"/>
              <a:gd name="T4" fmla="*/ 2147483647 w 3520"/>
              <a:gd name="T5" fmla="*/ 2147483647 h 2391"/>
              <a:gd name="T6" fmla="*/ 2147483647 w 3520"/>
              <a:gd name="T7" fmla="*/ 2147483647 h 2391"/>
              <a:gd name="T8" fmla="*/ 2147483647 w 3520"/>
              <a:gd name="T9" fmla="*/ 2147483647 h 2391"/>
              <a:gd name="T10" fmla="*/ 2147483647 w 3520"/>
              <a:gd name="T11" fmla="*/ 2147483647 h 2391"/>
              <a:gd name="T12" fmla="*/ 2147483647 w 3520"/>
              <a:gd name="T13" fmla="*/ 2147483647 h 2391"/>
              <a:gd name="T14" fmla="*/ 2147483647 w 3520"/>
              <a:gd name="T15" fmla="*/ 2147483647 h 2391"/>
              <a:gd name="T16" fmla="*/ 0 w 3520"/>
              <a:gd name="T17" fmla="*/ 2147483647 h 2391"/>
              <a:gd name="T18" fmla="*/ 2147483647 w 3520"/>
              <a:gd name="T19" fmla="*/ 2147483647 h 2391"/>
              <a:gd name="T20" fmla="*/ 2147483647 w 3520"/>
              <a:gd name="T21" fmla="*/ 2147483647 h 2391"/>
              <a:gd name="T22" fmla="*/ 2147483647 w 3520"/>
              <a:gd name="T23" fmla="*/ 2147483647 h 2391"/>
              <a:gd name="T24" fmla="*/ 2147483647 w 3520"/>
              <a:gd name="T25" fmla="*/ 2147483647 h 2391"/>
              <a:gd name="T26" fmla="*/ 2147483647 w 3520"/>
              <a:gd name="T27" fmla="*/ 2147483647 h 2391"/>
              <a:gd name="T28" fmla="*/ 2147483647 w 3520"/>
              <a:gd name="T29" fmla="*/ 2147483647 h 2391"/>
              <a:gd name="T30" fmla="*/ 2147483647 w 3520"/>
              <a:gd name="T31" fmla="*/ 0 h 23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20"/>
              <a:gd name="T49" fmla="*/ 0 h 2391"/>
              <a:gd name="T50" fmla="*/ 3520 w 3520"/>
              <a:gd name="T51" fmla="*/ 2391 h 23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20" h="2391">
                <a:moveTo>
                  <a:pt x="1933" y="0"/>
                </a:moveTo>
                <a:lnTo>
                  <a:pt x="1652" y="139"/>
                </a:lnTo>
                <a:lnTo>
                  <a:pt x="1373" y="298"/>
                </a:lnTo>
                <a:lnTo>
                  <a:pt x="1105" y="482"/>
                </a:lnTo>
                <a:lnTo>
                  <a:pt x="847" y="686"/>
                </a:lnTo>
                <a:lnTo>
                  <a:pt x="602" y="912"/>
                </a:lnTo>
                <a:lnTo>
                  <a:pt x="379" y="1163"/>
                </a:lnTo>
                <a:lnTo>
                  <a:pt x="176" y="1435"/>
                </a:lnTo>
                <a:lnTo>
                  <a:pt x="0" y="1728"/>
                </a:lnTo>
                <a:lnTo>
                  <a:pt x="2765" y="2391"/>
                </a:lnTo>
                <a:lnTo>
                  <a:pt x="2856" y="2252"/>
                </a:lnTo>
                <a:lnTo>
                  <a:pt x="2944" y="2136"/>
                </a:lnTo>
                <a:lnTo>
                  <a:pt x="3116" y="1960"/>
                </a:lnTo>
                <a:lnTo>
                  <a:pt x="3302" y="1828"/>
                </a:lnTo>
                <a:lnTo>
                  <a:pt x="3520" y="1711"/>
                </a:lnTo>
                <a:lnTo>
                  <a:pt x="1933" y="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19" name="Freeform 35">
            <a:extLst>
              <a:ext uri="{FF2B5EF4-FFF2-40B4-BE49-F238E27FC236}">
                <a16:creationId xmlns:a16="http://schemas.microsoft.com/office/drawing/2014/main" id="{397FC97A-2A0F-4683-8283-115F28E98B04}"/>
              </a:ext>
            </a:extLst>
          </p:cNvPr>
          <p:cNvSpPr>
            <a:spLocks/>
          </p:cNvSpPr>
          <p:nvPr/>
        </p:nvSpPr>
        <p:spPr bwMode="auto">
          <a:xfrm>
            <a:off x="1436689" y="1333500"/>
            <a:ext cx="2701925" cy="1898650"/>
          </a:xfrm>
          <a:custGeom>
            <a:avLst/>
            <a:gdLst>
              <a:gd name="T0" fmla="*/ 2147483647 w 3520"/>
              <a:gd name="T1" fmla="*/ 0 h 2391"/>
              <a:gd name="T2" fmla="*/ 2147483647 w 3520"/>
              <a:gd name="T3" fmla="*/ 2147483647 h 2391"/>
              <a:gd name="T4" fmla="*/ 2147483647 w 3520"/>
              <a:gd name="T5" fmla="*/ 2147483647 h 2391"/>
              <a:gd name="T6" fmla="*/ 2147483647 w 3520"/>
              <a:gd name="T7" fmla="*/ 2147483647 h 2391"/>
              <a:gd name="T8" fmla="*/ 2147483647 w 3520"/>
              <a:gd name="T9" fmla="*/ 2147483647 h 2391"/>
              <a:gd name="T10" fmla="*/ 2147483647 w 3520"/>
              <a:gd name="T11" fmla="*/ 2147483647 h 2391"/>
              <a:gd name="T12" fmla="*/ 2147483647 w 3520"/>
              <a:gd name="T13" fmla="*/ 2147483647 h 2391"/>
              <a:gd name="T14" fmla="*/ 2147483647 w 3520"/>
              <a:gd name="T15" fmla="*/ 2147483647 h 2391"/>
              <a:gd name="T16" fmla="*/ 0 w 3520"/>
              <a:gd name="T17" fmla="*/ 2147483647 h 2391"/>
              <a:gd name="T18" fmla="*/ 2147483647 w 3520"/>
              <a:gd name="T19" fmla="*/ 2147483647 h 2391"/>
              <a:gd name="T20" fmla="*/ 2147483647 w 3520"/>
              <a:gd name="T21" fmla="*/ 2147483647 h 2391"/>
              <a:gd name="T22" fmla="*/ 2147483647 w 3520"/>
              <a:gd name="T23" fmla="*/ 2147483647 h 2391"/>
              <a:gd name="T24" fmla="*/ 2147483647 w 3520"/>
              <a:gd name="T25" fmla="*/ 2147483647 h 2391"/>
              <a:gd name="T26" fmla="*/ 2147483647 w 3520"/>
              <a:gd name="T27" fmla="*/ 2147483647 h 2391"/>
              <a:gd name="T28" fmla="*/ 2147483647 w 3520"/>
              <a:gd name="T29" fmla="*/ 2147483647 h 2391"/>
              <a:gd name="T30" fmla="*/ 2147483647 w 3520"/>
              <a:gd name="T31" fmla="*/ 0 h 239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520"/>
              <a:gd name="T49" fmla="*/ 0 h 2391"/>
              <a:gd name="T50" fmla="*/ 3520 w 3520"/>
              <a:gd name="T51" fmla="*/ 2391 h 239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520" h="2391">
                <a:moveTo>
                  <a:pt x="1933" y="0"/>
                </a:moveTo>
                <a:lnTo>
                  <a:pt x="1652" y="139"/>
                </a:lnTo>
                <a:lnTo>
                  <a:pt x="1373" y="298"/>
                </a:lnTo>
                <a:lnTo>
                  <a:pt x="1105" y="482"/>
                </a:lnTo>
                <a:lnTo>
                  <a:pt x="847" y="686"/>
                </a:lnTo>
                <a:lnTo>
                  <a:pt x="602" y="912"/>
                </a:lnTo>
                <a:lnTo>
                  <a:pt x="379" y="1163"/>
                </a:lnTo>
                <a:lnTo>
                  <a:pt x="176" y="1435"/>
                </a:lnTo>
                <a:lnTo>
                  <a:pt x="0" y="1728"/>
                </a:lnTo>
                <a:lnTo>
                  <a:pt x="2765" y="2391"/>
                </a:lnTo>
                <a:lnTo>
                  <a:pt x="2856" y="2252"/>
                </a:lnTo>
                <a:lnTo>
                  <a:pt x="2944" y="2136"/>
                </a:lnTo>
                <a:lnTo>
                  <a:pt x="3116" y="1960"/>
                </a:lnTo>
                <a:lnTo>
                  <a:pt x="3302" y="1828"/>
                </a:lnTo>
                <a:lnTo>
                  <a:pt x="3520" y="1711"/>
                </a:lnTo>
                <a:lnTo>
                  <a:pt x="1933"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20" name="Freeform 36">
            <a:extLst>
              <a:ext uri="{FF2B5EF4-FFF2-40B4-BE49-F238E27FC236}">
                <a16:creationId xmlns:a16="http://schemas.microsoft.com/office/drawing/2014/main" id="{04CCC3AA-CCF5-44F3-A696-DBE8D4DCF7FE}"/>
              </a:ext>
            </a:extLst>
          </p:cNvPr>
          <p:cNvSpPr>
            <a:spLocks/>
          </p:cNvSpPr>
          <p:nvPr/>
        </p:nvSpPr>
        <p:spPr bwMode="auto">
          <a:xfrm>
            <a:off x="5695950" y="1233489"/>
            <a:ext cx="2789238" cy="1997075"/>
          </a:xfrm>
          <a:custGeom>
            <a:avLst/>
            <a:gdLst>
              <a:gd name="T0" fmla="*/ 2147483647 w 3638"/>
              <a:gd name="T1" fmla="*/ 0 h 2515"/>
              <a:gd name="T2" fmla="*/ 0 w 3638"/>
              <a:gd name="T3" fmla="*/ 2147483647 h 2515"/>
              <a:gd name="T4" fmla="*/ 2147483647 w 3638"/>
              <a:gd name="T5" fmla="*/ 2147483647 h 2515"/>
              <a:gd name="T6" fmla="*/ 2147483647 w 3638"/>
              <a:gd name="T7" fmla="*/ 2147483647 h 2515"/>
              <a:gd name="T8" fmla="*/ 2147483647 w 3638"/>
              <a:gd name="T9" fmla="*/ 2147483647 h 2515"/>
              <a:gd name="T10" fmla="*/ 2147483647 w 3638"/>
              <a:gd name="T11" fmla="*/ 2147483647 h 2515"/>
              <a:gd name="T12" fmla="*/ 2147483647 w 3638"/>
              <a:gd name="T13" fmla="*/ 2147483647 h 2515"/>
              <a:gd name="T14" fmla="*/ 2147483647 w 3638"/>
              <a:gd name="T15" fmla="*/ 2147483647 h 2515"/>
              <a:gd name="T16" fmla="*/ 2147483647 w 3638"/>
              <a:gd name="T17" fmla="*/ 2147483647 h 2515"/>
              <a:gd name="T18" fmla="*/ 2147483647 w 3638"/>
              <a:gd name="T19" fmla="*/ 2147483647 h 2515"/>
              <a:gd name="T20" fmla="*/ 2147483647 w 3638"/>
              <a:gd name="T21" fmla="*/ 2147483647 h 2515"/>
              <a:gd name="T22" fmla="*/ 2147483647 w 3638"/>
              <a:gd name="T23" fmla="*/ 2147483647 h 2515"/>
              <a:gd name="T24" fmla="*/ 2147483647 w 3638"/>
              <a:gd name="T25" fmla="*/ 2147483647 h 2515"/>
              <a:gd name="T26" fmla="*/ 2147483647 w 3638"/>
              <a:gd name="T27" fmla="*/ 2147483647 h 2515"/>
              <a:gd name="T28" fmla="*/ 2147483647 w 3638"/>
              <a:gd name="T29" fmla="*/ 2147483647 h 2515"/>
              <a:gd name="T30" fmla="*/ 2147483647 w 3638"/>
              <a:gd name="T31" fmla="*/ 2147483647 h 2515"/>
              <a:gd name="T32" fmla="*/ 2147483647 w 3638"/>
              <a:gd name="T33" fmla="*/ 2147483647 h 2515"/>
              <a:gd name="T34" fmla="*/ 2147483647 w 3638"/>
              <a:gd name="T35" fmla="*/ 2147483647 h 2515"/>
              <a:gd name="T36" fmla="*/ 2147483647 w 3638"/>
              <a:gd name="T37" fmla="*/ 2147483647 h 2515"/>
              <a:gd name="T38" fmla="*/ 2147483647 w 3638"/>
              <a:gd name="T39" fmla="*/ 0 h 25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38"/>
              <a:gd name="T61" fmla="*/ 0 h 2515"/>
              <a:gd name="T62" fmla="*/ 3638 w 3638"/>
              <a:gd name="T63" fmla="*/ 2515 h 25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38" h="2515">
                <a:moveTo>
                  <a:pt x="1416" y="0"/>
                </a:moveTo>
                <a:lnTo>
                  <a:pt x="0" y="1779"/>
                </a:lnTo>
                <a:lnTo>
                  <a:pt x="192" y="1871"/>
                </a:lnTo>
                <a:lnTo>
                  <a:pt x="309" y="1933"/>
                </a:lnTo>
                <a:lnTo>
                  <a:pt x="435" y="2009"/>
                </a:lnTo>
                <a:lnTo>
                  <a:pt x="560" y="2103"/>
                </a:lnTo>
                <a:lnTo>
                  <a:pt x="680" y="2216"/>
                </a:lnTo>
                <a:lnTo>
                  <a:pt x="787" y="2354"/>
                </a:lnTo>
                <a:lnTo>
                  <a:pt x="876" y="2515"/>
                </a:lnTo>
                <a:lnTo>
                  <a:pt x="3638" y="1848"/>
                </a:lnTo>
                <a:lnTo>
                  <a:pt x="3538" y="1667"/>
                </a:lnTo>
                <a:lnTo>
                  <a:pt x="3431" y="1495"/>
                </a:lnTo>
                <a:lnTo>
                  <a:pt x="3313" y="1334"/>
                </a:lnTo>
                <a:lnTo>
                  <a:pt x="3188" y="1182"/>
                </a:lnTo>
                <a:lnTo>
                  <a:pt x="2921" y="905"/>
                </a:lnTo>
                <a:lnTo>
                  <a:pt x="2633" y="662"/>
                </a:lnTo>
                <a:lnTo>
                  <a:pt x="2334" y="453"/>
                </a:lnTo>
                <a:lnTo>
                  <a:pt x="2027" y="273"/>
                </a:lnTo>
                <a:lnTo>
                  <a:pt x="1717" y="123"/>
                </a:lnTo>
                <a:lnTo>
                  <a:pt x="1416" y="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21" name="Freeform 37">
            <a:extLst>
              <a:ext uri="{FF2B5EF4-FFF2-40B4-BE49-F238E27FC236}">
                <a16:creationId xmlns:a16="http://schemas.microsoft.com/office/drawing/2014/main" id="{60A1F2B5-55F7-4CD4-B85C-EE1750B2D4E8}"/>
              </a:ext>
            </a:extLst>
          </p:cNvPr>
          <p:cNvSpPr>
            <a:spLocks/>
          </p:cNvSpPr>
          <p:nvPr/>
        </p:nvSpPr>
        <p:spPr bwMode="auto">
          <a:xfrm>
            <a:off x="5695950" y="1233489"/>
            <a:ext cx="2789238" cy="1997075"/>
          </a:xfrm>
          <a:custGeom>
            <a:avLst/>
            <a:gdLst>
              <a:gd name="T0" fmla="*/ 2147483647 w 3638"/>
              <a:gd name="T1" fmla="*/ 0 h 2515"/>
              <a:gd name="T2" fmla="*/ 0 w 3638"/>
              <a:gd name="T3" fmla="*/ 2147483647 h 2515"/>
              <a:gd name="T4" fmla="*/ 2147483647 w 3638"/>
              <a:gd name="T5" fmla="*/ 2147483647 h 2515"/>
              <a:gd name="T6" fmla="*/ 2147483647 w 3638"/>
              <a:gd name="T7" fmla="*/ 2147483647 h 2515"/>
              <a:gd name="T8" fmla="*/ 2147483647 w 3638"/>
              <a:gd name="T9" fmla="*/ 2147483647 h 2515"/>
              <a:gd name="T10" fmla="*/ 2147483647 w 3638"/>
              <a:gd name="T11" fmla="*/ 2147483647 h 2515"/>
              <a:gd name="T12" fmla="*/ 2147483647 w 3638"/>
              <a:gd name="T13" fmla="*/ 2147483647 h 2515"/>
              <a:gd name="T14" fmla="*/ 2147483647 w 3638"/>
              <a:gd name="T15" fmla="*/ 2147483647 h 2515"/>
              <a:gd name="T16" fmla="*/ 2147483647 w 3638"/>
              <a:gd name="T17" fmla="*/ 2147483647 h 2515"/>
              <a:gd name="T18" fmla="*/ 2147483647 w 3638"/>
              <a:gd name="T19" fmla="*/ 2147483647 h 2515"/>
              <a:gd name="T20" fmla="*/ 2147483647 w 3638"/>
              <a:gd name="T21" fmla="*/ 2147483647 h 2515"/>
              <a:gd name="T22" fmla="*/ 2147483647 w 3638"/>
              <a:gd name="T23" fmla="*/ 2147483647 h 2515"/>
              <a:gd name="T24" fmla="*/ 2147483647 w 3638"/>
              <a:gd name="T25" fmla="*/ 2147483647 h 2515"/>
              <a:gd name="T26" fmla="*/ 2147483647 w 3638"/>
              <a:gd name="T27" fmla="*/ 2147483647 h 2515"/>
              <a:gd name="T28" fmla="*/ 2147483647 w 3638"/>
              <a:gd name="T29" fmla="*/ 2147483647 h 2515"/>
              <a:gd name="T30" fmla="*/ 2147483647 w 3638"/>
              <a:gd name="T31" fmla="*/ 2147483647 h 2515"/>
              <a:gd name="T32" fmla="*/ 2147483647 w 3638"/>
              <a:gd name="T33" fmla="*/ 2147483647 h 2515"/>
              <a:gd name="T34" fmla="*/ 2147483647 w 3638"/>
              <a:gd name="T35" fmla="*/ 2147483647 h 2515"/>
              <a:gd name="T36" fmla="*/ 2147483647 w 3638"/>
              <a:gd name="T37" fmla="*/ 2147483647 h 2515"/>
              <a:gd name="T38" fmla="*/ 2147483647 w 3638"/>
              <a:gd name="T39" fmla="*/ 0 h 251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38"/>
              <a:gd name="T61" fmla="*/ 0 h 2515"/>
              <a:gd name="T62" fmla="*/ 3638 w 3638"/>
              <a:gd name="T63" fmla="*/ 2515 h 251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38" h="2515">
                <a:moveTo>
                  <a:pt x="1416" y="0"/>
                </a:moveTo>
                <a:lnTo>
                  <a:pt x="0" y="1779"/>
                </a:lnTo>
                <a:lnTo>
                  <a:pt x="192" y="1871"/>
                </a:lnTo>
                <a:lnTo>
                  <a:pt x="309" y="1933"/>
                </a:lnTo>
                <a:lnTo>
                  <a:pt x="435" y="2009"/>
                </a:lnTo>
                <a:lnTo>
                  <a:pt x="560" y="2103"/>
                </a:lnTo>
                <a:lnTo>
                  <a:pt x="680" y="2216"/>
                </a:lnTo>
                <a:lnTo>
                  <a:pt x="787" y="2354"/>
                </a:lnTo>
                <a:lnTo>
                  <a:pt x="876" y="2515"/>
                </a:lnTo>
                <a:lnTo>
                  <a:pt x="3638" y="1848"/>
                </a:lnTo>
                <a:lnTo>
                  <a:pt x="3538" y="1667"/>
                </a:lnTo>
                <a:lnTo>
                  <a:pt x="3431" y="1495"/>
                </a:lnTo>
                <a:lnTo>
                  <a:pt x="3313" y="1334"/>
                </a:lnTo>
                <a:lnTo>
                  <a:pt x="3188" y="1182"/>
                </a:lnTo>
                <a:lnTo>
                  <a:pt x="2921" y="905"/>
                </a:lnTo>
                <a:lnTo>
                  <a:pt x="2633" y="662"/>
                </a:lnTo>
                <a:lnTo>
                  <a:pt x="2334" y="453"/>
                </a:lnTo>
                <a:lnTo>
                  <a:pt x="2027" y="273"/>
                </a:lnTo>
                <a:lnTo>
                  <a:pt x="1717" y="123"/>
                </a:lnTo>
                <a:lnTo>
                  <a:pt x="1416"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22" name="Freeform 38">
            <a:extLst>
              <a:ext uri="{FF2B5EF4-FFF2-40B4-BE49-F238E27FC236}">
                <a16:creationId xmlns:a16="http://schemas.microsoft.com/office/drawing/2014/main" id="{AE81C375-D5D0-428A-AE59-2FF4B41B56C7}"/>
              </a:ext>
            </a:extLst>
          </p:cNvPr>
          <p:cNvSpPr>
            <a:spLocks/>
          </p:cNvSpPr>
          <p:nvPr/>
        </p:nvSpPr>
        <p:spPr bwMode="auto">
          <a:xfrm>
            <a:off x="6197601" y="3163888"/>
            <a:ext cx="2493963" cy="1879600"/>
          </a:xfrm>
          <a:custGeom>
            <a:avLst/>
            <a:gdLst>
              <a:gd name="T0" fmla="*/ 2147483647 w 3250"/>
              <a:gd name="T1" fmla="*/ 2147483647 h 2369"/>
              <a:gd name="T2" fmla="*/ 2147483647 w 3250"/>
              <a:gd name="T3" fmla="*/ 2147483647 h 2369"/>
              <a:gd name="T4" fmla="*/ 2147483647 w 3250"/>
              <a:gd name="T5" fmla="*/ 2147483647 h 2369"/>
              <a:gd name="T6" fmla="*/ 2147483647 w 3250"/>
              <a:gd name="T7" fmla="*/ 2147483647 h 2369"/>
              <a:gd name="T8" fmla="*/ 2147483647 w 3250"/>
              <a:gd name="T9" fmla="*/ 2147483647 h 2369"/>
              <a:gd name="T10" fmla="*/ 2147483647 w 3250"/>
              <a:gd name="T11" fmla="*/ 2147483647 h 2369"/>
              <a:gd name="T12" fmla="*/ 2147483647 w 3250"/>
              <a:gd name="T13" fmla="*/ 2147483647 h 2369"/>
              <a:gd name="T14" fmla="*/ 2147483647 w 3250"/>
              <a:gd name="T15" fmla="*/ 2147483647 h 2369"/>
              <a:gd name="T16" fmla="*/ 0 w 3250"/>
              <a:gd name="T17" fmla="*/ 2147483647 h 2369"/>
              <a:gd name="T18" fmla="*/ 2147483647 w 3250"/>
              <a:gd name="T19" fmla="*/ 2147483647 h 2369"/>
              <a:gd name="T20" fmla="*/ 2147483647 w 3250"/>
              <a:gd name="T21" fmla="*/ 2147483647 h 2369"/>
              <a:gd name="T22" fmla="*/ 2147483647 w 3250"/>
              <a:gd name="T23" fmla="*/ 2147483647 h 2369"/>
              <a:gd name="T24" fmla="*/ 2147483647 w 3250"/>
              <a:gd name="T25" fmla="*/ 2147483647 h 2369"/>
              <a:gd name="T26" fmla="*/ 2147483647 w 3250"/>
              <a:gd name="T27" fmla="*/ 2147483647 h 2369"/>
              <a:gd name="T28" fmla="*/ 2147483647 w 3250"/>
              <a:gd name="T29" fmla="*/ 2147483647 h 2369"/>
              <a:gd name="T30" fmla="*/ 2147483647 w 3250"/>
              <a:gd name="T31" fmla="*/ 2147483647 h 2369"/>
              <a:gd name="T32" fmla="*/ 2147483647 w 3250"/>
              <a:gd name="T33" fmla="*/ 2147483647 h 2369"/>
              <a:gd name="T34" fmla="*/ 2147483647 w 3250"/>
              <a:gd name="T35" fmla="*/ 2147483647 h 2369"/>
              <a:gd name="T36" fmla="*/ 2147483647 w 3250"/>
              <a:gd name="T37" fmla="*/ 2147483647 h 2369"/>
              <a:gd name="T38" fmla="*/ 2147483647 w 3250"/>
              <a:gd name="T39" fmla="*/ 2147483647 h 2369"/>
              <a:gd name="T40" fmla="*/ 2147483647 w 3250"/>
              <a:gd name="T41" fmla="*/ 0 h 2369"/>
              <a:gd name="T42" fmla="*/ 2147483647 w 3250"/>
              <a:gd name="T43" fmla="*/ 2147483647 h 23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50"/>
              <a:gd name="T67" fmla="*/ 0 h 2369"/>
              <a:gd name="T68" fmla="*/ 3250 w 3250"/>
              <a:gd name="T69" fmla="*/ 2369 h 23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50" h="2369">
                <a:moveTo>
                  <a:pt x="309" y="318"/>
                </a:moveTo>
                <a:lnTo>
                  <a:pt x="327" y="455"/>
                </a:lnTo>
                <a:lnTo>
                  <a:pt x="329" y="583"/>
                </a:lnTo>
                <a:lnTo>
                  <a:pt x="313" y="706"/>
                </a:lnTo>
                <a:lnTo>
                  <a:pt x="283" y="819"/>
                </a:lnTo>
                <a:lnTo>
                  <a:pt x="235" y="932"/>
                </a:lnTo>
                <a:lnTo>
                  <a:pt x="172" y="1043"/>
                </a:lnTo>
                <a:lnTo>
                  <a:pt x="92" y="1155"/>
                </a:lnTo>
                <a:lnTo>
                  <a:pt x="0" y="1264"/>
                </a:lnTo>
                <a:lnTo>
                  <a:pt x="2448" y="2369"/>
                </a:lnTo>
                <a:lnTo>
                  <a:pt x="2645" y="2143"/>
                </a:lnTo>
                <a:lnTo>
                  <a:pt x="2824" y="1896"/>
                </a:lnTo>
                <a:lnTo>
                  <a:pt x="2978" y="1632"/>
                </a:lnTo>
                <a:lnTo>
                  <a:pt x="3104" y="1348"/>
                </a:lnTo>
                <a:lnTo>
                  <a:pt x="3153" y="1197"/>
                </a:lnTo>
                <a:lnTo>
                  <a:pt x="3192" y="1043"/>
                </a:lnTo>
                <a:lnTo>
                  <a:pt x="3242" y="717"/>
                </a:lnTo>
                <a:lnTo>
                  <a:pt x="3250" y="548"/>
                </a:lnTo>
                <a:lnTo>
                  <a:pt x="3246" y="371"/>
                </a:lnTo>
                <a:lnTo>
                  <a:pt x="3229" y="188"/>
                </a:lnTo>
                <a:lnTo>
                  <a:pt x="3200" y="0"/>
                </a:lnTo>
                <a:lnTo>
                  <a:pt x="309" y="318"/>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23" name="Freeform 39">
            <a:extLst>
              <a:ext uri="{FF2B5EF4-FFF2-40B4-BE49-F238E27FC236}">
                <a16:creationId xmlns:a16="http://schemas.microsoft.com/office/drawing/2014/main" id="{32F42931-29C8-4094-A7E8-F4FF6836A9D2}"/>
              </a:ext>
            </a:extLst>
          </p:cNvPr>
          <p:cNvSpPr>
            <a:spLocks/>
          </p:cNvSpPr>
          <p:nvPr/>
        </p:nvSpPr>
        <p:spPr bwMode="auto">
          <a:xfrm>
            <a:off x="6218238" y="3201988"/>
            <a:ext cx="2493962" cy="1879600"/>
          </a:xfrm>
          <a:custGeom>
            <a:avLst/>
            <a:gdLst>
              <a:gd name="T0" fmla="*/ 2147483647 w 3250"/>
              <a:gd name="T1" fmla="*/ 2147483647 h 2369"/>
              <a:gd name="T2" fmla="*/ 2147483647 w 3250"/>
              <a:gd name="T3" fmla="*/ 2147483647 h 2369"/>
              <a:gd name="T4" fmla="*/ 2147483647 w 3250"/>
              <a:gd name="T5" fmla="*/ 2147483647 h 2369"/>
              <a:gd name="T6" fmla="*/ 2147483647 w 3250"/>
              <a:gd name="T7" fmla="*/ 2147483647 h 2369"/>
              <a:gd name="T8" fmla="*/ 2147483647 w 3250"/>
              <a:gd name="T9" fmla="*/ 2147483647 h 2369"/>
              <a:gd name="T10" fmla="*/ 2147483647 w 3250"/>
              <a:gd name="T11" fmla="*/ 2147483647 h 2369"/>
              <a:gd name="T12" fmla="*/ 2147483647 w 3250"/>
              <a:gd name="T13" fmla="*/ 2147483647 h 2369"/>
              <a:gd name="T14" fmla="*/ 2147483647 w 3250"/>
              <a:gd name="T15" fmla="*/ 2147483647 h 2369"/>
              <a:gd name="T16" fmla="*/ 0 w 3250"/>
              <a:gd name="T17" fmla="*/ 2147483647 h 2369"/>
              <a:gd name="T18" fmla="*/ 2147483647 w 3250"/>
              <a:gd name="T19" fmla="*/ 2147483647 h 2369"/>
              <a:gd name="T20" fmla="*/ 2147483647 w 3250"/>
              <a:gd name="T21" fmla="*/ 2147483647 h 2369"/>
              <a:gd name="T22" fmla="*/ 2147483647 w 3250"/>
              <a:gd name="T23" fmla="*/ 2147483647 h 2369"/>
              <a:gd name="T24" fmla="*/ 2147483647 w 3250"/>
              <a:gd name="T25" fmla="*/ 2147483647 h 2369"/>
              <a:gd name="T26" fmla="*/ 2147483647 w 3250"/>
              <a:gd name="T27" fmla="*/ 2147483647 h 2369"/>
              <a:gd name="T28" fmla="*/ 2147483647 w 3250"/>
              <a:gd name="T29" fmla="*/ 2147483647 h 2369"/>
              <a:gd name="T30" fmla="*/ 2147483647 w 3250"/>
              <a:gd name="T31" fmla="*/ 2147483647 h 2369"/>
              <a:gd name="T32" fmla="*/ 2147483647 w 3250"/>
              <a:gd name="T33" fmla="*/ 2147483647 h 2369"/>
              <a:gd name="T34" fmla="*/ 2147483647 w 3250"/>
              <a:gd name="T35" fmla="*/ 2147483647 h 2369"/>
              <a:gd name="T36" fmla="*/ 2147483647 w 3250"/>
              <a:gd name="T37" fmla="*/ 2147483647 h 2369"/>
              <a:gd name="T38" fmla="*/ 2147483647 w 3250"/>
              <a:gd name="T39" fmla="*/ 2147483647 h 2369"/>
              <a:gd name="T40" fmla="*/ 2147483647 w 3250"/>
              <a:gd name="T41" fmla="*/ 0 h 2369"/>
              <a:gd name="T42" fmla="*/ 2147483647 w 3250"/>
              <a:gd name="T43" fmla="*/ 2147483647 h 236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250"/>
              <a:gd name="T67" fmla="*/ 0 h 2369"/>
              <a:gd name="T68" fmla="*/ 3250 w 3250"/>
              <a:gd name="T69" fmla="*/ 2369 h 236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250" h="2369">
                <a:moveTo>
                  <a:pt x="309" y="318"/>
                </a:moveTo>
                <a:lnTo>
                  <a:pt x="327" y="455"/>
                </a:lnTo>
                <a:lnTo>
                  <a:pt x="329" y="583"/>
                </a:lnTo>
                <a:lnTo>
                  <a:pt x="313" y="706"/>
                </a:lnTo>
                <a:lnTo>
                  <a:pt x="283" y="819"/>
                </a:lnTo>
                <a:lnTo>
                  <a:pt x="235" y="932"/>
                </a:lnTo>
                <a:lnTo>
                  <a:pt x="172" y="1043"/>
                </a:lnTo>
                <a:lnTo>
                  <a:pt x="92" y="1155"/>
                </a:lnTo>
                <a:lnTo>
                  <a:pt x="0" y="1264"/>
                </a:lnTo>
                <a:lnTo>
                  <a:pt x="2448" y="2369"/>
                </a:lnTo>
                <a:lnTo>
                  <a:pt x="2645" y="2143"/>
                </a:lnTo>
                <a:lnTo>
                  <a:pt x="2824" y="1896"/>
                </a:lnTo>
                <a:lnTo>
                  <a:pt x="2978" y="1632"/>
                </a:lnTo>
                <a:lnTo>
                  <a:pt x="3104" y="1348"/>
                </a:lnTo>
                <a:lnTo>
                  <a:pt x="3153" y="1197"/>
                </a:lnTo>
                <a:lnTo>
                  <a:pt x="3192" y="1043"/>
                </a:lnTo>
                <a:lnTo>
                  <a:pt x="3242" y="717"/>
                </a:lnTo>
                <a:lnTo>
                  <a:pt x="3250" y="548"/>
                </a:lnTo>
                <a:lnTo>
                  <a:pt x="3246" y="371"/>
                </a:lnTo>
                <a:lnTo>
                  <a:pt x="3229" y="188"/>
                </a:lnTo>
                <a:lnTo>
                  <a:pt x="3200" y="0"/>
                </a:lnTo>
                <a:lnTo>
                  <a:pt x="309" y="318"/>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24" name="Freeform 40">
            <a:extLst>
              <a:ext uri="{FF2B5EF4-FFF2-40B4-BE49-F238E27FC236}">
                <a16:creationId xmlns:a16="http://schemas.microsoft.com/office/drawing/2014/main" id="{49EF3CBB-90C1-4D7F-8624-FA34FFB09FE2}"/>
              </a:ext>
            </a:extLst>
          </p:cNvPr>
          <p:cNvSpPr>
            <a:spLocks/>
          </p:cNvSpPr>
          <p:nvPr/>
        </p:nvSpPr>
        <p:spPr bwMode="auto">
          <a:xfrm>
            <a:off x="5073651" y="4305300"/>
            <a:ext cx="2613025" cy="1944688"/>
          </a:xfrm>
          <a:custGeom>
            <a:avLst/>
            <a:gdLst>
              <a:gd name="T0" fmla="*/ 0 w 3405"/>
              <a:gd name="T1" fmla="*/ 2147483647 h 2451"/>
              <a:gd name="T2" fmla="*/ 2147483647 w 3405"/>
              <a:gd name="T3" fmla="*/ 2147483647 h 2451"/>
              <a:gd name="T4" fmla="*/ 2147483647 w 3405"/>
              <a:gd name="T5" fmla="*/ 2147483647 h 2451"/>
              <a:gd name="T6" fmla="*/ 2147483647 w 3405"/>
              <a:gd name="T7" fmla="*/ 2147483647 h 2451"/>
              <a:gd name="T8" fmla="*/ 2147483647 w 3405"/>
              <a:gd name="T9" fmla="*/ 2147483647 h 2451"/>
              <a:gd name="T10" fmla="*/ 2147483647 w 3405"/>
              <a:gd name="T11" fmla="*/ 2147483647 h 2451"/>
              <a:gd name="T12" fmla="*/ 2147483647 w 3405"/>
              <a:gd name="T13" fmla="*/ 2147483647 h 2451"/>
              <a:gd name="T14" fmla="*/ 2147483647 w 3405"/>
              <a:gd name="T15" fmla="*/ 2147483647 h 2451"/>
              <a:gd name="T16" fmla="*/ 2147483647 w 3405"/>
              <a:gd name="T17" fmla="*/ 2147483647 h 2451"/>
              <a:gd name="T18" fmla="*/ 2147483647 w 3405"/>
              <a:gd name="T19" fmla="*/ 2147483647 h 2451"/>
              <a:gd name="T20" fmla="*/ 2147483647 w 3405"/>
              <a:gd name="T21" fmla="*/ 0 h 2451"/>
              <a:gd name="T22" fmla="*/ 2147483647 w 3405"/>
              <a:gd name="T23" fmla="*/ 2147483647 h 2451"/>
              <a:gd name="T24" fmla="*/ 2147483647 w 3405"/>
              <a:gd name="T25" fmla="*/ 2147483647 h 2451"/>
              <a:gd name="T26" fmla="*/ 2147483647 w 3405"/>
              <a:gd name="T27" fmla="*/ 2147483647 h 2451"/>
              <a:gd name="T28" fmla="*/ 2147483647 w 3405"/>
              <a:gd name="T29" fmla="*/ 2147483647 h 2451"/>
              <a:gd name="T30" fmla="*/ 2147483647 w 3405"/>
              <a:gd name="T31" fmla="*/ 2147483647 h 2451"/>
              <a:gd name="T32" fmla="*/ 2147483647 w 3405"/>
              <a:gd name="T33" fmla="*/ 2147483647 h 2451"/>
              <a:gd name="T34" fmla="*/ 2147483647 w 3405"/>
              <a:gd name="T35" fmla="*/ 2147483647 h 2451"/>
              <a:gd name="T36" fmla="*/ 0 w 3405"/>
              <a:gd name="T37" fmla="*/ 2147483647 h 24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5"/>
              <a:gd name="T58" fmla="*/ 0 h 2451"/>
              <a:gd name="T59" fmla="*/ 3405 w 3405"/>
              <a:gd name="T60" fmla="*/ 2451 h 24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5" h="2451">
                <a:moveTo>
                  <a:pt x="0" y="417"/>
                </a:moveTo>
                <a:lnTo>
                  <a:pt x="262" y="2451"/>
                </a:lnTo>
                <a:lnTo>
                  <a:pt x="669" y="2410"/>
                </a:lnTo>
                <a:lnTo>
                  <a:pt x="1066" y="2355"/>
                </a:lnTo>
                <a:lnTo>
                  <a:pt x="1461" y="2279"/>
                </a:lnTo>
                <a:lnTo>
                  <a:pt x="1847" y="2175"/>
                </a:lnTo>
                <a:lnTo>
                  <a:pt x="2234" y="2038"/>
                </a:lnTo>
                <a:lnTo>
                  <a:pt x="2622" y="1863"/>
                </a:lnTo>
                <a:lnTo>
                  <a:pt x="3011" y="1646"/>
                </a:lnTo>
                <a:lnTo>
                  <a:pt x="3405" y="1381"/>
                </a:lnTo>
                <a:lnTo>
                  <a:pt x="1269" y="0"/>
                </a:lnTo>
                <a:lnTo>
                  <a:pt x="1158" y="78"/>
                </a:lnTo>
                <a:lnTo>
                  <a:pt x="1023" y="153"/>
                </a:lnTo>
                <a:lnTo>
                  <a:pt x="870" y="223"/>
                </a:lnTo>
                <a:lnTo>
                  <a:pt x="705" y="287"/>
                </a:lnTo>
                <a:lnTo>
                  <a:pt x="529" y="341"/>
                </a:lnTo>
                <a:lnTo>
                  <a:pt x="350" y="382"/>
                </a:lnTo>
                <a:lnTo>
                  <a:pt x="172" y="407"/>
                </a:lnTo>
                <a:lnTo>
                  <a:pt x="0" y="417"/>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25" name="Freeform 41">
            <a:extLst>
              <a:ext uri="{FF2B5EF4-FFF2-40B4-BE49-F238E27FC236}">
                <a16:creationId xmlns:a16="http://schemas.microsoft.com/office/drawing/2014/main" id="{2775EA00-9F34-439F-97E6-9FF8389DDB7D}"/>
              </a:ext>
            </a:extLst>
          </p:cNvPr>
          <p:cNvSpPr>
            <a:spLocks/>
          </p:cNvSpPr>
          <p:nvPr/>
        </p:nvSpPr>
        <p:spPr bwMode="auto">
          <a:xfrm>
            <a:off x="5073651" y="4305300"/>
            <a:ext cx="2613025" cy="1944688"/>
          </a:xfrm>
          <a:custGeom>
            <a:avLst/>
            <a:gdLst>
              <a:gd name="T0" fmla="*/ 0 w 3405"/>
              <a:gd name="T1" fmla="*/ 2147483647 h 2451"/>
              <a:gd name="T2" fmla="*/ 2147483647 w 3405"/>
              <a:gd name="T3" fmla="*/ 2147483647 h 2451"/>
              <a:gd name="T4" fmla="*/ 2147483647 w 3405"/>
              <a:gd name="T5" fmla="*/ 2147483647 h 2451"/>
              <a:gd name="T6" fmla="*/ 2147483647 w 3405"/>
              <a:gd name="T7" fmla="*/ 2147483647 h 2451"/>
              <a:gd name="T8" fmla="*/ 2147483647 w 3405"/>
              <a:gd name="T9" fmla="*/ 2147483647 h 2451"/>
              <a:gd name="T10" fmla="*/ 2147483647 w 3405"/>
              <a:gd name="T11" fmla="*/ 2147483647 h 2451"/>
              <a:gd name="T12" fmla="*/ 2147483647 w 3405"/>
              <a:gd name="T13" fmla="*/ 2147483647 h 2451"/>
              <a:gd name="T14" fmla="*/ 2147483647 w 3405"/>
              <a:gd name="T15" fmla="*/ 2147483647 h 2451"/>
              <a:gd name="T16" fmla="*/ 2147483647 w 3405"/>
              <a:gd name="T17" fmla="*/ 2147483647 h 2451"/>
              <a:gd name="T18" fmla="*/ 2147483647 w 3405"/>
              <a:gd name="T19" fmla="*/ 2147483647 h 2451"/>
              <a:gd name="T20" fmla="*/ 2147483647 w 3405"/>
              <a:gd name="T21" fmla="*/ 0 h 2451"/>
              <a:gd name="T22" fmla="*/ 2147483647 w 3405"/>
              <a:gd name="T23" fmla="*/ 2147483647 h 2451"/>
              <a:gd name="T24" fmla="*/ 2147483647 w 3405"/>
              <a:gd name="T25" fmla="*/ 2147483647 h 2451"/>
              <a:gd name="T26" fmla="*/ 2147483647 w 3405"/>
              <a:gd name="T27" fmla="*/ 2147483647 h 2451"/>
              <a:gd name="T28" fmla="*/ 2147483647 w 3405"/>
              <a:gd name="T29" fmla="*/ 2147483647 h 2451"/>
              <a:gd name="T30" fmla="*/ 2147483647 w 3405"/>
              <a:gd name="T31" fmla="*/ 2147483647 h 2451"/>
              <a:gd name="T32" fmla="*/ 2147483647 w 3405"/>
              <a:gd name="T33" fmla="*/ 2147483647 h 2451"/>
              <a:gd name="T34" fmla="*/ 2147483647 w 3405"/>
              <a:gd name="T35" fmla="*/ 2147483647 h 2451"/>
              <a:gd name="T36" fmla="*/ 0 w 3405"/>
              <a:gd name="T37" fmla="*/ 2147483647 h 245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5"/>
              <a:gd name="T58" fmla="*/ 0 h 2451"/>
              <a:gd name="T59" fmla="*/ 3405 w 3405"/>
              <a:gd name="T60" fmla="*/ 2451 h 245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5" h="2451">
                <a:moveTo>
                  <a:pt x="0" y="417"/>
                </a:moveTo>
                <a:lnTo>
                  <a:pt x="262" y="2451"/>
                </a:lnTo>
                <a:lnTo>
                  <a:pt x="669" y="2410"/>
                </a:lnTo>
                <a:lnTo>
                  <a:pt x="1066" y="2355"/>
                </a:lnTo>
                <a:lnTo>
                  <a:pt x="1461" y="2279"/>
                </a:lnTo>
                <a:lnTo>
                  <a:pt x="1847" y="2175"/>
                </a:lnTo>
                <a:lnTo>
                  <a:pt x="2234" y="2038"/>
                </a:lnTo>
                <a:lnTo>
                  <a:pt x="2622" y="1863"/>
                </a:lnTo>
                <a:lnTo>
                  <a:pt x="3011" y="1646"/>
                </a:lnTo>
                <a:lnTo>
                  <a:pt x="3405" y="1381"/>
                </a:lnTo>
                <a:lnTo>
                  <a:pt x="1269" y="0"/>
                </a:lnTo>
                <a:lnTo>
                  <a:pt x="1158" y="78"/>
                </a:lnTo>
                <a:lnTo>
                  <a:pt x="1023" y="153"/>
                </a:lnTo>
                <a:lnTo>
                  <a:pt x="870" y="223"/>
                </a:lnTo>
                <a:lnTo>
                  <a:pt x="705" y="287"/>
                </a:lnTo>
                <a:lnTo>
                  <a:pt x="529" y="341"/>
                </a:lnTo>
                <a:lnTo>
                  <a:pt x="350" y="382"/>
                </a:lnTo>
                <a:lnTo>
                  <a:pt x="172" y="407"/>
                </a:lnTo>
                <a:lnTo>
                  <a:pt x="0" y="417"/>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26" name="Freeform 42">
            <a:extLst>
              <a:ext uri="{FF2B5EF4-FFF2-40B4-BE49-F238E27FC236}">
                <a16:creationId xmlns:a16="http://schemas.microsoft.com/office/drawing/2014/main" id="{48AFE010-AE31-4A35-9D51-83DD5424CAD9}"/>
              </a:ext>
            </a:extLst>
          </p:cNvPr>
          <p:cNvSpPr>
            <a:spLocks/>
          </p:cNvSpPr>
          <p:nvPr/>
        </p:nvSpPr>
        <p:spPr bwMode="auto">
          <a:xfrm>
            <a:off x="2228850" y="4295775"/>
            <a:ext cx="2616200" cy="1951038"/>
          </a:xfrm>
          <a:custGeom>
            <a:avLst/>
            <a:gdLst>
              <a:gd name="T0" fmla="*/ 2147483647 w 3410"/>
              <a:gd name="T1" fmla="*/ 0 h 2458"/>
              <a:gd name="T2" fmla="*/ 2147483647 w 3410"/>
              <a:gd name="T3" fmla="*/ 2147483647 h 2458"/>
              <a:gd name="T4" fmla="*/ 2147483647 w 3410"/>
              <a:gd name="T5" fmla="*/ 2147483647 h 2458"/>
              <a:gd name="T6" fmla="*/ 2147483647 w 3410"/>
              <a:gd name="T7" fmla="*/ 2147483647 h 2458"/>
              <a:gd name="T8" fmla="*/ 2147483647 w 3410"/>
              <a:gd name="T9" fmla="*/ 2147483647 h 2458"/>
              <a:gd name="T10" fmla="*/ 2147483647 w 3410"/>
              <a:gd name="T11" fmla="*/ 2147483647 h 2458"/>
              <a:gd name="T12" fmla="*/ 2147483647 w 3410"/>
              <a:gd name="T13" fmla="*/ 2147483647 h 2458"/>
              <a:gd name="T14" fmla="*/ 2147483647 w 3410"/>
              <a:gd name="T15" fmla="*/ 2147483647 h 2458"/>
              <a:gd name="T16" fmla="*/ 2147483647 w 3410"/>
              <a:gd name="T17" fmla="*/ 2147483647 h 2458"/>
              <a:gd name="T18" fmla="*/ 2147483647 w 3410"/>
              <a:gd name="T19" fmla="*/ 2147483647 h 2458"/>
              <a:gd name="T20" fmla="*/ 2147483647 w 3410"/>
              <a:gd name="T21" fmla="*/ 2147483647 h 2458"/>
              <a:gd name="T22" fmla="*/ 2147483647 w 3410"/>
              <a:gd name="T23" fmla="*/ 2147483647 h 2458"/>
              <a:gd name="T24" fmla="*/ 2147483647 w 3410"/>
              <a:gd name="T25" fmla="*/ 2147483647 h 2458"/>
              <a:gd name="T26" fmla="*/ 2147483647 w 3410"/>
              <a:gd name="T27" fmla="*/ 2147483647 h 2458"/>
              <a:gd name="T28" fmla="*/ 2147483647 w 3410"/>
              <a:gd name="T29" fmla="*/ 2147483647 h 2458"/>
              <a:gd name="T30" fmla="*/ 2147483647 w 3410"/>
              <a:gd name="T31" fmla="*/ 2147483647 h 2458"/>
              <a:gd name="T32" fmla="*/ 0 w 3410"/>
              <a:gd name="T33" fmla="*/ 2147483647 h 2458"/>
              <a:gd name="T34" fmla="*/ 2147483647 w 3410"/>
              <a:gd name="T35" fmla="*/ 0 h 24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10"/>
              <a:gd name="T55" fmla="*/ 0 h 2458"/>
              <a:gd name="T56" fmla="*/ 3410 w 3410"/>
              <a:gd name="T57" fmla="*/ 2458 h 24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10" h="2458">
                <a:moveTo>
                  <a:pt x="2149" y="0"/>
                </a:moveTo>
                <a:lnTo>
                  <a:pt x="2292" y="105"/>
                </a:lnTo>
                <a:lnTo>
                  <a:pt x="2458" y="196"/>
                </a:lnTo>
                <a:lnTo>
                  <a:pt x="2640" y="272"/>
                </a:lnTo>
                <a:lnTo>
                  <a:pt x="2826" y="332"/>
                </a:lnTo>
                <a:lnTo>
                  <a:pt x="3169" y="412"/>
                </a:lnTo>
                <a:lnTo>
                  <a:pt x="3308" y="428"/>
                </a:lnTo>
                <a:lnTo>
                  <a:pt x="3410" y="430"/>
                </a:lnTo>
                <a:lnTo>
                  <a:pt x="3157" y="2458"/>
                </a:lnTo>
                <a:lnTo>
                  <a:pt x="2684" y="2411"/>
                </a:lnTo>
                <a:lnTo>
                  <a:pt x="2229" y="2334"/>
                </a:lnTo>
                <a:lnTo>
                  <a:pt x="1796" y="2233"/>
                </a:lnTo>
                <a:lnTo>
                  <a:pt x="1385" y="2108"/>
                </a:lnTo>
                <a:lnTo>
                  <a:pt x="997" y="1957"/>
                </a:lnTo>
                <a:lnTo>
                  <a:pt x="637" y="1786"/>
                </a:lnTo>
                <a:lnTo>
                  <a:pt x="304" y="1597"/>
                </a:lnTo>
                <a:lnTo>
                  <a:pt x="0" y="1389"/>
                </a:lnTo>
                <a:lnTo>
                  <a:pt x="2149" y="0"/>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27" name="Freeform 43">
            <a:extLst>
              <a:ext uri="{FF2B5EF4-FFF2-40B4-BE49-F238E27FC236}">
                <a16:creationId xmlns:a16="http://schemas.microsoft.com/office/drawing/2014/main" id="{90A8741F-141A-447C-A30E-70B3A4F8582A}"/>
              </a:ext>
            </a:extLst>
          </p:cNvPr>
          <p:cNvSpPr>
            <a:spLocks/>
          </p:cNvSpPr>
          <p:nvPr/>
        </p:nvSpPr>
        <p:spPr bwMode="auto">
          <a:xfrm>
            <a:off x="2228850" y="4295775"/>
            <a:ext cx="2616200" cy="1951038"/>
          </a:xfrm>
          <a:custGeom>
            <a:avLst/>
            <a:gdLst>
              <a:gd name="T0" fmla="*/ 2147483647 w 3410"/>
              <a:gd name="T1" fmla="*/ 0 h 2458"/>
              <a:gd name="T2" fmla="*/ 2147483647 w 3410"/>
              <a:gd name="T3" fmla="*/ 2147483647 h 2458"/>
              <a:gd name="T4" fmla="*/ 2147483647 w 3410"/>
              <a:gd name="T5" fmla="*/ 2147483647 h 2458"/>
              <a:gd name="T6" fmla="*/ 2147483647 w 3410"/>
              <a:gd name="T7" fmla="*/ 2147483647 h 2458"/>
              <a:gd name="T8" fmla="*/ 2147483647 w 3410"/>
              <a:gd name="T9" fmla="*/ 2147483647 h 2458"/>
              <a:gd name="T10" fmla="*/ 2147483647 w 3410"/>
              <a:gd name="T11" fmla="*/ 2147483647 h 2458"/>
              <a:gd name="T12" fmla="*/ 2147483647 w 3410"/>
              <a:gd name="T13" fmla="*/ 2147483647 h 2458"/>
              <a:gd name="T14" fmla="*/ 2147483647 w 3410"/>
              <a:gd name="T15" fmla="*/ 2147483647 h 2458"/>
              <a:gd name="T16" fmla="*/ 2147483647 w 3410"/>
              <a:gd name="T17" fmla="*/ 2147483647 h 2458"/>
              <a:gd name="T18" fmla="*/ 2147483647 w 3410"/>
              <a:gd name="T19" fmla="*/ 2147483647 h 2458"/>
              <a:gd name="T20" fmla="*/ 2147483647 w 3410"/>
              <a:gd name="T21" fmla="*/ 2147483647 h 2458"/>
              <a:gd name="T22" fmla="*/ 2147483647 w 3410"/>
              <a:gd name="T23" fmla="*/ 2147483647 h 2458"/>
              <a:gd name="T24" fmla="*/ 2147483647 w 3410"/>
              <a:gd name="T25" fmla="*/ 2147483647 h 2458"/>
              <a:gd name="T26" fmla="*/ 2147483647 w 3410"/>
              <a:gd name="T27" fmla="*/ 2147483647 h 2458"/>
              <a:gd name="T28" fmla="*/ 2147483647 w 3410"/>
              <a:gd name="T29" fmla="*/ 2147483647 h 2458"/>
              <a:gd name="T30" fmla="*/ 2147483647 w 3410"/>
              <a:gd name="T31" fmla="*/ 2147483647 h 2458"/>
              <a:gd name="T32" fmla="*/ 0 w 3410"/>
              <a:gd name="T33" fmla="*/ 2147483647 h 2458"/>
              <a:gd name="T34" fmla="*/ 2147483647 w 3410"/>
              <a:gd name="T35" fmla="*/ 0 h 24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10"/>
              <a:gd name="T55" fmla="*/ 0 h 2458"/>
              <a:gd name="T56" fmla="*/ 3410 w 3410"/>
              <a:gd name="T57" fmla="*/ 2458 h 24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10" h="2458">
                <a:moveTo>
                  <a:pt x="2149" y="0"/>
                </a:moveTo>
                <a:lnTo>
                  <a:pt x="2292" y="105"/>
                </a:lnTo>
                <a:lnTo>
                  <a:pt x="2458" y="196"/>
                </a:lnTo>
                <a:lnTo>
                  <a:pt x="2640" y="272"/>
                </a:lnTo>
                <a:lnTo>
                  <a:pt x="2826" y="332"/>
                </a:lnTo>
                <a:lnTo>
                  <a:pt x="3169" y="412"/>
                </a:lnTo>
                <a:lnTo>
                  <a:pt x="3308" y="428"/>
                </a:lnTo>
                <a:lnTo>
                  <a:pt x="3410" y="430"/>
                </a:lnTo>
                <a:lnTo>
                  <a:pt x="3157" y="2458"/>
                </a:lnTo>
                <a:lnTo>
                  <a:pt x="2684" y="2411"/>
                </a:lnTo>
                <a:lnTo>
                  <a:pt x="2229" y="2334"/>
                </a:lnTo>
                <a:lnTo>
                  <a:pt x="1796" y="2233"/>
                </a:lnTo>
                <a:lnTo>
                  <a:pt x="1385" y="2108"/>
                </a:lnTo>
                <a:lnTo>
                  <a:pt x="997" y="1957"/>
                </a:lnTo>
                <a:lnTo>
                  <a:pt x="637" y="1786"/>
                </a:lnTo>
                <a:lnTo>
                  <a:pt x="304" y="1597"/>
                </a:lnTo>
                <a:lnTo>
                  <a:pt x="0" y="1389"/>
                </a:lnTo>
                <a:lnTo>
                  <a:pt x="2149" y="0"/>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6428" name="Freeform 44">
            <a:extLst>
              <a:ext uri="{FF2B5EF4-FFF2-40B4-BE49-F238E27FC236}">
                <a16:creationId xmlns:a16="http://schemas.microsoft.com/office/drawing/2014/main" id="{18565721-4BAA-4B3B-BE50-4371077355D7}"/>
              </a:ext>
            </a:extLst>
          </p:cNvPr>
          <p:cNvSpPr>
            <a:spLocks/>
          </p:cNvSpPr>
          <p:nvPr/>
        </p:nvSpPr>
        <p:spPr bwMode="auto">
          <a:xfrm>
            <a:off x="1238250" y="3165476"/>
            <a:ext cx="2495550" cy="1878013"/>
          </a:xfrm>
          <a:custGeom>
            <a:avLst/>
            <a:gdLst>
              <a:gd name="T0" fmla="*/ 2147483647 w 3251"/>
              <a:gd name="T1" fmla="*/ 2147483647 h 2366"/>
              <a:gd name="T2" fmla="*/ 2147483647 w 3251"/>
              <a:gd name="T3" fmla="*/ 0 h 2366"/>
              <a:gd name="T4" fmla="*/ 2147483647 w 3251"/>
              <a:gd name="T5" fmla="*/ 2147483647 h 2366"/>
              <a:gd name="T6" fmla="*/ 2147483647 w 3251"/>
              <a:gd name="T7" fmla="*/ 2147483647 h 2366"/>
              <a:gd name="T8" fmla="*/ 0 w 3251"/>
              <a:gd name="T9" fmla="*/ 2147483647 h 2366"/>
              <a:gd name="T10" fmla="*/ 2147483647 w 3251"/>
              <a:gd name="T11" fmla="*/ 2147483647 h 2366"/>
              <a:gd name="T12" fmla="*/ 2147483647 w 3251"/>
              <a:gd name="T13" fmla="*/ 2147483647 h 2366"/>
              <a:gd name="T14" fmla="*/ 2147483647 w 3251"/>
              <a:gd name="T15" fmla="*/ 2147483647 h 2366"/>
              <a:gd name="T16" fmla="*/ 2147483647 w 3251"/>
              <a:gd name="T17" fmla="*/ 2147483647 h 2366"/>
              <a:gd name="T18" fmla="*/ 2147483647 w 3251"/>
              <a:gd name="T19" fmla="*/ 2147483647 h 2366"/>
              <a:gd name="T20" fmla="*/ 2147483647 w 3251"/>
              <a:gd name="T21" fmla="*/ 2147483647 h 2366"/>
              <a:gd name="T22" fmla="*/ 2147483647 w 3251"/>
              <a:gd name="T23" fmla="*/ 2147483647 h 2366"/>
              <a:gd name="T24" fmla="*/ 2147483647 w 3251"/>
              <a:gd name="T25" fmla="*/ 2147483647 h 2366"/>
              <a:gd name="T26" fmla="*/ 2147483647 w 3251"/>
              <a:gd name="T27" fmla="*/ 2147483647 h 2366"/>
              <a:gd name="T28" fmla="*/ 2147483647 w 3251"/>
              <a:gd name="T29" fmla="*/ 2147483647 h 2366"/>
              <a:gd name="T30" fmla="*/ 2147483647 w 3251"/>
              <a:gd name="T31" fmla="*/ 2147483647 h 2366"/>
              <a:gd name="T32" fmla="*/ 2147483647 w 3251"/>
              <a:gd name="T33" fmla="*/ 2147483647 h 2366"/>
              <a:gd name="T34" fmla="*/ 2147483647 w 3251"/>
              <a:gd name="T35" fmla="*/ 2147483647 h 2366"/>
              <a:gd name="T36" fmla="*/ 2147483647 w 3251"/>
              <a:gd name="T37" fmla="*/ 2147483647 h 2366"/>
              <a:gd name="T38" fmla="*/ 2147483647 w 3251"/>
              <a:gd name="T39" fmla="*/ 2147483647 h 2366"/>
              <a:gd name="T40" fmla="*/ 2147483647 w 3251"/>
              <a:gd name="T41" fmla="*/ 2147483647 h 2366"/>
              <a:gd name="T42" fmla="*/ 2147483647 w 3251"/>
              <a:gd name="T43" fmla="*/ 2147483647 h 2366"/>
              <a:gd name="T44" fmla="*/ 2147483647 w 3251"/>
              <a:gd name="T45" fmla="*/ 2147483647 h 23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51"/>
              <a:gd name="T70" fmla="*/ 0 h 2366"/>
              <a:gd name="T71" fmla="*/ 3251 w 3251"/>
              <a:gd name="T72" fmla="*/ 2366 h 23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51" h="2366">
                <a:moveTo>
                  <a:pt x="2949" y="317"/>
                </a:moveTo>
                <a:lnTo>
                  <a:pt x="47" y="0"/>
                </a:lnTo>
                <a:lnTo>
                  <a:pt x="18" y="197"/>
                </a:lnTo>
                <a:lnTo>
                  <a:pt x="3" y="385"/>
                </a:lnTo>
                <a:lnTo>
                  <a:pt x="0" y="569"/>
                </a:lnTo>
                <a:lnTo>
                  <a:pt x="11" y="744"/>
                </a:lnTo>
                <a:lnTo>
                  <a:pt x="32" y="912"/>
                </a:lnTo>
                <a:lnTo>
                  <a:pt x="64" y="1074"/>
                </a:lnTo>
                <a:lnTo>
                  <a:pt x="108" y="1232"/>
                </a:lnTo>
                <a:lnTo>
                  <a:pt x="159" y="1382"/>
                </a:lnTo>
                <a:lnTo>
                  <a:pt x="287" y="1662"/>
                </a:lnTo>
                <a:lnTo>
                  <a:pt x="439" y="1921"/>
                </a:lnTo>
                <a:lnTo>
                  <a:pt x="611" y="2153"/>
                </a:lnTo>
                <a:lnTo>
                  <a:pt x="795" y="2366"/>
                </a:lnTo>
                <a:lnTo>
                  <a:pt x="3251" y="1257"/>
                </a:lnTo>
                <a:lnTo>
                  <a:pt x="3161" y="1165"/>
                </a:lnTo>
                <a:lnTo>
                  <a:pt x="3084" y="1053"/>
                </a:lnTo>
                <a:lnTo>
                  <a:pt x="3021" y="925"/>
                </a:lnTo>
                <a:lnTo>
                  <a:pt x="2975" y="793"/>
                </a:lnTo>
                <a:lnTo>
                  <a:pt x="2941" y="660"/>
                </a:lnTo>
                <a:lnTo>
                  <a:pt x="2928" y="532"/>
                </a:lnTo>
                <a:lnTo>
                  <a:pt x="2929" y="415"/>
                </a:lnTo>
                <a:lnTo>
                  <a:pt x="2949" y="317"/>
                </a:lnTo>
                <a:close/>
              </a:path>
            </a:pathLst>
          </a:custGeom>
          <a:solidFill>
            <a:schemeClr val="accent4">
              <a:lumMod val="20000"/>
              <a:lumOff val="80000"/>
            </a:schemeClr>
          </a:solidFill>
          <a:ln w="1588">
            <a:solidFill>
              <a:schemeClr val="tx1"/>
            </a:solidFill>
            <a:round/>
            <a:headEnd/>
            <a:tailEnd/>
          </a:ln>
        </p:spPr>
        <p:txBody>
          <a:bodyPr/>
          <a:lstStyle/>
          <a:p>
            <a:pPr>
              <a:defRPr/>
            </a:pPr>
            <a:endParaRPr lang="cs-CZ"/>
          </a:p>
        </p:txBody>
      </p:sp>
      <p:sp>
        <p:nvSpPr>
          <p:cNvPr id="16429" name="Freeform 45">
            <a:extLst>
              <a:ext uri="{FF2B5EF4-FFF2-40B4-BE49-F238E27FC236}">
                <a16:creationId xmlns:a16="http://schemas.microsoft.com/office/drawing/2014/main" id="{CB7AD2FC-AF2E-4449-BA51-1C7FDF9B7968}"/>
              </a:ext>
            </a:extLst>
          </p:cNvPr>
          <p:cNvSpPr>
            <a:spLocks/>
          </p:cNvSpPr>
          <p:nvPr/>
        </p:nvSpPr>
        <p:spPr bwMode="auto">
          <a:xfrm>
            <a:off x="1238250" y="3165476"/>
            <a:ext cx="2495550" cy="1878013"/>
          </a:xfrm>
          <a:custGeom>
            <a:avLst/>
            <a:gdLst>
              <a:gd name="T0" fmla="*/ 2147483647 w 3251"/>
              <a:gd name="T1" fmla="*/ 2147483647 h 2366"/>
              <a:gd name="T2" fmla="*/ 2147483647 w 3251"/>
              <a:gd name="T3" fmla="*/ 0 h 2366"/>
              <a:gd name="T4" fmla="*/ 2147483647 w 3251"/>
              <a:gd name="T5" fmla="*/ 2147483647 h 2366"/>
              <a:gd name="T6" fmla="*/ 2147483647 w 3251"/>
              <a:gd name="T7" fmla="*/ 2147483647 h 2366"/>
              <a:gd name="T8" fmla="*/ 0 w 3251"/>
              <a:gd name="T9" fmla="*/ 2147483647 h 2366"/>
              <a:gd name="T10" fmla="*/ 2147483647 w 3251"/>
              <a:gd name="T11" fmla="*/ 2147483647 h 2366"/>
              <a:gd name="T12" fmla="*/ 2147483647 w 3251"/>
              <a:gd name="T13" fmla="*/ 2147483647 h 2366"/>
              <a:gd name="T14" fmla="*/ 2147483647 w 3251"/>
              <a:gd name="T15" fmla="*/ 2147483647 h 2366"/>
              <a:gd name="T16" fmla="*/ 2147483647 w 3251"/>
              <a:gd name="T17" fmla="*/ 2147483647 h 2366"/>
              <a:gd name="T18" fmla="*/ 2147483647 w 3251"/>
              <a:gd name="T19" fmla="*/ 2147483647 h 2366"/>
              <a:gd name="T20" fmla="*/ 2147483647 w 3251"/>
              <a:gd name="T21" fmla="*/ 2147483647 h 2366"/>
              <a:gd name="T22" fmla="*/ 2147483647 w 3251"/>
              <a:gd name="T23" fmla="*/ 2147483647 h 2366"/>
              <a:gd name="T24" fmla="*/ 2147483647 w 3251"/>
              <a:gd name="T25" fmla="*/ 2147483647 h 2366"/>
              <a:gd name="T26" fmla="*/ 2147483647 w 3251"/>
              <a:gd name="T27" fmla="*/ 2147483647 h 2366"/>
              <a:gd name="T28" fmla="*/ 2147483647 w 3251"/>
              <a:gd name="T29" fmla="*/ 2147483647 h 2366"/>
              <a:gd name="T30" fmla="*/ 2147483647 w 3251"/>
              <a:gd name="T31" fmla="*/ 2147483647 h 2366"/>
              <a:gd name="T32" fmla="*/ 2147483647 w 3251"/>
              <a:gd name="T33" fmla="*/ 2147483647 h 2366"/>
              <a:gd name="T34" fmla="*/ 2147483647 w 3251"/>
              <a:gd name="T35" fmla="*/ 2147483647 h 2366"/>
              <a:gd name="T36" fmla="*/ 2147483647 w 3251"/>
              <a:gd name="T37" fmla="*/ 2147483647 h 2366"/>
              <a:gd name="T38" fmla="*/ 2147483647 w 3251"/>
              <a:gd name="T39" fmla="*/ 2147483647 h 2366"/>
              <a:gd name="T40" fmla="*/ 2147483647 w 3251"/>
              <a:gd name="T41" fmla="*/ 2147483647 h 2366"/>
              <a:gd name="T42" fmla="*/ 2147483647 w 3251"/>
              <a:gd name="T43" fmla="*/ 2147483647 h 2366"/>
              <a:gd name="T44" fmla="*/ 2147483647 w 3251"/>
              <a:gd name="T45" fmla="*/ 2147483647 h 23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251"/>
              <a:gd name="T70" fmla="*/ 0 h 2366"/>
              <a:gd name="T71" fmla="*/ 3251 w 3251"/>
              <a:gd name="T72" fmla="*/ 2366 h 23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251" h="2366">
                <a:moveTo>
                  <a:pt x="2949" y="317"/>
                </a:moveTo>
                <a:lnTo>
                  <a:pt x="47" y="0"/>
                </a:lnTo>
                <a:lnTo>
                  <a:pt x="18" y="197"/>
                </a:lnTo>
                <a:lnTo>
                  <a:pt x="3" y="385"/>
                </a:lnTo>
                <a:lnTo>
                  <a:pt x="0" y="569"/>
                </a:lnTo>
                <a:lnTo>
                  <a:pt x="11" y="744"/>
                </a:lnTo>
                <a:lnTo>
                  <a:pt x="32" y="912"/>
                </a:lnTo>
                <a:lnTo>
                  <a:pt x="64" y="1074"/>
                </a:lnTo>
                <a:lnTo>
                  <a:pt x="108" y="1232"/>
                </a:lnTo>
                <a:lnTo>
                  <a:pt x="159" y="1382"/>
                </a:lnTo>
                <a:lnTo>
                  <a:pt x="287" y="1662"/>
                </a:lnTo>
                <a:lnTo>
                  <a:pt x="439" y="1921"/>
                </a:lnTo>
                <a:lnTo>
                  <a:pt x="611" y="2153"/>
                </a:lnTo>
                <a:lnTo>
                  <a:pt x="795" y="2366"/>
                </a:lnTo>
                <a:lnTo>
                  <a:pt x="3251" y="1257"/>
                </a:lnTo>
                <a:lnTo>
                  <a:pt x="3161" y="1165"/>
                </a:lnTo>
                <a:lnTo>
                  <a:pt x="3084" y="1053"/>
                </a:lnTo>
                <a:lnTo>
                  <a:pt x="3021" y="925"/>
                </a:lnTo>
                <a:lnTo>
                  <a:pt x="2975" y="793"/>
                </a:lnTo>
                <a:lnTo>
                  <a:pt x="2941" y="660"/>
                </a:lnTo>
                <a:lnTo>
                  <a:pt x="2928" y="532"/>
                </a:lnTo>
                <a:lnTo>
                  <a:pt x="2929" y="415"/>
                </a:lnTo>
                <a:lnTo>
                  <a:pt x="2949" y="317"/>
                </a:lnTo>
              </a:path>
            </a:pathLst>
          </a:custGeom>
          <a:solidFill>
            <a:schemeClr val="accent4">
              <a:lumMod val="20000"/>
              <a:lumOff val="80000"/>
            </a:schemeClr>
          </a:solidFill>
          <a:ln w="4763">
            <a:solidFill>
              <a:schemeClr val="bg2"/>
            </a:solidFill>
            <a:round/>
            <a:headEnd/>
            <a:tailEnd/>
          </a:ln>
        </p:spPr>
        <p:txBody>
          <a:bodyPr/>
          <a:lstStyle/>
          <a:p>
            <a:pPr>
              <a:defRPr/>
            </a:pPr>
            <a:endParaRPr lang="cs-CZ"/>
          </a:p>
        </p:txBody>
      </p:sp>
      <p:sp>
        <p:nvSpPr>
          <p:cNvPr id="140334" name="Text Box 46">
            <a:extLst>
              <a:ext uri="{FF2B5EF4-FFF2-40B4-BE49-F238E27FC236}">
                <a16:creationId xmlns:a16="http://schemas.microsoft.com/office/drawing/2014/main" id="{D23FBE82-3F57-417B-B5BE-50A20EE9757C}"/>
              </a:ext>
            </a:extLst>
          </p:cNvPr>
          <p:cNvSpPr txBox="1">
            <a:spLocks noChangeArrowheads="1"/>
          </p:cNvSpPr>
          <p:nvPr/>
        </p:nvSpPr>
        <p:spPr bwMode="auto">
          <a:xfrm>
            <a:off x="3805239" y="3160713"/>
            <a:ext cx="2179637" cy="825500"/>
          </a:xfrm>
          <a:prstGeom prst="rect">
            <a:avLst/>
          </a:prstGeom>
          <a:solidFill>
            <a:schemeClr val="accent4">
              <a:lumMod val="20000"/>
              <a:lumOff val="80000"/>
            </a:schemeClr>
          </a:solidFill>
          <a:ln w="25400">
            <a:noFill/>
            <a:miter lim="800000"/>
            <a:headEnd/>
            <a:tailEnd/>
          </a:ln>
          <a:effectLst>
            <a:outerShdw dist="35921" dir="2700000" algn="ctr" rotWithShape="0">
              <a:schemeClr val="bg2"/>
            </a:outerShdw>
          </a:effectLst>
        </p:spPr>
        <p:txBody>
          <a:bodyPr>
            <a:spAutoFit/>
          </a:bodyPr>
          <a:lstStyle/>
          <a:p>
            <a:pPr algn="ctr" fontAlgn="auto">
              <a:lnSpc>
                <a:spcPct val="85000"/>
              </a:lnSpc>
              <a:spcBef>
                <a:spcPts val="0"/>
              </a:spcBef>
              <a:spcAft>
                <a:spcPts val="0"/>
              </a:spcAft>
              <a:defRPr/>
            </a:pPr>
            <a:r>
              <a:rPr lang="cs-CZ" sz="2800" dirty="0"/>
              <a:t>Rizikové</a:t>
            </a:r>
          </a:p>
          <a:p>
            <a:pPr algn="ctr" fontAlgn="auto">
              <a:lnSpc>
                <a:spcPct val="85000"/>
              </a:lnSpc>
              <a:spcBef>
                <a:spcPts val="0"/>
              </a:spcBef>
              <a:spcAft>
                <a:spcPts val="0"/>
              </a:spcAft>
              <a:defRPr/>
            </a:pPr>
            <a:r>
              <a:rPr lang="cs-CZ" sz="2800" dirty="0"/>
              <a:t> faktory</a:t>
            </a:r>
            <a:endParaRPr lang="en-US" sz="2800" dirty="0"/>
          </a:p>
        </p:txBody>
      </p:sp>
      <p:sp>
        <p:nvSpPr>
          <p:cNvPr id="27695" name="Text Box 47">
            <a:extLst>
              <a:ext uri="{FF2B5EF4-FFF2-40B4-BE49-F238E27FC236}">
                <a16:creationId xmlns:a16="http://schemas.microsoft.com/office/drawing/2014/main" id="{498206A8-EF3F-401C-A286-F2B5C3B6AD13}"/>
              </a:ext>
            </a:extLst>
          </p:cNvPr>
          <p:cNvSpPr txBox="1">
            <a:spLocks noChangeArrowheads="1"/>
          </p:cNvSpPr>
          <p:nvPr/>
        </p:nvSpPr>
        <p:spPr bwMode="auto">
          <a:xfrm>
            <a:off x="6770688" y="3565526"/>
            <a:ext cx="1782762" cy="10156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000" dirty="0">
                <a:solidFill>
                  <a:srgbClr val="FF0000"/>
                </a:solidFill>
              </a:rPr>
              <a:t>Nitrožilní aplikace drog</a:t>
            </a:r>
            <a:endParaRPr lang="en-US" altLang="cs-CZ" sz="2000" dirty="0">
              <a:solidFill>
                <a:srgbClr val="FF0000"/>
              </a:solidFill>
            </a:endParaRPr>
          </a:p>
        </p:txBody>
      </p:sp>
      <p:sp>
        <p:nvSpPr>
          <p:cNvPr id="27696" name="Text Box 48">
            <a:extLst>
              <a:ext uri="{FF2B5EF4-FFF2-40B4-BE49-F238E27FC236}">
                <a16:creationId xmlns:a16="http://schemas.microsoft.com/office/drawing/2014/main" id="{8FD117A8-524A-4FD8-A5D5-11EB1A1A6EEB}"/>
              </a:ext>
            </a:extLst>
          </p:cNvPr>
          <p:cNvSpPr txBox="1">
            <a:spLocks noChangeArrowheads="1"/>
          </p:cNvSpPr>
          <p:nvPr/>
        </p:nvSpPr>
        <p:spPr bwMode="auto">
          <a:xfrm>
            <a:off x="1603238" y="3565525"/>
            <a:ext cx="1636988" cy="70788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000"/>
              <a:t>Sexuální </a:t>
            </a:r>
          </a:p>
          <a:p>
            <a:pPr algn="ctr"/>
            <a:r>
              <a:rPr lang="cs-CZ" altLang="cs-CZ" sz="2000"/>
              <a:t>promiskuita</a:t>
            </a:r>
            <a:endParaRPr lang="en-US" altLang="cs-CZ" sz="2000"/>
          </a:p>
        </p:txBody>
      </p:sp>
      <p:sp>
        <p:nvSpPr>
          <p:cNvPr id="27697" name="Text Box 49">
            <a:extLst>
              <a:ext uri="{FF2B5EF4-FFF2-40B4-BE49-F238E27FC236}">
                <a16:creationId xmlns:a16="http://schemas.microsoft.com/office/drawing/2014/main" id="{B2D52EA0-5996-4284-AC54-EA19352BDE2C}"/>
              </a:ext>
            </a:extLst>
          </p:cNvPr>
          <p:cNvSpPr txBox="1">
            <a:spLocks noChangeArrowheads="1"/>
          </p:cNvSpPr>
          <p:nvPr/>
        </p:nvSpPr>
        <p:spPr bwMode="auto">
          <a:xfrm>
            <a:off x="6102351" y="1698626"/>
            <a:ext cx="1941513" cy="13112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000"/>
              <a:t>Terapie koagulačními</a:t>
            </a:r>
          </a:p>
          <a:p>
            <a:pPr algn="ctr"/>
            <a:r>
              <a:rPr lang="cs-CZ" altLang="cs-CZ" sz="2000"/>
              <a:t>faktory před r. 1987</a:t>
            </a:r>
            <a:endParaRPr lang="en-US" altLang="cs-CZ" sz="2000"/>
          </a:p>
        </p:txBody>
      </p:sp>
      <p:sp>
        <p:nvSpPr>
          <p:cNvPr id="27698" name="Text Box 50">
            <a:extLst>
              <a:ext uri="{FF2B5EF4-FFF2-40B4-BE49-F238E27FC236}">
                <a16:creationId xmlns:a16="http://schemas.microsoft.com/office/drawing/2014/main" id="{1B5124FB-355C-45F3-B2FF-7ACD9A04A58B}"/>
              </a:ext>
            </a:extLst>
          </p:cNvPr>
          <p:cNvSpPr txBox="1">
            <a:spLocks noChangeArrowheads="1"/>
          </p:cNvSpPr>
          <p:nvPr/>
        </p:nvSpPr>
        <p:spPr bwMode="auto">
          <a:xfrm>
            <a:off x="1956040" y="1990725"/>
            <a:ext cx="1723549" cy="70788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000"/>
              <a:t>Pravidelná </a:t>
            </a:r>
          </a:p>
          <a:p>
            <a:pPr algn="ctr"/>
            <a:r>
              <a:rPr lang="cs-CZ" altLang="cs-CZ" sz="2000"/>
              <a:t>hemodialýza</a:t>
            </a:r>
            <a:endParaRPr lang="en-US" altLang="cs-CZ" sz="2000"/>
          </a:p>
        </p:txBody>
      </p:sp>
      <p:sp>
        <p:nvSpPr>
          <p:cNvPr id="27699" name="Text Box 51">
            <a:extLst>
              <a:ext uri="{FF2B5EF4-FFF2-40B4-BE49-F238E27FC236}">
                <a16:creationId xmlns:a16="http://schemas.microsoft.com/office/drawing/2014/main" id="{9435EC03-8BAD-4D0D-B60B-4C47CEF50056}"/>
              </a:ext>
            </a:extLst>
          </p:cNvPr>
          <p:cNvSpPr txBox="1">
            <a:spLocks noChangeArrowheads="1"/>
          </p:cNvSpPr>
          <p:nvPr/>
        </p:nvSpPr>
        <p:spPr bwMode="auto">
          <a:xfrm>
            <a:off x="5026025" y="4972050"/>
            <a:ext cx="2433638" cy="1016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000"/>
              <a:t>transfuze nebo transplantace před r. 1992</a:t>
            </a:r>
            <a:endParaRPr lang="en-US" altLang="cs-CZ" sz="2000"/>
          </a:p>
        </p:txBody>
      </p:sp>
      <p:sp>
        <p:nvSpPr>
          <p:cNvPr id="27700" name="Text Box 52">
            <a:extLst>
              <a:ext uri="{FF2B5EF4-FFF2-40B4-BE49-F238E27FC236}">
                <a16:creationId xmlns:a16="http://schemas.microsoft.com/office/drawing/2014/main" id="{4279D310-6B5E-4772-B5D9-EB9D668488D1}"/>
              </a:ext>
            </a:extLst>
          </p:cNvPr>
          <p:cNvSpPr txBox="1">
            <a:spLocks noChangeArrowheads="1"/>
          </p:cNvSpPr>
          <p:nvPr/>
        </p:nvSpPr>
        <p:spPr bwMode="auto">
          <a:xfrm>
            <a:off x="4231602" y="1216025"/>
            <a:ext cx="1393587" cy="707886"/>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000"/>
              <a:t>Vertikální </a:t>
            </a:r>
          </a:p>
          <a:p>
            <a:pPr algn="ctr"/>
            <a:r>
              <a:rPr lang="cs-CZ" altLang="cs-CZ" sz="2000"/>
              <a:t>přenos</a:t>
            </a:r>
            <a:endParaRPr lang="en-US" altLang="cs-CZ" sz="2000"/>
          </a:p>
        </p:txBody>
      </p:sp>
      <p:sp>
        <p:nvSpPr>
          <p:cNvPr id="27701" name="Text Box 53">
            <a:extLst>
              <a:ext uri="{FF2B5EF4-FFF2-40B4-BE49-F238E27FC236}">
                <a16:creationId xmlns:a16="http://schemas.microsoft.com/office/drawing/2014/main" id="{20522BA3-C965-4E7E-A199-B0ADDCBE24C4}"/>
              </a:ext>
            </a:extLst>
          </p:cNvPr>
          <p:cNvSpPr txBox="1">
            <a:spLocks noChangeArrowheads="1"/>
          </p:cNvSpPr>
          <p:nvPr/>
        </p:nvSpPr>
        <p:spPr bwMode="auto">
          <a:xfrm>
            <a:off x="3266477" y="4999038"/>
            <a:ext cx="1220399" cy="40011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cs-CZ" altLang="cs-CZ" sz="2000"/>
              <a:t>Tetování</a:t>
            </a:r>
            <a:endParaRPr lang="en-US" altLang="cs-CZ" sz="2000"/>
          </a:p>
        </p:txBody>
      </p:sp>
      <p:sp>
        <p:nvSpPr>
          <p:cNvPr id="27702" name="Rectangle 54">
            <a:extLst>
              <a:ext uri="{FF2B5EF4-FFF2-40B4-BE49-F238E27FC236}">
                <a16:creationId xmlns:a16="http://schemas.microsoft.com/office/drawing/2014/main" id="{9F45FC48-F634-4BE5-B524-55C00C65257B}"/>
              </a:ext>
            </a:extLst>
          </p:cNvPr>
          <p:cNvSpPr>
            <a:spLocks noGrp="1" noChangeArrowheads="1"/>
          </p:cNvSpPr>
          <p:nvPr>
            <p:ph type="title" idx="4294967295"/>
          </p:nvPr>
        </p:nvSpPr>
        <p:spPr>
          <a:xfrm>
            <a:off x="958850" y="77789"/>
            <a:ext cx="7945438" cy="777875"/>
          </a:xfrm>
        </p:spPr>
        <p:txBody>
          <a:bodyPr/>
          <a:lstStyle/>
          <a:p>
            <a:pPr algn="ctr" defTabSz="915988" eaLnBrk="1" hangingPunct="1"/>
            <a:r>
              <a:rPr lang="cs-CZ" altLang="cs-CZ" sz="3200" dirty="0">
                <a:solidFill>
                  <a:schemeClr val="accent1"/>
                </a:solidFill>
              </a:rPr>
              <a:t>Rizikové faktory přenosu HCV</a:t>
            </a:r>
            <a:endParaRPr lang="en-US" altLang="cs-CZ" sz="3200" dirty="0">
              <a:solidFill>
                <a:schemeClr val="accent1"/>
              </a:solidFill>
            </a:endParaRPr>
          </a:p>
        </p:txBody>
      </p:sp>
      <p:sp>
        <p:nvSpPr>
          <p:cNvPr id="2" name="Ovál 1">
            <a:extLst>
              <a:ext uri="{FF2B5EF4-FFF2-40B4-BE49-F238E27FC236}">
                <a16:creationId xmlns:a16="http://schemas.microsoft.com/office/drawing/2014/main" id="{C974585B-58D4-4A04-B9A1-4BE7E0245ACF}"/>
              </a:ext>
            </a:extLst>
          </p:cNvPr>
          <p:cNvSpPr/>
          <p:nvPr/>
        </p:nvSpPr>
        <p:spPr>
          <a:xfrm>
            <a:off x="6369050" y="3409950"/>
            <a:ext cx="2541588" cy="1074738"/>
          </a:xfrm>
          <a:prstGeom prst="ellipse">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p>
        </p:txBody>
      </p:sp>
      <p:sp>
        <p:nvSpPr>
          <p:cNvPr id="58" name="Rectangle 57">
            <a:extLst>
              <a:ext uri="{FF2B5EF4-FFF2-40B4-BE49-F238E27FC236}">
                <a16:creationId xmlns:a16="http://schemas.microsoft.com/office/drawing/2014/main" id="{9968B465-95AE-4643-8D27-405505FB784A}"/>
              </a:ext>
            </a:extLst>
          </p:cNvPr>
          <p:cNvSpPr/>
          <p:nvPr/>
        </p:nvSpPr>
        <p:spPr>
          <a:xfrm>
            <a:off x="8014461" y="5411708"/>
            <a:ext cx="1779654" cy="246221"/>
          </a:xfrm>
          <a:prstGeom prst="rect">
            <a:avLst/>
          </a:prstGeom>
        </p:spPr>
        <p:txBody>
          <a:bodyPr wrap="none">
            <a:spAutoFit/>
          </a:bodyPr>
          <a:lstStyle/>
          <a:p>
            <a:pPr>
              <a:defRPr/>
            </a:pPr>
            <a:r>
              <a:rPr lang="cs-CZ" sz="1000" dirty="0">
                <a:solidFill>
                  <a:schemeClr val="tx1">
                    <a:lumMod val="50000"/>
                    <a:lumOff val="50000"/>
                  </a:schemeClr>
                </a:solidFill>
              </a:rPr>
              <a:t>Zdroj obrázku: Reuters</a:t>
            </a:r>
          </a:p>
        </p:txBody>
      </p:sp>
      <p:sp>
        <p:nvSpPr>
          <p:cNvPr id="3" name="TextovéPole 2">
            <a:extLst>
              <a:ext uri="{FF2B5EF4-FFF2-40B4-BE49-F238E27FC236}">
                <a16:creationId xmlns:a16="http://schemas.microsoft.com/office/drawing/2014/main" id="{2ADBA02D-4DEE-4944-B5F1-6A97F7CF36DF}"/>
              </a:ext>
            </a:extLst>
          </p:cNvPr>
          <p:cNvSpPr txBox="1"/>
          <p:nvPr/>
        </p:nvSpPr>
        <p:spPr>
          <a:xfrm>
            <a:off x="286543" y="6153104"/>
            <a:ext cx="7400133" cy="584775"/>
          </a:xfrm>
          <a:prstGeom prst="rect">
            <a:avLst/>
          </a:prstGeom>
          <a:solidFill>
            <a:schemeClr val="bg2">
              <a:lumMod val="20000"/>
              <a:lumOff val="80000"/>
            </a:schemeClr>
          </a:solidFill>
        </p:spPr>
        <p:txBody>
          <a:bodyPr wrap="square">
            <a:spAutoFit/>
          </a:bodyPr>
          <a:lstStyle/>
          <a:p>
            <a:pPr>
              <a:defRPr/>
            </a:pPr>
            <a:r>
              <a:rPr lang="cs-CZ" sz="1600" dirty="0"/>
              <a:t>Zdroj: 25-casna-diagnostika-lecba-chronicke-virove-hepatitidy-c-vhc-final.pdf</a:t>
            </a:r>
            <a:endParaRPr lang="cs-CZ" sz="1400" dirty="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2">
            <a:extLst>
              <a:ext uri="{FF2B5EF4-FFF2-40B4-BE49-F238E27FC236}">
                <a16:creationId xmlns:a16="http://schemas.microsoft.com/office/drawing/2014/main" id="{FD4DC25D-9D12-4AA6-ADD4-290AFCBC81BD}"/>
              </a:ext>
            </a:extLst>
          </p:cNvPr>
          <p:cNvSpPr>
            <a:spLocks noGrp="1"/>
          </p:cNvSpPr>
          <p:nvPr>
            <p:ph type="title"/>
          </p:nvPr>
        </p:nvSpPr>
        <p:spPr>
          <a:xfrm>
            <a:off x="429419" y="80628"/>
            <a:ext cx="9144000" cy="733425"/>
          </a:xfrm>
          <a:solidFill>
            <a:srgbClr val="FFCC99"/>
          </a:solidFill>
        </p:spPr>
        <p:txBody>
          <a:bodyPr>
            <a:normAutofit fontScale="90000"/>
          </a:bodyPr>
          <a:lstStyle/>
          <a:p>
            <a:pPr algn="ctr">
              <a:defRPr/>
            </a:pPr>
            <a:br>
              <a:rPr lang="cs-CZ" altLang="cs-CZ" sz="2700" dirty="0"/>
            </a:br>
            <a:r>
              <a:rPr lang="cs-CZ" altLang="cs-CZ" sz="2700" dirty="0">
                <a:latin typeface="+mn-lt"/>
              </a:rPr>
              <a:t>Léčba chronické infekce HCV,  DAA (Direct </a:t>
            </a:r>
            <a:r>
              <a:rPr lang="cs-CZ" altLang="cs-CZ" sz="2700" dirty="0" err="1">
                <a:latin typeface="+mn-lt"/>
              </a:rPr>
              <a:t>Acting</a:t>
            </a:r>
            <a:r>
              <a:rPr lang="cs-CZ" altLang="cs-CZ" sz="2700" dirty="0">
                <a:latin typeface="+mn-lt"/>
              </a:rPr>
              <a:t> </a:t>
            </a:r>
            <a:r>
              <a:rPr lang="cs-CZ" altLang="cs-CZ" sz="2700" dirty="0" err="1">
                <a:latin typeface="+mn-lt"/>
              </a:rPr>
              <a:t>Antivirals</a:t>
            </a:r>
            <a:r>
              <a:rPr lang="cs-CZ" altLang="cs-CZ" sz="2700" dirty="0">
                <a:latin typeface="+mn-lt"/>
              </a:rPr>
              <a:t>) </a:t>
            </a:r>
            <a:br>
              <a:rPr lang="cs-CZ" altLang="cs-CZ" sz="2700" dirty="0"/>
            </a:br>
            <a:endParaRPr lang="cs-CZ" altLang="cs-CZ" sz="3200" dirty="0">
              <a:solidFill>
                <a:schemeClr val="bg1">
                  <a:lumMod val="95000"/>
                </a:schemeClr>
              </a:solidFill>
            </a:endParaRPr>
          </a:p>
        </p:txBody>
      </p:sp>
      <p:sp>
        <p:nvSpPr>
          <p:cNvPr id="12291" name="Zástupný symbol pro obsah 3">
            <a:extLst>
              <a:ext uri="{FF2B5EF4-FFF2-40B4-BE49-F238E27FC236}">
                <a16:creationId xmlns:a16="http://schemas.microsoft.com/office/drawing/2014/main" id="{CDEEB285-AFA3-4ED5-97A4-AF4D33CF00CB}"/>
              </a:ext>
            </a:extLst>
          </p:cNvPr>
          <p:cNvSpPr>
            <a:spLocks noGrp="1"/>
          </p:cNvSpPr>
          <p:nvPr>
            <p:ph idx="1"/>
          </p:nvPr>
        </p:nvSpPr>
        <p:spPr>
          <a:xfrm>
            <a:off x="381000" y="728700"/>
            <a:ext cx="9288524" cy="6129300"/>
          </a:xfrm>
          <a:solidFill>
            <a:schemeClr val="accent1"/>
          </a:solidFill>
        </p:spPr>
        <p:txBody>
          <a:bodyPr/>
          <a:lstStyle/>
          <a:p>
            <a:pPr>
              <a:defRPr/>
            </a:pPr>
            <a:r>
              <a:rPr lang="cs-CZ" altLang="cs-CZ" sz="1800" dirty="0">
                <a:solidFill>
                  <a:srgbClr val="CC0000"/>
                </a:solidFill>
              </a:rPr>
              <a:t>nukleotidové inhibitory NS5B: </a:t>
            </a:r>
            <a:r>
              <a:rPr lang="cs-CZ" altLang="cs-CZ" sz="1800" dirty="0"/>
              <a:t>SOF  </a:t>
            </a:r>
            <a:r>
              <a:rPr lang="cs-CZ" altLang="cs-CZ" sz="1800" dirty="0" err="1"/>
              <a:t>sofosbuvir</a:t>
            </a:r>
            <a:endParaRPr lang="cs-CZ" altLang="cs-CZ" sz="1800" dirty="0"/>
          </a:p>
          <a:p>
            <a:pPr>
              <a:defRPr/>
            </a:pPr>
            <a:r>
              <a:rPr lang="cs-CZ" altLang="cs-CZ" sz="1800" dirty="0" err="1">
                <a:solidFill>
                  <a:srgbClr val="CC0000"/>
                </a:solidFill>
              </a:rPr>
              <a:t>nenukleosiové</a:t>
            </a:r>
            <a:r>
              <a:rPr lang="cs-CZ" altLang="cs-CZ" sz="1800" dirty="0">
                <a:solidFill>
                  <a:srgbClr val="CC0000"/>
                </a:solidFill>
              </a:rPr>
              <a:t> inhibitory NS5B:</a:t>
            </a:r>
            <a:r>
              <a:rPr lang="cs-CZ" altLang="cs-CZ" sz="1800" dirty="0"/>
              <a:t>  DSV </a:t>
            </a:r>
            <a:r>
              <a:rPr lang="cs-CZ" altLang="cs-CZ" sz="1800" dirty="0" err="1"/>
              <a:t>dasabuvir</a:t>
            </a:r>
            <a:r>
              <a:rPr lang="cs-CZ" altLang="cs-CZ" sz="1800" dirty="0"/>
              <a:t> </a:t>
            </a:r>
          </a:p>
          <a:p>
            <a:pPr>
              <a:defRPr/>
            </a:pPr>
            <a:r>
              <a:rPr lang="cs-CZ" altLang="cs-CZ" sz="1800" dirty="0">
                <a:solidFill>
                  <a:srgbClr val="CC0000"/>
                </a:solidFill>
              </a:rPr>
              <a:t>inhibitory NS5A: </a:t>
            </a:r>
            <a:r>
              <a:rPr lang="cs-CZ" altLang="cs-CZ" sz="1800" dirty="0"/>
              <a:t>EBR </a:t>
            </a:r>
            <a:r>
              <a:rPr lang="cs-CZ" altLang="cs-CZ" sz="1800" dirty="0" err="1"/>
              <a:t>elbasvir</a:t>
            </a:r>
            <a:r>
              <a:rPr lang="cs-CZ" altLang="cs-CZ" sz="1800" dirty="0"/>
              <a:t>, LDV </a:t>
            </a:r>
            <a:r>
              <a:rPr lang="cs-CZ" altLang="cs-CZ" sz="1800" dirty="0" err="1"/>
              <a:t>ledipasvir</a:t>
            </a:r>
            <a:r>
              <a:rPr lang="cs-CZ" altLang="cs-CZ" sz="1800" dirty="0"/>
              <a:t>, OBV </a:t>
            </a:r>
            <a:r>
              <a:rPr lang="cs-CZ" altLang="cs-CZ" sz="1800" dirty="0" err="1"/>
              <a:t>ombitasvir</a:t>
            </a:r>
            <a:r>
              <a:rPr lang="cs-CZ" altLang="cs-CZ" sz="1800" dirty="0"/>
              <a:t>, </a:t>
            </a:r>
          </a:p>
          <a:p>
            <a:pPr>
              <a:defRPr/>
            </a:pPr>
            <a:r>
              <a:rPr lang="cs-CZ" altLang="cs-CZ" sz="1800" dirty="0"/>
              <a:t>VEL </a:t>
            </a:r>
            <a:r>
              <a:rPr lang="cs-CZ" altLang="cs-CZ" sz="1800" dirty="0" err="1"/>
              <a:t>velpatasvir</a:t>
            </a:r>
            <a:r>
              <a:rPr lang="cs-CZ" altLang="cs-CZ" sz="1800" dirty="0"/>
              <a:t>, PIB </a:t>
            </a:r>
            <a:r>
              <a:rPr lang="cs-CZ" altLang="cs-CZ" sz="1800" dirty="0" err="1"/>
              <a:t>pibrentasvir</a:t>
            </a:r>
            <a:endParaRPr lang="cs-CZ" altLang="cs-CZ" sz="1800" dirty="0"/>
          </a:p>
          <a:p>
            <a:pPr>
              <a:defRPr/>
            </a:pPr>
            <a:r>
              <a:rPr lang="cs-CZ" altLang="cs-CZ" sz="1800" dirty="0">
                <a:solidFill>
                  <a:srgbClr val="CC0000"/>
                </a:solidFill>
              </a:rPr>
              <a:t>inhibitory NS3/4A proteázy:  </a:t>
            </a:r>
            <a:r>
              <a:rPr lang="cs-CZ" altLang="cs-CZ" sz="1800" dirty="0"/>
              <a:t>GZR  </a:t>
            </a:r>
            <a:r>
              <a:rPr lang="cs-CZ" altLang="cs-CZ" sz="1800" dirty="0" err="1"/>
              <a:t>grazoprevir</a:t>
            </a:r>
            <a:r>
              <a:rPr lang="cs-CZ" altLang="cs-CZ" sz="1800" dirty="0"/>
              <a:t>, PTV </a:t>
            </a:r>
            <a:r>
              <a:rPr lang="cs-CZ" altLang="cs-CZ" sz="1800" dirty="0" err="1"/>
              <a:t>paritaprevir</a:t>
            </a:r>
            <a:r>
              <a:rPr lang="cs-CZ" altLang="cs-CZ" sz="1800" dirty="0"/>
              <a:t>, </a:t>
            </a:r>
          </a:p>
          <a:p>
            <a:pPr>
              <a:defRPr/>
            </a:pPr>
            <a:r>
              <a:rPr lang="cs-CZ" altLang="cs-CZ" sz="1800" dirty="0"/>
              <a:t>VOX </a:t>
            </a:r>
            <a:r>
              <a:rPr lang="cs-CZ" altLang="cs-CZ" sz="1800" dirty="0" err="1"/>
              <a:t>voxilaprevir</a:t>
            </a:r>
            <a:r>
              <a:rPr lang="cs-CZ" altLang="cs-CZ" sz="1800" dirty="0"/>
              <a:t>, GLE </a:t>
            </a:r>
            <a:r>
              <a:rPr lang="cs-CZ" altLang="cs-CZ" sz="1800" dirty="0" err="1"/>
              <a:t>glecaprevir</a:t>
            </a:r>
            <a:endParaRPr lang="cs-CZ" altLang="cs-CZ" sz="1800" dirty="0"/>
          </a:p>
          <a:p>
            <a:pPr marL="0" indent="0">
              <a:buNone/>
              <a:defRPr/>
            </a:pPr>
            <a:r>
              <a:rPr lang="cs-CZ" altLang="cs-CZ" sz="1800" dirty="0"/>
              <a:t>Fixní kombinace: </a:t>
            </a:r>
          </a:p>
          <a:p>
            <a:pPr marL="0" indent="0">
              <a:buNone/>
              <a:defRPr/>
            </a:pPr>
            <a:r>
              <a:rPr lang="cs-CZ" altLang="cs-CZ" sz="1800" dirty="0"/>
              <a:t>SOF/VEL, GLE/PIB, SOF/VEL/VOX </a:t>
            </a:r>
            <a:r>
              <a:rPr lang="cs-CZ" altLang="cs-CZ" sz="1800" dirty="0" err="1"/>
              <a:t>pangenotypové</a:t>
            </a:r>
            <a:endParaRPr lang="cs-CZ" altLang="cs-CZ" sz="1800" dirty="0"/>
          </a:p>
          <a:p>
            <a:pPr marL="0" indent="0">
              <a:buNone/>
              <a:defRPr/>
            </a:pPr>
            <a:r>
              <a:rPr lang="cs-CZ" altLang="cs-CZ" sz="1800" dirty="0"/>
              <a:t>SOF/LDV, GZR/EBR, OBV/PTV/</a:t>
            </a:r>
            <a:r>
              <a:rPr lang="cs-CZ" altLang="cs-CZ" sz="1800" dirty="0" err="1"/>
              <a:t>r+DSV</a:t>
            </a:r>
            <a:r>
              <a:rPr lang="cs-CZ" altLang="cs-CZ" sz="1800" dirty="0"/>
              <a:t> genotypově specifické režimy</a:t>
            </a:r>
          </a:p>
          <a:p>
            <a:pPr marL="0" indent="0">
              <a:buNone/>
              <a:defRPr/>
            </a:pPr>
            <a:endParaRPr lang="cs-CZ" sz="1800" dirty="0">
              <a:solidFill>
                <a:srgbClr val="C00000"/>
              </a:solidFill>
            </a:endParaRPr>
          </a:p>
          <a:p>
            <a:pPr marL="0" indent="0">
              <a:buNone/>
              <a:defRPr/>
            </a:pPr>
            <a:endParaRPr lang="cs-CZ" sz="2000" dirty="0">
              <a:solidFill>
                <a:srgbClr val="C00000"/>
              </a:solidFill>
            </a:endParaRPr>
          </a:p>
          <a:p>
            <a:pPr marL="0" indent="0">
              <a:buNone/>
              <a:defRPr/>
            </a:pPr>
            <a:endParaRPr lang="cs-CZ" sz="2000" dirty="0">
              <a:solidFill>
                <a:srgbClr val="C00000"/>
              </a:solidFill>
            </a:endParaRPr>
          </a:p>
          <a:p>
            <a:pPr marL="0" indent="0">
              <a:buNone/>
              <a:defRPr/>
            </a:pPr>
            <a:endParaRPr lang="cs-CZ" sz="2000" dirty="0">
              <a:solidFill>
                <a:srgbClr val="C00000"/>
              </a:solidFill>
            </a:endParaRPr>
          </a:p>
          <a:p>
            <a:pPr marL="0" indent="0">
              <a:buNone/>
              <a:defRPr/>
            </a:pPr>
            <a:endParaRPr lang="cs-CZ" sz="2000" dirty="0">
              <a:solidFill>
                <a:srgbClr val="C00000"/>
              </a:solidFill>
            </a:endParaRPr>
          </a:p>
          <a:p>
            <a:pPr marL="0" indent="0">
              <a:buNone/>
              <a:defRPr/>
            </a:pPr>
            <a:endParaRPr lang="cs-CZ" sz="1100" dirty="0">
              <a:solidFill>
                <a:srgbClr val="C00000"/>
              </a:solidFill>
            </a:endParaRPr>
          </a:p>
          <a:p>
            <a:pPr marL="0" indent="0">
              <a:buNone/>
              <a:defRPr/>
            </a:pPr>
            <a:r>
              <a:rPr lang="cs-CZ" sz="2000" b="1" dirty="0">
                <a:solidFill>
                  <a:srgbClr val="C00000"/>
                </a:solidFill>
              </a:rPr>
              <a:t>Léčba jako nástroj prevence, principiální přístup k eliminaci HCV</a:t>
            </a:r>
            <a:endParaRPr lang="cs-CZ" sz="2000" b="1" dirty="0"/>
          </a:p>
          <a:p>
            <a:pPr marL="0" indent="0">
              <a:buNone/>
              <a:defRPr/>
            </a:pPr>
            <a:r>
              <a:rPr lang="cs-CZ" altLang="cs-CZ" sz="1600" dirty="0"/>
              <a:t>      Zdroj: Standardní diagnostický a terapeutický postup chronické infekce virem hepatitidy C </a:t>
            </a:r>
          </a:p>
          <a:p>
            <a:pPr marL="0" indent="0">
              <a:buNone/>
              <a:defRPr/>
            </a:pPr>
            <a:r>
              <a:rPr lang="cs-CZ" altLang="cs-CZ" sz="1600" dirty="0"/>
              <a:t>                                                             Česká </a:t>
            </a:r>
            <a:r>
              <a:rPr lang="cs-CZ" altLang="cs-CZ" sz="1600" dirty="0" err="1"/>
              <a:t>hepatologická</a:t>
            </a:r>
            <a:r>
              <a:rPr lang="cs-CZ" altLang="cs-CZ" sz="1600" dirty="0"/>
              <a:t> společnost JEP                                       </a:t>
            </a:r>
            <a:endParaRPr lang="cs-CZ" sz="2000" dirty="0"/>
          </a:p>
          <a:p>
            <a:pPr marL="0" indent="0">
              <a:buNone/>
              <a:defRPr/>
            </a:pPr>
            <a:r>
              <a:rPr lang="cs-CZ" sz="2000" dirty="0"/>
              <a:t> </a:t>
            </a:r>
          </a:p>
          <a:p>
            <a:pPr>
              <a:defRPr/>
            </a:pPr>
            <a:endParaRPr lang="cs-CZ" altLang="cs-CZ" dirty="0"/>
          </a:p>
        </p:txBody>
      </p:sp>
      <p:sp>
        <p:nvSpPr>
          <p:cNvPr id="36869" name="TextovéPole 1">
            <a:extLst>
              <a:ext uri="{FF2B5EF4-FFF2-40B4-BE49-F238E27FC236}">
                <a16:creationId xmlns:a16="http://schemas.microsoft.com/office/drawing/2014/main" id="{C8E4A65E-785A-4C6D-8564-CF792A502282}"/>
              </a:ext>
            </a:extLst>
          </p:cNvPr>
          <p:cNvSpPr txBox="1">
            <a:spLocks noChangeArrowheads="1"/>
          </p:cNvSpPr>
          <p:nvPr/>
        </p:nvSpPr>
        <p:spPr bwMode="auto">
          <a:xfrm>
            <a:off x="711598" y="3681028"/>
            <a:ext cx="8525878" cy="1938992"/>
          </a:xfrm>
          <a:prstGeom prst="rect">
            <a:avLst/>
          </a:prstGeom>
          <a:solidFill>
            <a:srgbClr val="E6D6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cs-CZ" altLang="cs-CZ" sz="2000" dirty="0" err="1"/>
              <a:t>bezinterferonová</a:t>
            </a:r>
            <a:r>
              <a:rPr lang="cs-CZ" altLang="cs-CZ" sz="2000" dirty="0"/>
              <a:t> léčba -méně závažné vedlejší účinky, </a:t>
            </a:r>
            <a:r>
              <a:rPr lang="cs-CZ" altLang="cs-CZ" sz="2000" dirty="0">
                <a:solidFill>
                  <a:srgbClr val="C00000"/>
                </a:solidFill>
              </a:rPr>
              <a:t>účinnost léčby </a:t>
            </a:r>
            <a:r>
              <a:rPr lang="en-US" altLang="cs-CZ" sz="2000" dirty="0">
                <a:solidFill>
                  <a:srgbClr val="C00000"/>
                </a:solidFill>
              </a:rPr>
              <a:t>&gt;9</a:t>
            </a:r>
            <a:r>
              <a:rPr lang="cs-CZ" altLang="cs-CZ" sz="2000" dirty="0">
                <a:solidFill>
                  <a:srgbClr val="C00000"/>
                </a:solidFill>
              </a:rPr>
              <a:t>5 %, </a:t>
            </a:r>
            <a:r>
              <a:rPr lang="cs-CZ" altLang="cs-CZ" sz="2000" dirty="0"/>
              <a:t>léčba pokročilých stadií VHC, cirhóz, transplantovaných pacientů, léčba akutních HCV ?,, potřeba zlepšení </a:t>
            </a:r>
            <a:r>
              <a:rPr lang="cs-CZ" altLang="cs-CZ" sz="2000" dirty="0" err="1"/>
              <a:t>skríninku</a:t>
            </a:r>
            <a:r>
              <a:rPr lang="cs-CZ" altLang="cs-CZ" sz="2000" dirty="0"/>
              <a:t> HCV (osoby IDU v anamnéze, transfuze před r. 1992, operace a invazivní vyšetření v anamnéze, tetování, </a:t>
            </a:r>
            <a:r>
              <a:rPr lang="cs-CZ" altLang="cs-CZ" sz="2000" dirty="0" err="1"/>
              <a:t>piersing</a:t>
            </a:r>
            <a:r>
              <a:rPr lang="cs-CZ" altLang="cs-CZ" sz="2000" dirty="0"/>
              <a:t> …..), možnost léčby nezávislé na genotypu</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ctrTitle"/>
          </p:nvPr>
        </p:nvSpPr>
        <p:spPr/>
        <p:txBody>
          <a:bodyPr/>
          <a:lstStyle/>
          <a:p>
            <a:pPr algn="ctr"/>
            <a:r>
              <a:rPr lang="cs-CZ" altLang="cs-CZ" sz="4300" dirty="0" err="1"/>
              <a:t>Syphilis</a:t>
            </a:r>
            <a:endParaRPr lang="cs-CZ" altLang="cs-CZ" sz="4300" dirty="0"/>
          </a:p>
        </p:txBody>
      </p:sp>
      <p:pic>
        <p:nvPicPr>
          <p:cNvPr id="35843"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54817" y="1275559"/>
            <a:ext cx="2411413" cy="406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37143456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dirty="0"/>
              <a:t>Výskyt </a:t>
            </a:r>
            <a:r>
              <a:rPr lang="cs-CZ" dirty="0" err="1"/>
              <a:t>syphylis</a:t>
            </a:r>
            <a:r>
              <a:rPr lang="cs-CZ" dirty="0"/>
              <a:t> v ČR </a:t>
            </a:r>
            <a:r>
              <a:rPr lang="en-GB" dirty="0"/>
              <a:t>(1990-2012)</a:t>
            </a:r>
          </a:p>
        </p:txBody>
      </p:sp>
      <p:grpSp>
        <p:nvGrpSpPr>
          <p:cNvPr id="3" name="Group 37898"/>
          <p:cNvGrpSpPr/>
          <p:nvPr/>
        </p:nvGrpSpPr>
        <p:grpSpPr>
          <a:xfrm>
            <a:off x="819823" y="1268068"/>
            <a:ext cx="7860479" cy="5060996"/>
            <a:chOff x="409908" y="666050"/>
            <a:chExt cx="7255827" cy="3795747"/>
          </a:xfrm>
        </p:grpSpPr>
        <p:grpSp>
          <p:nvGrpSpPr>
            <p:cNvPr id="6" name="Group 37896"/>
            <p:cNvGrpSpPr/>
            <p:nvPr/>
          </p:nvGrpSpPr>
          <p:grpSpPr>
            <a:xfrm>
              <a:off x="697552" y="765544"/>
              <a:ext cx="6968183" cy="3696253"/>
              <a:chOff x="697552" y="765544"/>
              <a:chExt cx="6968183" cy="3696253"/>
            </a:xfrm>
          </p:grpSpPr>
          <p:grpSp>
            <p:nvGrpSpPr>
              <p:cNvPr id="10" name="Group 37893"/>
              <p:cNvGrpSpPr/>
              <p:nvPr/>
            </p:nvGrpSpPr>
            <p:grpSpPr>
              <a:xfrm>
                <a:off x="697552" y="765544"/>
                <a:ext cx="6968183" cy="3696253"/>
                <a:chOff x="1092850" y="1097280"/>
                <a:chExt cx="5771310" cy="3061374"/>
              </a:xfrm>
            </p:grpSpPr>
            <p:sp>
              <p:nvSpPr>
                <p:cNvPr id="37893" name="TextBox 37892"/>
                <p:cNvSpPr txBox="1"/>
                <p:nvPr/>
              </p:nvSpPr>
              <p:spPr>
                <a:xfrm rot="19504076">
                  <a:off x="1092850" y="3763232"/>
                  <a:ext cx="430410" cy="162506"/>
                </a:xfrm>
                <a:prstGeom prst="rect">
                  <a:avLst/>
                </a:prstGeom>
                <a:noFill/>
              </p:spPr>
              <p:txBody>
                <a:bodyPr wrap="none" rtlCol="0">
                  <a:spAutoFit/>
                </a:bodyPr>
                <a:lstStyle/>
                <a:p>
                  <a:r>
                    <a:rPr lang="en-GB" sz="1100" dirty="0">
                      <a:solidFill>
                        <a:srgbClr val="000000"/>
                      </a:solidFill>
                    </a:rPr>
                    <a:t>1990</a:t>
                  </a:r>
                  <a:endParaRPr lang="en-US" sz="1100" dirty="0">
                    <a:solidFill>
                      <a:srgbClr val="000000"/>
                    </a:solidFill>
                  </a:endParaRPr>
                </a:p>
              </p:txBody>
            </p:sp>
            <p:sp>
              <p:nvSpPr>
                <p:cNvPr id="91" name="TextBox 90"/>
                <p:cNvSpPr txBox="1"/>
                <p:nvPr/>
              </p:nvSpPr>
              <p:spPr>
                <a:xfrm rot="19504076">
                  <a:off x="1330677" y="3763232"/>
                  <a:ext cx="430409" cy="162506"/>
                </a:xfrm>
                <a:prstGeom prst="rect">
                  <a:avLst/>
                </a:prstGeom>
                <a:noFill/>
              </p:spPr>
              <p:txBody>
                <a:bodyPr wrap="none" rtlCol="0">
                  <a:spAutoFit/>
                </a:bodyPr>
                <a:lstStyle/>
                <a:p>
                  <a:r>
                    <a:rPr lang="en-GB" sz="1100" dirty="0">
                      <a:solidFill>
                        <a:srgbClr val="000000"/>
                      </a:solidFill>
                    </a:rPr>
                    <a:t>1991</a:t>
                  </a:r>
                  <a:endParaRPr lang="en-US" sz="1100" dirty="0">
                    <a:solidFill>
                      <a:srgbClr val="000000"/>
                    </a:solidFill>
                  </a:endParaRPr>
                </a:p>
              </p:txBody>
            </p:sp>
            <p:sp>
              <p:nvSpPr>
                <p:cNvPr id="92" name="TextBox 91"/>
                <p:cNvSpPr txBox="1"/>
                <p:nvPr/>
              </p:nvSpPr>
              <p:spPr>
                <a:xfrm rot="19504076">
                  <a:off x="1568503" y="3763232"/>
                  <a:ext cx="430409" cy="162506"/>
                </a:xfrm>
                <a:prstGeom prst="rect">
                  <a:avLst/>
                </a:prstGeom>
                <a:noFill/>
              </p:spPr>
              <p:txBody>
                <a:bodyPr wrap="none" rtlCol="0">
                  <a:spAutoFit/>
                </a:bodyPr>
                <a:lstStyle/>
                <a:p>
                  <a:r>
                    <a:rPr lang="en-GB" sz="1100" dirty="0">
                      <a:solidFill>
                        <a:srgbClr val="000000"/>
                      </a:solidFill>
                    </a:rPr>
                    <a:t>1992</a:t>
                  </a:r>
                  <a:endParaRPr lang="en-US" sz="1100" dirty="0">
                    <a:solidFill>
                      <a:srgbClr val="000000"/>
                    </a:solidFill>
                  </a:endParaRPr>
                </a:p>
              </p:txBody>
            </p:sp>
            <p:sp>
              <p:nvSpPr>
                <p:cNvPr id="93" name="TextBox 92"/>
                <p:cNvSpPr txBox="1"/>
                <p:nvPr/>
              </p:nvSpPr>
              <p:spPr>
                <a:xfrm rot="19504076">
                  <a:off x="1806329" y="3763232"/>
                  <a:ext cx="430409" cy="162506"/>
                </a:xfrm>
                <a:prstGeom prst="rect">
                  <a:avLst/>
                </a:prstGeom>
                <a:noFill/>
              </p:spPr>
              <p:txBody>
                <a:bodyPr wrap="none" rtlCol="0">
                  <a:spAutoFit/>
                </a:bodyPr>
                <a:lstStyle/>
                <a:p>
                  <a:r>
                    <a:rPr lang="en-GB" sz="1100" dirty="0">
                      <a:solidFill>
                        <a:srgbClr val="000000"/>
                      </a:solidFill>
                    </a:rPr>
                    <a:t>1993</a:t>
                  </a:r>
                  <a:endParaRPr lang="en-US" sz="1100" dirty="0">
                    <a:solidFill>
                      <a:srgbClr val="000000"/>
                    </a:solidFill>
                  </a:endParaRPr>
                </a:p>
              </p:txBody>
            </p:sp>
            <p:sp>
              <p:nvSpPr>
                <p:cNvPr id="94" name="TextBox 93"/>
                <p:cNvSpPr txBox="1"/>
                <p:nvPr/>
              </p:nvSpPr>
              <p:spPr>
                <a:xfrm rot="19504076">
                  <a:off x="2044155" y="3763232"/>
                  <a:ext cx="430409" cy="162506"/>
                </a:xfrm>
                <a:prstGeom prst="rect">
                  <a:avLst/>
                </a:prstGeom>
                <a:noFill/>
              </p:spPr>
              <p:txBody>
                <a:bodyPr wrap="none" rtlCol="0">
                  <a:spAutoFit/>
                </a:bodyPr>
                <a:lstStyle/>
                <a:p>
                  <a:r>
                    <a:rPr lang="en-GB" sz="1100" dirty="0">
                      <a:solidFill>
                        <a:srgbClr val="000000"/>
                      </a:solidFill>
                    </a:rPr>
                    <a:t>1994</a:t>
                  </a:r>
                  <a:endParaRPr lang="en-US" sz="1100" dirty="0">
                    <a:solidFill>
                      <a:srgbClr val="000000"/>
                    </a:solidFill>
                  </a:endParaRPr>
                </a:p>
              </p:txBody>
            </p:sp>
            <p:sp>
              <p:nvSpPr>
                <p:cNvPr id="95" name="TextBox 94"/>
                <p:cNvSpPr txBox="1"/>
                <p:nvPr/>
              </p:nvSpPr>
              <p:spPr>
                <a:xfrm rot="19504076">
                  <a:off x="2281981" y="3763232"/>
                  <a:ext cx="430409" cy="162506"/>
                </a:xfrm>
                <a:prstGeom prst="rect">
                  <a:avLst/>
                </a:prstGeom>
                <a:noFill/>
              </p:spPr>
              <p:txBody>
                <a:bodyPr wrap="none" rtlCol="0">
                  <a:spAutoFit/>
                </a:bodyPr>
                <a:lstStyle/>
                <a:p>
                  <a:r>
                    <a:rPr lang="en-GB" sz="1100" dirty="0">
                      <a:solidFill>
                        <a:srgbClr val="000000"/>
                      </a:solidFill>
                    </a:rPr>
                    <a:t>1995</a:t>
                  </a:r>
                  <a:endParaRPr lang="en-US" sz="1100" dirty="0">
                    <a:solidFill>
                      <a:srgbClr val="000000"/>
                    </a:solidFill>
                  </a:endParaRPr>
                </a:p>
              </p:txBody>
            </p:sp>
            <p:sp>
              <p:nvSpPr>
                <p:cNvPr id="96" name="TextBox 95"/>
                <p:cNvSpPr txBox="1"/>
                <p:nvPr/>
              </p:nvSpPr>
              <p:spPr>
                <a:xfrm rot="19504076">
                  <a:off x="2519806" y="3763232"/>
                  <a:ext cx="430409" cy="162506"/>
                </a:xfrm>
                <a:prstGeom prst="rect">
                  <a:avLst/>
                </a:prstGeom>
                <a:noFill/>
              </p:spPr>
              <p:txBody>
                <a:bodyPr wrap="none" rtlCol="0">
                  <a:spAutoFit/>
                </a:bodyPr>
                <a:lstStyle/>
                <a:p>
                  <a:r>
                    <a:rPr lang="en-GB" sz="1100" dirty="0">
                      <a:solidFill>
                        <a:srgbClr val="000000"/>
                      </a:solidFill>
                    </a:rPr>
                    <a:t>1996</a:t>
                  </a:r>
                  <a:endParaRPr lang="en-US" sz="1100" dirty="0">
                    <a:solidFill>
                      <a:srgbClr val="000000"/>
                    </a:solidFill>
                  </a:endParaRPr>
                </a:p>
              </p:txBody>
            </p:sp>
            <p:sp>
              <p:nvSpPr>
                <p:cNvPr id="97" name="TextBox 96"/>
                <p:cNvSpPr txBox="1"/>
                <p:nvPr/>
              </p:nvSpPr>
              <p:spPr>
                <a:xfrm rot="19504076">
                  <a:off x="2757632" y="3763232"/>
                  <a:ext cx="430409" cy="162506"/>
                </a:xfrm>
                <a:prstGeom prst="rect">
                  <a:avLst/>
                </a:prstGeom>
                <a:noFill/>
              </p:spPr>
              <p:txBody>
                <a:bodyPr wrap="none" rtlCol="0">
                  <a:spAutoFit/>
                </a:bodyPr>
                <a:lstStyle/>
                <a:p>
                  <a:r>
                    <a:rPr lang="en-GB" sz="1100" dirty="0">
                      <a:solidFill>
                        <a:srgbClr val="000000"/>
                      </a:solidFill>
                    </a:rPr>
                    <a:t>1997</a:t>
                  </a:r>
                  <a:endParaRPr lang="en-US" sz="1100" dirty="0">
                    <a:solidFill>
                      <a:srgbClr val="000000"/>
                    </a:solidFill>
                  </a:endParaRPr>
                </a:p>
              </p:txBody>
            </p:sp>
            <p:sp>
              <p:nvSpPr>
                <p:cNvPr id="98" name="TextBox 97"/>
                <p:cNvSpPr txBox="1"/>
                <p:nvPr/>
              </p:nvSpPr>
              <p:spPr>
                <a:xfrm rot="19504076">
                  <a:off x="2995458" y="3763232"/>
                  <a:ext cx="430409" cy="162506"/>
                </a:xfrm>
                <a:prstGeom prst="rect">
                  <a:avLst/>
                </a:prstGeom>
                <a:noFill/>
              </p:spPr>
              <p:txBody>
                <a:bodyPr wrap="none" rtlCol="0">
                  <a:spAutoFit/>
                </a:bodyPr>
                <a:lstStyle/>
                <a:p>
                  <a:r>
                    <a:rPr lang="en-GB" sz="1100" dirty="0">
                      <a:solidFill>
                        <a:srgbClr val="000000"/>
                      </a:solidFill>
                    </a:rPr>
                    <a:t>1998</a:t>
                  </a:r>
                  <a:endParaRPr lang="en-US" sz="1100" dirty="0">
                    <a:solidFill>
                      <a:srgbClr val="000000"/>
                    </a:solidFill>
                  </a:endParaRPr>
                </a:p>
              </p:txBody>
            </p:sp>
            <p:sp>
              <p:nvSpPr>
                <p:cNvPr id="99" name="TextBox 98"/>
                <p:cNvSpPr txBox="1"/>
                <p:nvPr/>
              </p:nvSpPr>
              <p:spPr>
                <a:xfrm rot="19504076">
                  <a:off x="3233284" y="3763232"/>
                  <a:ext cx="430409" cy="162506"/>
                </a:xfrm>
                <a:prstGeom prst="rect">
                  <a:avLst/>
                </a:prstGeom>
                <a:noFill/>
              </p:spPr>
              <p:txBody>
                <a:bodyPr wrap="none" rtlCol="0">
                  <a:spAutoFit/>
                </a:bodyPr>
                <a:lstStyle/>
                <a:p>
                  <a:r>
                    <a:rPr lang="en-GB" sz="1100" dirty="0">
                      <a:solidFill>
                        <a:srgbClr val="000000"/>
                      </a:solidFill>
                    </a:rPr>
                    <a:t>1999</a:t>
                  </a:r>
                  <a:endParaRPr lang="en-US" sz="1100" dirty="0">
                    <a:solidFill>
                      <a:srgbClr val="000000"/>
                    </a:solidFill>
                  </a:endParaRPr>
                </a:p>
              </p:txBody>
            </p:sp>
            <p:sp>
              <p:nvSpPr>
                <p:cNvPr id="100" name="TextBox 99"/>
                <p:cNvSpPr txBox="1"/>
                <p:nvPr/>
              </p:nvSpPr>
              <p:spPr>
                <a:xfrm rot="19504076">
                  <a:off x="3471110" y="3763232"/>
                  <a:ext cx="430409" cy="162506"/>
                </a:xfrm>
                <a:prstGeom prst="rect">
                  <a:avLst/>
                </a:prstGeom>
                <a:noFill/>
              </p:spPr>
              <p:txBody>
                <a:bodyPr wrap="none" rtlCol="0">
                  <a:spAutoFit/>
                </a:bodyPr>
                <a:lstStyle/>
                <a:p>
                  <a:r>
                    <a:rPr lang="en-GB" sz="1100" dirty="0">
                      <a:solidFill>
                        <a:srgbClr val="000000"/>
                      </a:solidFill>
                    </a:rPr>
                    <a:t>2000</a:t>
                  </a:r>
                  <a:endParaRPr lang="en-US" sz="1100" dirty="0">
                    <a:solidFill>
                      <a:srgbClr val="000000"/>
                    </a:solidFill>
                  </a:endParaRPr>
                </a:p>
              </p:txBody>
            </p:sp>
            <p:sp>
              <p:nvSpPr>
                <p:cNvPr id="101" name="TextBox 100"/>
                <p:cNvSpPr txBox="1"/>
                <p:nvPr/>
              </p:nvSpPr>
              <p:spPr>
                <a:xfrm rot="19504076">
                  <a:off x="3708936" y="3763232"/>
                  <a:ext cx="430409" cy="162506"/>
                </a:xfrm>
                <a:prstGeom prst="rect">
                  <a:avLst/>
                </a:prstGeom>
                <a:noFill/>
              </p:spPr>
              <p:txBody>
                <a:bodyPr wrap="none" rtlCol="0">
                  <a:spAutoFit/>
                </a:bodyPr>
                <a:lstStyle/>
                <a:p>
                  <a:r>
                    <a:rPr lang="en-GB" sz="1100" dirty="0">
                      <a:solidFill>
                        <a:srgbClr val="000000"/>
                      </a:solidFill>
                    </a:rPr>
                    <a:t>2001</a:t>
                  </a:r>
                  <a:endParaRPr lang="en-US" sz="1100" dirty="0">
                    <a:solidFill>
                      <a:srgbClr val="000000"/>
                    </a:solidFill>
                  </a:endParaRPr>
                </a:p>
              </p:txBody>
            </p:sp>
            <p:sp>
              <p:nvSpPr>
                <p:cNvPr id="102" name="TextBox 101"/>
                <p:cNvSpPr txBox="1"/>
                <p:nvPr/>
              </p:nvSpPr>
              <p:spPr>
                <a:xfrm rot="19504076">
                  <a:off x="3946763" y="3763232"/>
                  <a:ext cx="430409" cy="162506"/>
                </a:xfrm>
                <a:prstGeom prst="rect">
                  <a:avLst/>
                </a:prstGeom>
                <a:noFill/>
              </p:spPr>
              <p:txBody>
                <a:bodyPr wrap="none" rtlCol="0">
                  <a:spAutoFit/>
                </a:bodyPr>
                <a:lstStyle/>
                <a:p>
                  <a:r>
                    <a:rPr lang="en-GB" sz="1100" dirty="0">
                      <a:solidFill>
                        <a:srgbClr val="000000"/>
                      </a:solidFill>
                    </a:rPr>
                    <a:t>2002</a:t>
                  </a:r>
                  <a:endParaRPr lang="en-US" sz="1100" dirty="0">
                    <a:solidFill>
                      <a:srgbClr val="000000"/>
                    </a:solidFill>
                  </a:endParaRPr>
                </a:p>
              </p:txBody>
            </p:sp>
            <p:sp>
              <p:nvSpPr>
                <p:cNvPr id="103" name="TextBox 102"/>
                <p:cNvSpPr txBox="1"/>
                <p:nvPr/>
              </p:nvSpPr>
              <p:spPr>
                <a:xfrm rot="19504076">
                  <a:off x="4184589" y="3763232"/>
                  <a:ext cx="430409" cy="162506"/>
                </a:xfrm>
                <a:prstGeom prst="rect">
                  <a:avLst/>
                </a:prstGeom>
                <a:noFill/>
              </p:spPr>
              <p:txBody>
                <a:bodyPr wrap="none" rtlCol="0">
                  <a:spAutoFit/>
                </a:bodyPr>
                <a:lstStyle/>
                <a:p>
                  <a:r>
                    <a:rPr lang="en-GB" sz="1100" dirty="0">
                      <a:solidFill>
                        <a:srgbClr val="000000"/>
                      </a:solidFill>
                    </a:rPr>
                    <a:t>2003</a:t>
                  </a:r>
                  <a:endParaRPr lang="en-US" sz="1100" dirty="0">
                    <a:solidFill>
                      <a:srgbClr val="000000"/>
                    </a:solidFill>
                  </a:endParaRPr>
                </a:p>
              </p:txBody>
            </p:sp>
            <p:sp>
              <p:nvSpPr>
                <p:cNvPr id="104" name="TextBox 103"/>
                <p:cNvSpPr txBox="1"/>
                <p:nvPr/>
              </p:nvSpPr>
              <p:spPr>
                <a:xfrm rot="19504076">
                  <a:off x="4422415" y="3763232"/>
                  <a:ext cx="430409" cy="162506"/>
                </a:xfrm>
                <a:prstGeom prst="rect">
                  <a:avLst/>
                </a:prstGeom>
                <a:noFill/>
              </p:spPr>
              <p:txBody>
                <a:bodyPr wrap="none" rtlCol="0">
                  <a:spAutoFit/>
                </a:bodyPr>
                <a:lstStyle/>
                <a:p>
                  <a:r>
                    <a:rPr lang="en-GB" sz="1100" dirty="0">
                      <a:solidFill>
                        <a:srgbClr val="000000"/>
                      </a:solidFill>
                    </a:rPr>
                    <a:t>2004</a:t>
                  </a:r>
                  <a:endParaRPr lang="en-US" sz="1100" dirty="0">
                    <a:solidFill>
                      <a:srgbClr val="000000"/>
                    </a:solidFill>
                  </a:endParaRPr>
                </a:p>
              </p:txBody>
            </p:sp>
            <p:sp>
              <p:nvSpPr>
                <p:cNvPr id="105" name="TextBox 104"/>
                <p:cNvSpPr txBox="1"/>
                <p:nvPr/>
              </p:nvSpPr>
              <p:spPr>
                <a:xfrm rot="19504076">
                  <a:off x="4660241" y="3763232"/>
                  <a:ext cx="430409" cy="162506"/>
                </a:xfrm>
                <a:prstGeom prst="rect">
                  <a:avLst/>
                </a:prstGeom>
                <a:noFill/>
              </p:spPr>
              <p:txBody>
                <a:bodyPr wrap="none" rtlCol="0">
                  <a:spAutoFit/>
                </a:bodyPr>
                <a:lstStyle/>
                <a:p>
                  <a:r>
                    <a:rPr lang="en-GB" sz="1100" dirty="0">
                      <a:solidFill>
                        <a:srgbClr val="000000"/>
                      </a:solidFill>
                    </a:rPr>
                    <a:t>2005</a:t>
                  </a:r>
                  <a:endParaRPr lang="en-US" sz="1100" dirty="0">
                    <a:solidFill>
                      <a:srgbClr val="000000"/>
                    </a:solidFill>
                  </a:endParaRPr>
                </a:p>
              </p:txBody>
            </p:sp>
            <p:sp>
              <p:nvSpPr>
                <p:cNvPr id="106" name="TextBox 105"/>
                <p:cNvSpPr txBox="1"/>
                <p:nvPr/>
              </p:nvSpPr>
              <p:spPr>
                <a:xfrm rot="19504076">
                  <a:off x="4898067" y="3763232"/>
                  <a:ext cx="430409" cy="162506"/>
                </a:xfrm>
                <a:prstGeom prst="rect">
                  <a:avLst/>
                </a:prstGeom>
                <a:noFill/>
              </p:spPr>
              <p:txBody>
                <a:bodyPr wrap="none" rtlCol="0">
                  <a:spAutoFit/>
                </a:bodyPr>
                <a:lstStyle/>
                <a:p>
                  <a:r>
                    <a:rPr lang="en-GB" sz="1100" dirty="0">
                      <a:solidFill>
                        <a:srgbClr val="000000"/>
                      </a:solidFill>
                    </a:rPr>
                    <a:t>2006</a:t>
                  </a:r>
                  <a:endParaRPr lang="en-US" sz="1100" dirty="0">
                    <a:solidFill>
                      <a:srgbClr val="000000"/>
                    </a:solidFill>
                  </a:endParaRPr>
                </a:p>
              </p:txBody>
            </p:sp>
            <p:sp>
              <p:nvSpPr>
                <p:cNvPr id="107" name="TextBox 106"/>
                <p:cNvSpPr txBox="1"/>
                <p:nvPr/>
              </p:nvSpPr>
              <p:spPr>
                <a:xfrm rot="19504076">
                  <a:off x="5135893" y="3763232"/>
                  <a:ext cx="430409" cy="162506"/>
                </a:xfrm>
                <a:prstGeom prst="rect">
                  <a:avLst/>
                </a:prstGeom>
                <a:noFill/>
              </p:spPr>
              <p:txBody>
                <a:bodyPr wrap="none" rtlCol="0">
                  <a:spAutoFit/>
                </a:bodyPr>
                <a:lstStyle/>
                <a:p>
                  <a:r>
                    <a:rPr lang="en-GB" sz="1100" dirty="0">
                      <a:solidFill>
                        <a:srgbClr val="000000"/>
                      </a:solidFill>
                    </a:rPr>
                    <a:t>2007</a:t>
                  </a:r>
                  <a:endParaRPr lang="en-US" sz="1100" dirty="0">
                    <a:solidFill>
                      <a:srgbClr val="000000"/>
                    </a:solidFill>
                  </a:endParaRPr>
                </a:p>
              </p:txBody>
            </p:sp>
            <p:sp>
              <p:nvSpPr>
                <p:cNvPr id="108" name="TextBox 107"/>
                <p:cNvSpPr txBox="1"/>
                <p:nvPr/>
              </p:nvSpPr>
              <p:spPr>
                <a:xfrm rot="19504076">
                  <a:off x="5373719" y="3763232"/>
                  <a:ext cx="430409" cy="162506"/>
                </a:xfrm>
                <a:prstGeom prst="rect">
                  <a:avLst/>
                </a:prstGeom>
                <a:noFill/>
              </p:spPr>
              <p:txBody>
                <a:bodyPr wrap="none" rtlCol="0">
                  <a:spAutoFit/>
                </a:bodyPr>
                <a:lstStyle/>
                <a:p>
                  <a:r>
                    <a:rPr lang="en-GB" sz="1100" dirty="0">
                      <a:solidFill>
                        <a:srgbClr val="000000"/>
                      </a:solidFill>
                    </a:rPr>
                    <a:t>2008</a:t>
                  </a:r>
                  <a:endParaRPr lang="en-US" sz="1100" dirty="0">
                    <a:solidFill>
                      <a:srgbClr val="000000"/>
                    </a:solidFill>
                  </a:endParaRPr>
                </a:p>
              </p:txBody>
            </p:sp>
            <p:sp>
              <p:nvSpPr>
                <p:cNvPr id="109" name="TextBox 108"/>
                <p:cNvSpPr txBox="1"/>
                <p:nvPr/>
              </p:nvSpPr>
              <p:spPr>
                <a:xfrm rot="19504076">
                  <a:off x="5611545" y="3763232"/>
                  <a:ext cx="430409" cy="162506"/>
                </a:xfrm>
                <a:prstGeom prst="rect">
                  <a:avLst/>
                </a:prstGeom>
                <a:noFill/>
              </p:spPr>
              <p:txBody>
                <a:bodyPr wrap="none" rtlCol="0">
                  <a:spAutoFit/>
                </a:bodyPr>
                <a:lstStyle/>
                <a:p>
                  <a:r>
                    <a:rPr lang="en-GB" sz="1100" dirty="0">
                      <a:solidFill>
                        <a:srgbClr val="000000"/>
                      </a:solidFill>
                    </a:rPr>
                    <a:t>2009</a:t>
                  </a:r>
                  <a:endParaRPr lang="en-US" sz="1100" dirty="0">
                    <a:solidFill>
                      <a:srgbClr val="000000"/>
                    </a:solidFill>
                  </a:endParaRPr>
                </a:p>
              </p:txBody>
            </p:sp>
            <p:sp>
              <p:nvSpPr>
                <p:cNvPr id="110" name="TextBox 109"/>
                <p:cNvSpPr txBox="1"/>
                <p:nvPr/>
              </p:nvSpPr>
              <p:spPr>
                <a:xfrm rot="19504076">
                  <a:off x="5849370" y="3763232"/>
                  <a:ext cx="430409" cy="162506"/>
                </a:xfrm>
                <a:prstGeom prst="rect">
                  <a:avLst/>
                </a:prstGeom>
                <a:noFill/>
              </p:spPr>
              <p:txBody>
                <a:bodyPr wrap="none" rtlCol="0">
                  <a:spAutoFit/>
                </a:bodyPr>
                <a:lstStyle/>
                <a:p>
                  <a:r>
                    <a:rPr lang="en-GB" sz="1100" dirty="0">
                      <a:solidFill>
                        <a:srgbClr val="000000"/>
                      </a:solidFill>
                    </a:rPr>
                    <a:t>2010</a:t>
                  </a:r>
                  <a:endParaRPr lang="en-US" sz="1100" dirty="0">
                    <a:solidFill>
                      <a:srgbClr val="000000"/>
                    </a:solidFill>
                  </a:endParaRPr>
                </a:p>
              </p:txBody>
            </p:sp>
            <p:sp>
              <p:nvSpPr>
                <p:cNvPr id="111" name="TextBox 110"/>
                <p:cNvSpPr txBox="1"/>
                <p:nvPr/>
              </p:nvSpPr>
              <p:spPr>
                <a:xfrm rot="19504076">
                  <a:off x="6087196" y="3763232"/>
                  <a:ext cx="430409" cy="162506"/>
                </a:xfrm>
                <a:prstGeom prst="rect">
                  <a:avLst/>
                </a:prstGeom>
                <a:noFill/>
              </p:spPr>
              <p:txBody>
                <a:bodyPr wrap="none" rtlCol="0">
                  <a:spAutoFit/>
                </a:bodyPr>
                <a:lstStyle/>
                <a:p>
                  <a:r>
                    <a:rPr lang="en-GB" sz="1100" dirty="0">
                      <a:solidFill>
                        <a:srgbClr val="000000"/>
                      </a:solidFill>
                    </a:rPr>
                    <a:t>2011</a:t>
                  </a:r>
                  <a:endParaRPr lang="en-US" sz="1100" dirty="0">
                    <a:solidFill>
                      <a:srgbClr val="000000"/>
                    </a:solidFill>
                  </a:endParaRPr>
                </a:p>
              </p:txBody>
            </p:sp>
            <p:sp>
              <p:nvSpPr>
                <p:cNvPr id="112" name="TextBox 111"/>
                <p:cNvSpPr txBox="1"/>
                <p:nvPr/>
              </p:nvSpPr>
              <p:spPr>
                <a:xfrm rot="19504076">
                  <a:off x="6325022" y="3763232"/>
                  <a:ext cx="430409" cy="162506"/>
                </a:xfrm>
                <a:prstGeom prst="rect">
                  <a:avLst/>
                </a:prstGeom>
                <a:noFill/>
              </p:spPr>
              <p:txBody>
                <a:bodyPr wrap="none" rtlCol="0">
                  <a:spAutoFit/>
                </a:bodyPr>
                <a:lstStyle/>
                <a:p>
                  <a:r>
                    <a:rPr lang="en-GB" sz="1100" dirty="0">
                      <a:solidFill>
                        <a:srgbClr val="000000"/>
                      </a:solidFill>
                    </a:rPr>
                    <a:t>2012</a:t>
                  </a:r>
                  <a:endParaRPr lang="en-US" sz="1100" dirty="0">
                    <a:solidFill>
                      <a:srgbClr val="000000"/>
                    </a:solidFill>
                  </a:endParaRPr>
                </a:p>
              </p:txBody>
            </p:sp>
            <p:sp>
              <p:nvSpPr>
                <p:cNvPr id="7" name="TextBox 6"/>
                <p:cNvSpPr txBox="1"/>
                <p:nvPr/>
              </p:nvSpPr>
              <p:spPr>
                <a:xfrm>
                  <a:off x="2885971" y="3967470"/>
                  <a:ext cx="2038350" cy="191184"/>
                </a:xfrm>
                <a:prstGeom prst="rect">
                  <a:avLst/>
                </a:prstGeom>
                <a:noFill/>
              </p:spPr>
              <p:txBody>
                <a:bodyPr wrap="square" rtlCol="0">
                  <a:spAutoFit/>
                </a:bodyPr>
                <a:lstStyle/>
                <a:p>
                  <a:pPr algn="ctr"/>
                  <a:r>
                    <a:rPr lang="en-GB" sz="1400" dirty="0">
                      <a:solidFill>
                        <a:srgbClr val="000000"/>
                      </a:solidFill>
                      <a:latin typeface="Arial" panose="020B0604020202020204" pitchFamily="34" charset="0"/>
                      <a:cs typeface="Arial" panose="020B0604020202020204" pitchFamily="34" charset="0"/>
                    </a:rPr>
                    <a:t>Year</a:t>
                  </a:r>
                </a:p>
              </p:txBody>
            </p:sp>
            <p:grpSp>
              <p:nvGrpSpPr>
                <p:cNvPr id="26" name="Group 37891"/>
                <p:cNvGrpSpPr/>
                <p:nvPr/>
              </p:nvGrpSpPr>
              <p:grpSpPr>
                <a:xfrm>
                  <a:off x="1174076" y="1097280"/>
                  <a:ext cx="5690084" cy="2626157"/>
                  <a:chOff x="1174076" y="1097280"/>
                  <a:chExt cx="5690084" cy="2626157"/>
                </a:xfrm>
              </p:grpSpPr>
              <p:grpSp>
                <p:nvGrpSpPr>
                  <p:cNvPr id="37891" name="Group 9"/>
                  <p:cNvGrpSpPr/>
                  <p:nvPr/>
                </p:nvGrpSpPr>
                <p:grpSpPr>
                  <a:xfrm>
                    <a:off x="1230313" y="1097280"/>
                    <a:ext cx="5411889" cy="2626157"/>
                    <a:chOff x="1230313" y="1097280"/>
                    <a:chExt cx="5411889" cy="2626157"/>
                  </a:xfrm>
                </p:grpSpPr>
                <p:cxnSp>
                  <p:nvCxnSpPr>
                    <p:cNvPr id="4" name="Straight Connector 3"/>
                    <p:cNvCxnSpPr/>
                    <p:nvPr/>
                  </p:nvCxnSpPr>
                  <p:spPr bwMode="auto">
                    <a:xfrm>
                      <a:off x="1230313" y="1097280"/>
                      <a:ext cx="0" cy="2626157"/>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1230313" y="3720224"/>
                      <a:ext cx="5411889"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Rectangle 8"/>
                    <p:cNvSpPr/>
                    <p:nvPr/>
                  </p:nvSpPr>
                  <p:spPr bwMode="auto">
                    <a:xfrm>
                      <a:off x="1266888" y="3437627"/>
                      <a:ext cx="72000" cy="277978"/>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1" name="Rectangle 10"/>
                    <p:cNvSpPr/>
                    <p:nvPr/>
                  </p:nvSpPr>
                  <p:spPr bwMode="auto">
                    <a:xfrm>
                      <a:off x="1514067" y="3313268"/>
                      <a:ext cx="72000" cy="402337"/>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2" name="Rectangle 11"/>
                    <p:cNvSpPr/>
                    <p:nvPr/>
                  </p:nvSpPr>
                  <p:spPr bwMode="auto">
                    <a:xfrm>
                      <a:off x="1733841" y="3283605"/>
                      <a:ext cx="72000" cy="432000"/>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3" name="Rectangle 12"/>
                    <p:cNvSpPr/>
                    <p:nvPr/>
                  </p:nvSpPr>
                  <p:spPr bwMode="auto">
                    <a:xfrm>
                      <a:off x="1966494" y="3319605"/>
                      <a:ext cx="72000" cy="396000"/>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4" name="Rectangle 13"/>
                    <p:cNvSpPr/>
                    <p:nvPr/>
                  </p:nvSpPr>
                  <p:spPr bwMode="auto">
                    <a:xfrm>
                      <a:off x="2225929" y="3121605"/>
                      <a:ext cx="72000" cy="594000"/>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5" name="Rectangle 14"/>
                    <p:cNvSpPr/>
                    <p:nvPr/>
                  </p:nvSpPr>
                  <p:spPr bwMode="auto">
                    <a:xfrm>
                      <a:off x="2448078" y="3006030"/>
                      <a:ext cx="72000" cy="709575"/>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6" name="Rectangle 15"/>
                    <p:cNvSpPr/>
                    <p:nvPr/>
                  </p:nvSpPr>
                  <p:spPr bwMode="auto">
                    <a:xfrm>
                      <a:off x="2682164" y="2808520"/>
                      <a:ext cx="72000" cy="907085"/>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7" name="Rectangle 16"/>
                    <p:cNvSpPr/>
                    <p:nvPr/>
                  </p:nvSpPr>
                  <p:spPr bwMode="auto">
                    <a:xfrm>
                      <a:off x="2923566" y="2713422"/>
                      <a:ext cx="72000" cy="1002183"/>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8" name="Rectangle 17"/>
                    <p:cNvSpPr/>
                    <p:nvPr/>
                  </p:nvSpPr>
                  <p:spPr bwMode="auto">
                    <a:xfrm>
                      <a:off x="3154052" y="2596379"/>
                      <a:ext cx="72000" cy="1119226"/>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9" name="Rectangle 18"/>
                    <p:cNvSpPr/>
                    <p:nvPr/>
                  </p:nvSpPr>
                  <p:spPr bwMode="auto">
                    <a:xfrm>
                      <a:off x="3391738" y="2523227"/>
                      <a:ext cx="72000" cy="1192378"/>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0" name="Rectangle 19"/>
                    <p:cNvSpPr/>
                    <p:nvPr/>
                  </p:nvSpPr>
                  <p:spPr bwMode="auto">
                    <a:xfrm>
                      <a:off x="3625825" y="2128206"/>
                      <a:ext cx="72000" cy="1587399"/>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1" name="Rectangle 20"/>
                    <p:cNvSpPr/>
                    <p:nvPr/>
                  </p:nvSpPr>
                  <p:spPr bwMode="auto">
                    <a:xfrm>
                      <a:off x="3867226" y="1477153"/>
                      <a:ext cx="72000" cy="2238452"/>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2" name="Rectangle 21"/>
                    <p:cNvSpPr/>
                    <p:nvPr/>
                  </p:nvSpPr>
                  <p:spPr bwMode="auto">
                    <a:xfrm>
                      <a:off x="4093998" y="2128206"/>
                      <a:ext cx="72000" cy="1587399"/>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3" name="Rectangle 22"/>
                    <p:cNvSpPr/>
                    <p:nvPr/>
                  </p:nvSpPr>
                  <p:spPr bwMode="auto">
                    <a:xfrm>
                      <a:off x="4328085" y="2347662"/>
                      <a:ext cx="72000" cy="1367943"/>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4" name="Rectangle 23"/>
                    <p:cNvSpPr/>
                    <p:nvPr/>
                  </p:nvSpPr>
                  <p:spPr bwMode="auto">
                    <a:xfrm>
                      <a:off x="4579315" y="2602716"/>
                      <a:ext cx="72000" cy="1112889"/>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5" name="Rectangle 24"/>
                    <p:cNvSpPr/>
                    <p:nvPr/>
                  </p:nvSpPr>
                  <p:spPr bwMode="auto">
                    <a:xfrm>
                      <a:off x="4812107" y="2888008"/>
                      <a:ext cx="72000" cy="827597"/>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7" name="Rectangle 26"/>
                    <p:cNvSpPr/>
                    <p:nvPr/>
                  </p:nvSpPr>
                  <p:spPr bwMode="auto">
                    <a:xfrm>
                      <a:off x="5036507" y="2888985"/>
                      <a:ext cx="72000" cy="826620"/>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8" name="Rectangle 27"/>
                    <p:cNvSpPr/>
                    <p:nvPr/>
                  </p:nvSpPr>
                  <p:spPr bwMode="auto">
                    <a:xfrm>
                      <a:off x="5279060" y="2383605"/>
                      <a:ext cx="72000" cy="1332000"/>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9" name="Rectangle 28"/>
                    <p:cNvSpPr/>
                    <p:nvPr/>
                  </p:nvSpPr>
                  <p:spPr bwMode="auto">
                    <a:xfrm>
                      <a:off x="5510932" y="2311605"/>
                      <a:ext cx="72000" cy="1404000"/>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0" name="Rectangle 29"/>
                    <p:cNvSpPr/>
                    <p:nvPr/>
                  </p:nvSpPr>
                  <p:spPr bwMode="auto">
                    <a:xfrm>
                      <a:off x="5761864" y="2099349"/>
                      <a:ext cx="72000" cy="1616256"/>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1" name="Rectangle 30"/>
                    <p:cNvSpPr/>
                    <p:nvPr/>
                  </p:nvSpPr>
                  <p:spPr bwMode="auto">
                    <a:xfrm>
                      <a:off x="6003265" y="2048142"/>
                      <a:ext cx="72000" cy="1667463"/>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2" name="Rectangle 31"/>
                    <p:cNvSpPr/>
                    <p:nvPr/>
                  </p:nvSpPr>
                  <p:spPr bwMode="auto">
                    <a:xfrm>
                      <a:off x="6222722" y="2523227"/>
                      <a:ext cx="72000" cy="1192378"/>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3" name="Rectangle 32"/>
                    <p:cNvSpPr/>
                    <p:nvPr/>
                  </p:nvSpPr>
                  <p:spPr bwMode="auto">
                    <a:xfrm>
                      <a:off x="6456808" y="2604098"/>
                      <a:ext cx="72000" cy="1111507"/>
                    </a:xfrm>
                    <a:prstGeom prst="rect">
                      <a:avLst/>
                    </a:prstGeom>
                    <a:solidFill>
                      <a:srgbClr val="85B0C1"/>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4" name="Rectangle 33"/>
                    <p:cNvSpPr/>
                    <p:nvPr/>
                  </p:nvSpPr>
                  <p:spPr bwMode="auto">
                    <a:xfrm>
                      <a:off x="6528808" y="2959605"/>
                      <a:ext cx="72000" cy="7560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5" name="Rectangle 34"/>
                    <p:cNvSpPr/>
                    <p:nvPr/>
                  </p:nvSpPr>
                  <p:spPr bwMode="auto">
                    <a:xfrm>
                      <a:off x="6294722" y="3437052"/>
                      <a:ext cx="72000" cy="278553"/>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6" name="Rectangle 35"/>
                    <p:cNvSpPr/>
                    <p:nvPr/>
                  </p:nvSpPr>
                  <p:spPr bwMode="auto">
                    <a:xfrm>
                      <a:off x="6075265" y="3317647"/>
                      <a:ext cx="72000" cy="397958"/>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7" name="Rectangle 36"/>
                    <p:cNvSpPr/>
                    <p:nvPr/>
                  </p:nvSpPr>
                  <p:spPr bwMode="auto">
                    <a:xfrm>
                      <a:off x="5832552" y="3247605"/>
                      <a:ext cx="72000" cy="4680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8" name="Rectangle 37"/>
                    <p:cNvSpPr/>
                    <p:nvPr/>
                  </p:nvSpPr>
                  <p:spPr bwMode="auto">
                    <a:xfrm>
                      <a:off x="5582932" y="3272805"/>
                      <a:ext cx="72000" cy="4428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9" name="Rectangle 38"/>
                    <p:cNvSpPr/>
                    <p:nvPr/>
                  </p:nvSpPr>
                  <p:spPr bwMode="auto">
                    <a:xfrm>
                      <a:off x="5347486" y="3420405"/>
                      <a:ext cx="64685" cy="2952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40" name="Rectangle 39"/>
                    <p:cNvSpPr/>
                    <p:nvPr/>
                  </p:nvSpPr>
                  <p:spPr bwMode="auto">
                    <a:xfrm>
                      <a:off x="5108155" y="3625605"/>
                      <a:ext cx="72000" cy="900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41" name="Rectangle 40"/>
                    <p:cNvSpPr/>
                    <p:nvPr/>
                  </p:nvSpPr>
                  <p:spPr bwMode="auto">
                    <a:xfrm>
                      <a:off x="4884107" y="3654405"/>
                      <a:ext cx="72000" cy="612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42" name="Rectangle 41"/>
                    <p:cNvSpPr/>
                    <p:nvPr/>
                  </p:nvSpPr>
                  <p:spPr bwMode="auto">
                    <a:xfrm>
                      <a:off x="4400085" y="3679605"/>
                      <a:ext cx="72000" cy="360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43" name="Rectangle 42"/>
                    <p:cNvSpPr/>
                    <p:nvPr/>
                  </p:nvSpPr>
                  <p:spPr bwMode="auto">
                    <a:xfrm>
                      <a:off x="4651315" y="3661605"/>
                      <a:ext cx="72000" cy="54000"/>
                    </a:xfrm>
                    <a:prstGeom prst="rect">
                      <a:avLst/>
                    </a:prstGeom>
                    <a:solidFill>
                      <a:srgbClr val="BD576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grpSp>
              <p:sp>
                <p:nvSpPr>
                  <p:cNvPr id="37888" name="Freeform 37887"/>
                  <p:cNvSpPr/>
                  <p:nvPr/>
                </p:nvSpPr>
                <p:spPr bwMode="auto">
                  <a:xfrm>
                    <a:off x="4401178" y="3290835"/>
                    <a:ext cx="2145323" cy="371789"/>
                  </a:xfrm>
                  <a:custGeom>
                    <a:avLst/>
                    <a:gdLst>
                      <a:gd name="connsiteX0" fmla="*/ 0 w 2145323"/>
                      <a:gd name="connsiteY0" fmla="*/ 371789 h 371789"/>
                      <a:gd name="connsiteX1" fmla="*/ 261257 w 2145323"/>
                      <a:gd name="connsiteY1" fmla="*/ 351692 h 371789"/>
                      <a:gd name="connsiteX2" fmla="*/ 422031 w 2145323"/>
                      <a:gd name="connsiteY2" fmla="*/ 361741 h 371789"/>
                      <a:gd name="connsiteX3" fmla="*/ 477297 w 2145323"/>
                      <a:gd name="connsiteY3" fmla="*/ 366765 h 371789"/>
                      <a:gd name="connsiteX4" fmla="*/ 653143 w 2145323"/>
                      <a:gd name="connsiteY4" fmla="*/ 341644 h 371789"/>
                      <a:gd name="connsiteX5" fmla="*/ 713433 w 2145323"/>
                      <a:gd name="connsiteY5" fmla="*/ 321547 h 371789"/>
                      <a:gd name="connsiteX6" fmla="*/ 939521 w 2145323"/>
                      <a:gd name="connsiteY6" fmla="*/ 180870 h 371789"/>
                      <a:gd name="connsiteX7" fmla="*/ 1165609 w 2145323"/>
                      <a:gd name="connsiteY7" fmla="*/ 10049 h 371789"/>
                      <a:gd name="connsiteX8" fmla="*/ 1401745 w 2145323"/>
                      <a:gd name="connsiteY8" fmla="*/ 0 h 371789"/>
                      <a:gd name="connsiteX9" fmla="*/ 1637881 w 2145323"/>
                      <a:gd name="connsiteY9" fmla="*/ 50242 h 371789"/>
                      <a:gd name="connsiteX10" fmla="*/ 1889090 w 2145323"/>
                      <a:gd name="connsiteY10" fmla="*/ 180870 h 371789"/>
                      <a:gd name="connsiteX11" fmla="*/ 2145323 w 2145323"/>
                      <a:gd name="connsiteY11" fmla="*/ 115556 h 37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45323" h="371789">
                        <a:moveTo>
                          <a:pt x="0" y="371789"/>
                        </a:moveTo>
                        <a:lnTo>
                          <a:pt x="261257" y="351692"/>
                        </a:lnTo>
                        <a:lnTo>
                          <a:pt x="422031" y="361741"/>
                        </a:lnTo>
                        <a:lnTo>
                          <a:pt x="477297" y="366765"/>
                        </a:lnTo>
                        <a:lnTo>
                          <a:pt x="653143" y="341644"/>
                        </a:lnTo>
                        <a:lnTo>
                          <a:pt x="713433" y="321547"/>
                        </a:lnTo>
                        <a:lnTo>
                          <a:pt x="939521" y="180870"/>
                        </a:lnTo>
                        <a:lnTo>
                          <a:pt x="1165609" y="10049"/>
                        </a:lnTo>
                        <a:lnTo>
                          <a:pt x="1401745" y="0"/>
                        </a:lnTo>
                        <a:lnTo>
                          <a:pt x="1637881" y="50242"/>
                        </a:lnTo>
                        <a:lnTo>
                          <a:pt x="1889090" y="180870"/>
                        </a:lnTo>
                        <a:lnTo>
                          <a:pt x="2145323" y="115556"/>
                        </a:lnTo>
                      </a:path>
                    </a:pathLst>
                  </a:custGeom>
                  <a:noFill/>
                  <a:ln w="28575" cap="flat" cmpd="sng" algn="ctr">
                    <a:solidFill>
                      <a:srgbClr val="6DDD7A"/>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7889" name="Freeform 37888"/>
                  <p:cNvSpPr/>
                  <p:nvPr/>
                </p:nvSpPr>
                <p:spPr bwMode="auto">
                  <a:xfrm>
                    <a:off x="2286000" y="2557305"/>
                    <a:ext cx="4250453" cy="879231"/>
                  </a:xfrm>
                  <a:custGeom>
                    <a:avLst/>
                    <a:gdLst>
                      <a:gd name="connsiteX0" fmla="*/ 0 w 4250453"/>
                      <a:gd name="connsiteY0" fmla="*/ 733530 h 879231"/>
                      <a:gd name="connsiteX1" fmla="*/ 216040 w 4250453"/>
                      <a:gd name="connsiteY1" fmla="*/ 668216 h 879231"/>
                      <a:gd name="connsiteX2" fmla="*/ 472273 w 4250453"/>
                      <a:gd name="connsiteY2" fmla="*/ 502418 h 879231"/>
                      <a:gd name="connsiteX3" fmla="*/ 658167 w 4250453"/>
                      <a:gd name="connsiteY3" fmla="*/ 532563 h 879231"/>
                      <a:gd name="connsiteX4" fmla="*/ 708409 w 4250453"/>
                      <a:gd name="connsiteY4" fmla="*/ 537587 h 879231"/>
                      <a:gd name="connsiteX5" fmla="*/ 934497 w 4250453"/>
                      <a:gd name="connsiteY5" fmla="*/ 406959 h 879231"/>
                      <a:gd name="connsiteX6" fmla="*/ 1190730 w 4250453"/>
                      <a:gd name="connsiteY6" fmla="*/ 477297 h 879231"/>
                      <a:gd name="connsiteX7" fmla="*/ 1411793 w 4250453"/>
                      <a:gd name="connsiteY7" fmla="*/ 371790 h 879231"/>
                      <a:gd name="connsiteX8" fmla="*/ 1652954 w 4250453"/>
                      <a:gd name="connsiteY8" fmla="*/ 487346 h 879231"/>
                      <a:gd name="connsiteX9" fmla="*/ 1858945 w 4250453"/>
                      <a:gd name="connsiteY9" fmla="*/ 628022 h 879231"/>
                      <a:gd name="connsiteX10" fmla="*/ 2049864 w 4250453"/>
                      <a:gd name="connsiteY10" fmla="*/ 723482 h 879231"/>
                      <a:gd name="connsiteX11" fmla="*/ 2115178 w 4250453"/>
                      <a:gd name="connsiteY11" fmla="*/ 763675 h 879231"/>
                      <a:gd name="connsiteX12" fmla="*/ 2351314 w 4250453"/>
                      <a:gd name="connsiteY12" fmla="*/ 768699 h 879231"/>
                      <a:gd name="connsiteX13" fmla="*/ 2557305 w 4250453"/>
                      <a:gd name="connsiteY13" fmla="*/ 859135 h 879231"/>
                      <a:gd name="connsiteX14" fmla="*/ 2597499 w 4250453"/>
                      <a:gd name="connsiteY14" fmla="*/ 879231 h 879231"/>
                      <a:gd name="connsiteX15" fmla="*/ 2828611 w 4250453"/>
                      <a:gd name="connsiteY15" fmla="*/ 854110 h 879231"/>
                      <a:gd name="connsiteX16" fmla="*/ 2883877 w 4250453"/>
                      <a:gd name="connsiteY16" fmla="*/ 773724 h 879231"/>
                      <a:gd name="connsiteX17" fmla="*/ 3014505 w 4250453"/>
                      <a:gd name="connsiteY17" fmla="*/ 542611 h 879231"/>
                      <a:gd name="connsiteX18" fmla="*/ 3064747 w 4250453"/>
                      <a:gd name="connsiteY18" fmla="*/ 472273 h 879231"/>
                      <a:gd name="connsiteX19" fmla="*/ 3245618 w 4250453"/>
                      <a:gd name="connsiteY19" fmla="*/ 341644 h 879231"/>
                      <a:gd name="connsiteX20" fmla="*/ 3310932 w 4250453"/>
                      <a:gd name="connsiteY20" fmla="*/ 291403 h 879231"/>
                      <a:gd name="connsiteX21" fmla="*/ 3401367 w 4250453"/>
                      <a:gd name="connsiteY21" fmla="*/ 185895 h 879231"/>
                      <a:gd name="connsiteX22" fmla="*/ 3491802 w 4250453"/>
                      <a:gd name="connsiteY22" fmla="*/ 65315 h 879231"/>
                      <a:gd name="connsiteX23" fmla="*/ 3537020 w 4250453"/>
                      <a:gd name="connsiteY23" fmla="*/ 10049 h 879231"/>
                      <a:gd name="connsiteX24" fmla="*/ 3763108 w 4250453"/>
                      <a:gd name="connsiteY24" fmla="*/ 0 h 879231"/>
                      <a:gd name="connsiteX25" fmla="*/ 3783204 w 4250453"/>
                      <a:gd name="connsiteY25" fmla="*/ 0 h 879231"/>
                      <a:gd name="connsiteX26" fmla="*/ 3883688 w 4250453"/>
                      <a:gd name="connsiteY26" fmla="*/ 205992 h 879231"/>
                      <a:gd name="connsiteX27" fmla="*/ 3959051 w 4250453"/>
                      <a:gd name="connsiteY27" fmla="*/ 336620 h 879231"/>
                      <a:gd name="connsiteX28" fmla="*/ 4004268 w 4250453"/>
                      <a:gd name="connsiteY28" fmla="*/ 432080 h 879231"/>
                      <a:gd name="connsiteX29" fmla="*/ 4250453 w 4250453"/>
                      <a:gd name="connsiteY29" fmla="*/ 462225 h 8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50453" h="879231">
                        <a:moveTo>
                          <a:pt x="0" y="733530"/>
                        </a:moveTo>
                        <a:lnTo>
                          <a:pt x="216040" y="668216"/>
                        </a:lnTo>
                        <a:lnTo>
                          <a:pt x="472273" y="502418"/>
                        </a:lnTo>
                        <a:lnTo>
                          <a:pt x="658167" y="532563"/>
                        </a:lnTo>
                        <a:lnTo>
                          <a:pt x="708409" y="537587"/>
                        </a:lnTo>
                        <a:lnTo>
                          <a:pt x="934497" y="406959"/>
                        </a:lnTo>
                        <a:lnTo>
                          <a:pt x="1190730" y="477297"/>
                        </a:lnTo>
                        <a:lnTo>
                          <a:pt x="1411793" y="371790"/>
                        </a:lnTo>
                        <a:lnTo>
                          <a:pt x="1652954" y="487346"/>
                        </a:lnTo>
                        <a:lnTo>
                          <a:pt x="1858945" y="628022"/>
                        </a:lnTo>
                        <a:lnTo>
                          <a:pt x="2049864" y="723482"/>
                        </a:lnTo>
                        <a:lnTo>
                          <a:pt x="2115178" y="763675"/>
                        </a:lnTo>
                        <a:lnTo>
                          <a:pt x="2351314" y="768699"/>
                        </a:lnTo>
                        <a:lnTo>
                          <a:pt x="2557305" y="859135"/>
                        </a:lnTo>
                        <a:lnTo>
                          <a:pt x="2597499" y="879231"/>
                        </a:lnTo>
                        <a:lnTo>
                          <a:pt x="2828611" y="854110"/>
                        </a:lnTo>
                        <a:lnTo>
                          <a:pt x="2883877" y="773724"/>
                        </a:lnTo>
                        <a:lnTo>
                          <a:pt x="3014505" y="542611"/>
                        </a:lnTo>
                        <a:lnTo>
                          <a:pt x="3064747" y="472273"/>
                        </a:lnTo>
                        <a:lnTo>
                          <a:pt x="3245618" y="341644"/>
                        </a:lnTo>
                        <a:lnTo>
                          <a:pt x="3310932" y="291403"/>
                        </a:lnTo>
                        <a:lnTo>
                          <a:pt x="3401367" y="185895"/>
                        </a:lnTo>
                        <a:lnTo>
                          <a:pt x="3491802" y="65315"/>
                        </a:lnTo>
                        <a:lnTo>
                          <a:pt x="3537020" y="10049"/>
                        </a:lnTo>
                        <a:lnTo>
                          <a:pt x="3763108" y="0"/>
                        </a:lnTo>
                        <a:lnTo>
                          <a:pt x="3783204" y="0"/>
                        </a:lnTo>
                        <a:lnTo>
                          <a:pt x="3883688" y="205992"/>
                        </a:lnTo>
                        <a:lnTo>
                          <a:pt x="3959051" y="336620"/>
                        </a:lnTo>
                        <a:lnTo>
                          <a:pt x="4004268" y="432080"/>
                        </a:lnTo>
                        <a:lnTo>
                          <a:pt x="4250453" y="462225"/>
                        </a:lnTo>
                      </a:path>
                    </a:pathLst>
                  </a:custGeom>
                  <a:noFill/>
                  <a:ln w="28575" cap="flat" cmpd="sng" algn="ctr">
                    <a:solidFill>
                      <a:srgbClr val="FFC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7890" name="TextBox 37889"/>
                  <p:cNvSpPr txBox="1"/>
                  <p:nvPr/>
                </p:nvSpPr>
                <p:spPr>
                  <a:xfrm>
                    <a:off x="2297929" y="3197743"/>
                    <a:ext cx="317659" cy="143388"/>
                  </a:xfrm>
                  <a:prstGeom prst="rect">
                    <a:avLst/>
                  </a:prstGeom>
                  <a:noFill/>
                </p:spPr>
                <p:txBody>
                  <a:bodyPr wrap="none" rtlCol="0">
                    <a:spAutoFit/>
                  </a:bodyPr>
                  <a:lstStyle/>
                  <a:p>
                    <a:r>
                      <a:rPr lang="en-GB" sz="900" dirty="0">
                        <a:solidFill>
                          <a:srgbClr val="000000"/>
                        </a:solidFill>
                      </a:rPr>
                      <a:t>250</a:t>
                    </a:r>
                    <a:endParaRPr lang="en-US" sz="900" dirty="0">
                      <a:solidFill>
                        <a:srgbClr val="000000"/>
                      </a:solidFill>
                    </a:endParaRPr>
                  </a:p>
                </p:txBody>
              </p:sp>
              <p:sp>
                <p:nvSpPr>
                  <p:cNvPr id="49" name="TextBox 48"/>
                  <p:cNvSpPr txBox="1"/>
                  <p:nvPr/>
                </p:nvSpPr>
                <p:spPr>
                  <a:xfrm>
                    <a:off x="2563969" y="3114290"/>
                    <a:ext cx="317659" cy="143388"/>
                  </a:xfrm>
                  <a:prstGeom prst="rect">
                    <a:avLst/>
                  </a:prstGeom>
                  <a:noFill/>
                </p:spPr>
                <p:txBody>
                  <a:bodyPr wrap="none" rtlCol="0">
                    <a:spAutoFit/>
                  </a:bodyPr>
                  <a:lstStyle/>
                  <a:p>
                    <a:r>
                      <a:rPr lang="en-GB" sz="900" dirty="0">
                        <a:solidFill>
                          <a:srgbClr val="000000"/>
                        </a:solidFill>
                      </a:rPr>
                      <a:t>294</a:t>
                    </a:r>
                    <a:endParaRPr lang="en-US" sz="900" dirty="0">
                      <a:solidFill>
                        <a:srgbClr val="000000"/>
                      </a:solidFill>
                    </a:endParaRPr>
                  </a:p>
                </p:txBody>
              </p:sp>
              <p:sp>
                <p:nvSpPr>
                  <p:cNvPr id="50" name="TextBox 49"/>
                  <p:cNvSpPr txBox="1"/>
                  <p:nvPr/>
                </p:nvSpPr>
                <p:spPr>
                  <a:xfrm>
                    <a:off x="6088745" y="2343940"/>
                    <a:ext cx="317659" cy="143388"/>
                  </a:xfrm>
                  <a:prstGeom prst="rect">
                    <a:avLst/>
                  </a:prstGeom>
                  <a:noFill/>
                </p:spPr>
                <p:txBody>
                  <a:bodyPr wrap="none" rtlCol="0">
                    <a:spAutoFit/>
                  </a:bodyPr>
                  <a:lstStyle/>
                  <a:p>
                    <a:r>
                      <a:rPr lang="en-GB" sz="900" dirty="0">
                        <a:solidFill>
                          <a:srgbClr val="000000"/>
                        </a:solidFill>
                      </a:rPr>
                      <a:t>737</a:t>
                    </a:r>
                    <a:endParaRPr lang="en-US" sz="900" dirty="0">
                      <a:solidFill>
                        <a:srgbClr val="000000"/>
                      </a:solidFill>
                    </a:endParaRPr>
                  </a:p>
                </p:txBody>
              </p:sp>
              <p:sp>
                <p:nvSpPr>
                  <p:cNvPr id="51" name="TextBox 50"/>
                  <p:cNvSpPr txBox="1"/>
                  <p:nvPr/>
                </p:nvSpPr>
                <p:spPr>
                  <a:xfrm>
                    <a:off x="2791453" y="2909149"/>
                    <a:ext cx="317659" cy="143388"/>
                  </a:xfrm>
                  <a:prstGeom prst="rect">
                    <a:avLst/>
                  </a:prstGeom>
                  <a:noFill/>
                </p:spPr>
                <p:txBody>
                  <a:bodyPr wrap="none" rtlCol="0">
                    <a:spAutoFit/>
                  </a:bodyPr>
                  <a:lstStyle/>
                  <a:p>
                    <a:r>
                      <a:rPr lang="en-GB" sz="900" dirty="0">
                        <a:solidFill>
                          <a:srgbClr val="000000"/>
                        </a:solidFill>
                      </a:rPr>
                      <a:t>301</a:t>
                    </a:r>
                    <a:endParaRPr lang="en-US" sz="900" dirty="0">
                      <a:solidFill>
                        <a:srgbClr val="000000"/>
                      </a:solidFill>
                    </a:endParaRPr>
                  </a:p>
                </p:txBody>
              </p:sp>
              <p:sp>
                <p:nvSpPr>
                  <p:cNvPr id="52" name="TextBox 51"/>
                  <p:cNvSpPr txBox="1"/>
                  <p:nvPr/>
                </p:nvSpPr>
                <p:spPr>
                  <a:xfrm>
                    <a:off x="3021823" y="3004244"/>
                    <a:ext cx="317659" cy="143388"/>
                  </a:xfrm>
                  <a:prstGeom prst="rect">
                    <a:avLst/>
                  </a:prstGeom>
                  <a:noFill/>
                </p:spPr>
                <p:txBody>
                  <a:bodyPr wrap="none" rtlCol="0">
                    <a:spAutoFit/>
                  </a:bodyPr>
                  <a:lstStyle/>
                  <a:p>
                    <a:r>
                      <a:rPr lang="en-GB" sz="900" dirty="0">
                        <a:solidFill>
                          <a:srgbClr val="000000"/>
                        </a:solidFill>
                      </a:rPr>
                      <a:t>366</a:t>
                    </a:r>
                    <a:endParaRPr lang="en-US" sz="900" dirty="0">
                      <a:solidFill>
                        <a:srgbClr val="000000"/>
                      </a:solidFill>
                    </a:endParaRPr>
                  </a:p>
                </p:txBody>
              </p:sp>
              <p:sp>
                <p:nvSpPr>
                  <p:cNvPr id="53" name="TextBox 52"/>
                  <p:cNvSpPr txBox="1"/>
                  <p:nvPr/>
                </p:nvSpPr>
                <p:spPr>
                  <a:xfrm>
                    <a:off x="3259801" y="2851883"/>
                    <a:ext cx="317659" cy="143388"/>
                  </a:xfrm>
                  <a:prstGeom prst="rect">
                    <a:avLst/>
                  </a:prstGeom>
                  <a:noFill/>
                </p:spPr>
                <p:txBody>
                  <a:bodyPr wrap="none" rtlCol="0">
                    <a:spAutoFit/>
                  </a:bodyPr>
                  <a:lstStyle/>
                  <a:p>
                    <a:r>
                      <a:rPr lang="en-GB" sz="900" dirty="0">
                        <a:solidFill>
                          <a:srgbClr val="000000"/>
                        </a:solidFill>
                      </a:rPr>
                      <a:t>451</a:t>
                    </a:r>
                    <a:endParaRPr lang="en-US" sz="900" dirty="0">
                      <a:solidFill>
                        <a:srgbClr val="000000"/>
                      </a:solidFill>
                    </a:endParaRPr>
                  </a:p>
                </p:txBody>
              </p:sp>
              <p:sp>
                <p:nvSpPr>
                  <p:cNvPr id="54" name="TextBox 53"/>
                  <p:cNvSpPr txBox="1"/>
                  <p:nvPr/>
                </p:nvSpPr>
                <p:spPr>
                  <a:xfrm>
                    <a:off x="3479257" y="2942337"/>
                    <a:ext cx="317659" cy="143388"/>
                  </a:xfrm>
                  <a:prstGeom prst="rect">
                    <a:avLst/>
                  </a:prstGeom>
                  <a:noFill/>
                </p:spPr>
                <p:txBody>
                  <a:bodyPr wrap="none" rtlCol="0">
                    <a:spAutoFit/>
                  </a:bodyPr>
                  <a:lstStyle/>
                  <a:p>
                    <a:r>
                      <a:rPr lang="en-GB" sz="900" dirty="0">
                        <a:solidFill>
                          <a:srgbClr val="000000"/>
                        </a:solidFill>
                      </a:rPr>
                      <a:t>404</a:t>
                    </a:r>
                    <a:endParaRPr lang="en-US" sz="900" dirty="0">
                      <a:solidFill>
                        <a:srgbClr val="000000"/>
                      </a:solidFill>
                    </a:endParaRPr>
                  </a:p>
                </p:txBody>
              </p:sp>
              <p:sp>
                <p:nvSpPr>
                  <p:cNvPr id="55" name="TextBox 54"/>
                  <p:cNvSpPr txBox="1"/>
                  <p:nvPr/>
                </p:nvSpPr>
                <p:spPr>
                  <a:xfrm>
                    <a:off x="3724083" y="2823150"/>
                    <a:ext cx="317659" cy="143388"/>
                  </a:xfrm>
                  <a:prstGeom prst="rect">
                    <a:avLst/>
                  </a:prstGeom>
                  <a:noFill/>
                </p:spPr>
                <p:txBody>
                  <a:bodyPr wrap="none" rtlCol="0">
                    <a:spAutoFit/>
                  </a:bodyPr>
                  <a:lstStyle/>
                  <a:p>
                    <a:r>
                      <a:rPr lang="en-GB" sz="900" dirty="0">
                        <a:solidFill>
                          <a:srgbClr val="000000"/>
                        </a:solidFill>
                      </a:rPr>
                      <a:t>472</a:t>
                    </a:r>
                    <a:endParaRPr lang="en-US" sz="900" dirty="0">
                      <a:solidFill>
                        <a:srgbClr val="000000"/>
                      </a:solidFill>
                    </a:endParaRPr>
                  </a:p>
                </p:txBody>
              </p:sp>
              <p:sp>
                <p:nvSpPr>
                  <p:cNvPr id="56" name="TextBox 55"/>
                  <p:cNvSpPr txBox="1"/>
                  <p:nvPr/>
                </p:nvSpPr>
                <p:spPr>
                  <a:xfrm>
                    <a:off x="3947431" y="2930872"/>
                    <a:ext cx="317659" cy="143388"/>
                  </a:xfrm>
                  <a:prstGeom prst="rect">
                    <a:avLst/>
                  </a:prstGeom>
                  <a:noFill/>
                </p:spPr>
                <p:txBody>
                  <a:bodyPr wrap="none" rtlCol="0">
                    <a:spAutoFit/>
                  </a:bodyPr>
                  <a:lstStyle/>
                  <a:p>
                    <a:r>
                      <a:rPr lang="en-GB" sz="900" dirty="0">
                        <a:solidFill>
                          <a:srgbClr val="000000"/>
                        </a:solidFill>
                      </a:rPr>
                      <a:t>405</a:t>
                    </a:r>
                    <a:endParaRPr lang="en-US" sz="900" dirty="0">
                      <a:solidFill>
                        <a:srgbClr val="000000"/>
                      </a:solidFill>
                    </a:endParaRPr>
                  </a:p>
                </p:txBody>
              </p:sp>
              <p:sp>
                <p:nvSpPr>
                  <p:cNvPr id="57" name="TextBox 56"/>
                  <p:cNvSpPr txBox="1"/>
                  <p:nvPr/>
                </p:nvSpPr>
                <p:spPr>
                  <a:xfrm>
                    <a:off x="4190619" y="3099565"/>
                    <a:ext cx="317659" cy="143388"/>
                  </a:xfrm>
                  <a:prstGeom prst="rect">
                    <a:avLst/>
                  </a:prstGeom>
                  <a:noFill/>
                </p:spPr>
                <p:txBody>
                  <a:bodyPr wrap="none" rtlCol="0">
                    <a:spAutoFit/>
                  </a:bodyPr>
                  <a:lstStyle/>
                  <a:p>
                    <a:r>
                      <a:rPr lang="en-GB" sz="900" dirty="0">
                        <a:solidFill>
                          <a:srgbClr val="000000"/>
                        </a:solidFill>
                      </a:rPr>
                      <a:t>304</a:t>
                    </a:r>
                    <a:endParaRPr lang="en-US" sz="900" dirty="0">
                      <a:solidFill>
                        <a:srgbClr val="000000"/>
                      </a:solidFill>
                    </a:endParaRPr>
                  </a:p>
                </p:txBody>
              </p:sp>
              <p:sp>
                <p:nvSpPr>
                  <p:cNvPr id="58" name="TextBox 57"/>
                  <p:cNvSpPr txBox="1"/>
                  <p:nvPr/>
                </p:nvSpPr>
                <p:spPr>
                  <a:xfrm>
                    <a:off x="4419960" y="3168568"/>
                    <a:ext cx="317659" cy="143388"/>
                  </a:xfrm>
                  <a:prstGeom prst="rect">
                    <a:avLst/>
                  </a:prstGeom>
                  <a:noFill/>
                </p:spPr>
                <p:txBody>
                  <a:bodyPr wrap="none" rtlCol="0">
                    <a:spAutoFit/>
                  </a:bodyPr>
                  <a:lstStyle/>
                  <a:p>
                    <a:r>
                      <a:rPr lang="en-GB" sz="900" dirty="0">
                        <a:solidFill>
                          <a:srgbClr val="000000"/>
                        </a:solidFill>
                      </a:rPr>
                      <a:t>232</a:t>
                    </a:r>
                    <a:endParaRPr lang="en-US" sz="900" dirty="0">
                      <a:solidFill>
                        <a:srgbClr val="000000"/>
                      </a:solidFill>
                    </a:endParaRPr>
                  </a:p>
                </p:txBody>
              </p:sp>
              <p:sp>
                <p:nvSpPr>
                  <p:cNvPr id="59" name="TextBox 58"/>
                  <p:cNvSpPr txBox="1"/>
                  <p:nvPr/>
                </p:nvSpPr>
                <p:spPr>
                  <a:xfrm>
                    <a:off x="4673907" y="3224143"/>
                    <a:ext cx="317659" cy="143388"/>
                  </a:xfrm>
                  <a:prstGeom prst="rect">
                    <a:avLst/>
                  </a:prstGeom>
                  <a:noFill/>
                </p:spPr>
                <p:txBody>
                  <a:bodyPr wrap="none" rtlCol="0">
                    <a:spAutoFit/>
                  </a:bodyPr>
                  <a:lstStyle/>
                  <a:p>
                    <a:r>
                      <a:rPr lang="en-GB" sz="900" dirty="0">
                        <a:solidFill>
                          <a:srgbClr val="000000"/>
                        </a:solidFill>
                      </a:rPr>
                      <a:t>225</a:t>
                    </a:r>
                    <a:endParaRPr lang="en-US" sz="900" dirty="0">
                      <a:solidFill>
                        <a:srgbClr val="000000"/>
                      </a:solidFill>
                    </a:endParaRPr>
                  </a:p>
                </p:txBody>
              </p:sp>
              <p:sp>
                <p:nvSpPr>
                  <p:cNvPr id="60" name="TextBox 59"/>
                  <p:cNvSpPr txBox="1"/>
                  <p:nvPr/>
                </p:nvSpPr>
                <p:spPr>
                  <a:xfrm>
                    <a:off x="4909146" y="3380233"/>
                    <a:ext cx="317659" cy="143388"/>
                  </a:xfrm>
                  <a:prstGeom prst="rect">
                    <a:avLst/>
                  </a:prstGeom>
                  <a:noFill/>
                </p:spPr>
                <p:txBody>
                  <a:bodyPr wrap="none" rtlCol="0">
                    <a:spAutoFit/>
                  </a:bodyPr>
                  <a:lstStyle/>
                  <a:p>
                    <a:r>
                      <a:rPr lang="en-GB" sz="900" dirty="0">
                        <a:solidFill>
                          <a:srgbClr val="000000"/>
                        </a:solidFill>
                      </a:rPr>
                      <a:t>161</a:t>
                    </a:r>
                    <a:endParaRPr lang="en-US" sz="900" dirty="0">
                      <a:solidFill>
                        <a:srgbClr val="000000"/>
                      </a:solidFill>
                    </a:endParaRPr>
                  </a:p>
                </p:txBody>
              </p:sp>
              <p:sp>
                <p:nvSpPr>
                  <p:cNvPr id="61" name="TextBox 60"/>
                  <p:cNvSpPr txBox="1"/>
                  <p:nvPr/>
                </p:nvSpPr>
                <p:spPr>
                  <a:xfrm>
                    <a:off x="5136926" y="3277817"/>
                    <a:ext cx="317659" cy="143388"/>
                  </a:xfrm>
                  <a:prstGeom prst="rect">
                    <a:avLst/>
                  </a:prstGeom>
                  <a:noFill/>
                </p:spPr>
                <p:txBody>
                  <a:bodyPr wrap="none" rtlCol="0">
                    <a:spAutoFit/>
                  </a:bodyPr>
                  <a:lstStyle/>
                  <a:p>
                    <a:r>
                      <a:rPr lang="en-GB" sz="900" dirty="0">
                        <a:solidFill>
                          <a:srgbClr val="000000"/>
                        </a:solidFill>
                      </a:rPr>
                      <a:t>177</a:t>
                    </a:r>
                    <a:endParaRPr lang="en-US" sz="900" dirty="0">
                      <a:solidFill>
                        <a:srgbClr val="000000"/>
                      </a:solidFill>
                    </a:endParaRPr>
                  </a:p>
                </p:txBody>
              </p:sp>
              <p:sp>
                <p:nvSpPr>
                  <p:cNvPr id="62" name="TextBox 61"/>
                  <p:cNvSpPr txBox="1"/>
                  <p:nvPr/>
                </p:nvSpPr>
                <p:spPr>
                  <a:xfrm>
                    <a:off x="5370005" y="2910838"/>
                    <a:ext cx="317659" cy="143388"/>
                  </a:xfrm>
                  <a:prstGeom prst="rect">
                    <a:avLst/>
                  </a:prstGeom>
                  <a:noFill/>
                </p:spPr>
                <p:txBody>
                  <a:bodyPr wrap="none" rtlCol="0">
                    <a:spAutoFit/>
                  </a:bodyPr>
                  <a:lstStyle/>
                  <a:p>
                    <a:r>
                      <a:rPr lang="en-GB" sz="900" dirty="0">
                        <a:solidFill>
                          <a:srgbClr val="000000"/>
                        </a:solidFill>
                      </a:rPr>
                      <a:t>413</a:t>
                    </a:r>
                    <a:endParaRPr lang="en-US" sz="900" dirty="0">
                      <a:solidFill>
                        <a:srgbClr val="000000"/>
                      </a:solidFill>
                    </a:endParaRPr>
                  </a:p>
                </p:txBody>
              </p:sp>
              <p:sp>
                <p:nvSpPr>
                  <p:cNvPr id="63" name="TextBox 62"/>
                  <p:cNvSpPr txBox="1"/>
                  <p:nvPr/>
                </p:nvSpPr>
                <p:spPr>
                  <a:xfrm>
                    <a:off x="5597562" y="2707482"/>
                    <a:ext cx="317659" cy="143388"/>
                  </a:xfrm>
                  <a:prstGeom prst="rect">
                    <a:avLst/>
                  </a:prstGeom>
                  <a:noFill/>
                </p:spPr>
                <p:txBody>
                  <a:bodyPr wrap="none" rtlCol="0">
                    <a:spAutoFit/>
                  </a:bodyPr>
                  <a:lstStyle/>
                  <a:p>
                    <a:r>
                      <a:rPr lang="en-GB" sz="900" dirty="0">
                        <a:solidFill>
                          <a:srgbClr val="000000"/>
                        </a:solidFill>
                      </a:rPr>
                      <a:t>513</a:t>
                    </a:r>
                    <a:endParaRPr lang="en-US" sz="900" dirty="0">
                      <a:solidFill>
                        <a:srgbClr val="000000"/>
                      </a:solidFill>
                    </a:endParaRPr>
                  </a:p>
                </p:txBody>
              </p:sp>
              <p:sp>
                <p:nvSpPr>
                  <p:cNvPr id="64" name="TextBox 63"/>
                  <p:cNvSpPr txBox="1"/>
                  <p:nvPr/>
                </p:nvSpPr>
                <p:spPr>
                  <a:xfrm>
                    <a:off x="5807102" y="2545172"/>
                    <a:ext cx="317659" cy="143388"/>
                  </a:xfrm>
                  <a:prstGeom prst="rect">
                    <a:avLst/>
                  </a:prstGeom>
                  <a:noFill/>
                </p:spPr>
                <p:txBody>
                  <a:bodyPr wrap="none" rtlCol="0">
                    <a:spAutoFit/>
                  </a:bodyPr>
                  <a:lstStyle/>
                  <a:p>
                    <a:r>
                      <a:rPr lang="en-GB" sz="900" dirty="0">
                        <a:solidFill>
                          <a:srgbClr val="000000"/>
                        </a:solidFill>
                      </a:rPr>
                      <a:t>695</a:t>
                    </a:r>
                    <a:endParaRPr lang="en-US" sz="900" dirty="0">
                      <a:solidFill>
                        <a:srgbClr val="000000"/>
                      </a:solidFill>
                    </a:endParaRPr>
                  </a:p>
                </p:txBody>
              </p:sp>
              <p:sp>
                <p:nvSpPr>
                  <p:cNvPr id="65" name="TextBox 64"/>
                  <p:cNvSpPr txBox="1"/>
                  <p:nvPr/>
                </p:nvSpPr>
                <p:spPr>
                  <a:xfrm>
                    <a:off x="6320656" y="2434834"/>
                    <a:ext cx="317659" cy="143388"/>
                  </a:xfrm>
                  <a:prstGeom prst="rect">
                    <a:avLst/>
                  </a:prstGeom>
                  <a:noFill/>
                </p:spPr>
                <p:txBody>
                  <a:bodyPr wrap="none" rtlCol="0">
                    <a:spAutoFit/>
                  </a:bodyPr>
                  <a:lstStyle/>
                  <a:p>
                    <a:r>
                      <a:rPr lang="en-GB" sz="900" dirty="0">
                        <a:solidFill>
                          <a:srgbClr val="000000"/>
                        </a:solidFill>
                      </a:rPr>
                      <a:t>696</a:t>
                    </a:r>
                    <a:endParaRPr lang="en-US" sz="900" dirty="0">
                      <a:solidFill>
                        <a:srgbClr val="000000"/>
                      </a:solidFill>
                    </a:endParaRPr>
                  </a:p>
                </p:txBody>
              </p:sp>
              <p:sp>
                <p:nvSpPr>
                  <p:cNvPr id="66" name="TextBox 65"/>
                  <p:cNvSpPr txBox="1"/>
                  <p:nvPr/>
                </p:nvSpPr>
                <p:spPr>
                  <a:xfrm>
                    <a:off x="6546501" y="2907508"/>
                    <a:ext cx="317659" cy="143388"/>
                  </a:xfrm>
                  <a:prstGeom prst="rect">
                    <a:avLst/>
                  </a:prstGeom>
                  <a:noFill/>
                </p:spPr>
                <p:txBody>
                  <a:bodyPr wrap="none" rtlCol="0">
                    <a:spAutoFit/>
                  </a:bodyPr>
                  <a:lstStyle/>
                  <a:p>
                    <a:r>
                      <a:rPr lang="en-GB" sz="900" dirty="0">
                        <a:solidFill>
                          <a:srgbClr val="000000"/>
                        </a:solidFill>
                      </a:rPr>
                      <a:t>420</a:t>
                    </a:r>
                    <a:endParaRPr lang="en-US" sz="900" dirty="0">
                      <a:solidFill>
                        <a:srgbClr val="000000"/>
                      </a:solidFill>
                    </a:endParaRPr>
                  </a:p>
                </p:txBody>
              </p:sp>
              <p:sp>
                <p:nvSpPr>
                  <p:cNvPr id="67" name="TextBox 66"/>
                  <p:cNvSpPr txBox="1"/>
                  <p:nvPr/>
                </p:nvSpPr>
                <p:spPr>
                  <a:xfrm>
                    <a:off x="6270045" y="2834615"/>
                    <a:ext cx="317659" cy="143388"/>
                  </a:xfrm>
                  <a:prstGeom prst="rect">
                    <a:avLst/>
                  </a:prstGeom>
                  <a:noFill/>
                </p:spPr>
                <p:txBody>
                  <a:bodyPr wrap="none" rtlCol="0">
                    <a:spAutoFit/>
                  </a:bodyPr>
                  <a:lstStyle/>
                  <a:p>
                    <a:r>
                      <a:rPr lang="en-GB" sz="900" dirty="0">
                        <a:solidFill>
                          <a:srgbClr val="000000"/>
                        </a:solidFill>
                      </a:rPr>
                      <a:t>437</a:t>
                    </a:r>
                    <a:endParaRPr lang="en-US" sz="900" dirty="0">
                      <a:solidFill>
                        <a:srgbClr val="000000"/>
                      </a:solidFill>
                    </a:endParaRPr>
                  </a:p>
                </p:txBody>
              </p:sp>
              <p:sp>
                <p:nvSpPr>
                  <p:cNvPr id="68" name="TextBox 67"/>
                  <p:cNvSpPr txBox="1"/>
                  <p:nvPr/>
                </p:nvSpPr>
                <p:spPr>
                  <a:xfrm>
                    <a:off x="5839516" y="1892853"/>
                    <a:ext cx="376486" cy="143388"/>
                  </a:xfrm>
                  <a:prstGeom prst="rect">
                    <a:avLst/>
                  </a:prstGeom>
                  <a:noFill/>
                </p:spPr>
                <p:txBody>
                  <a:bodyPr wrap="none" rtlCol="0">
                    <a:spAutoFit/>
                  </a:bodyPr>
                  <a:lstStyle/>
                  <a:p>
                    <a:r>
                      <a:rPr lang="en-GB" sz="900" dirty="0">
                        <a:solidFill>
                          <a:srgbClr val="000000"/>
                        </a:solidFill>
                      </a:rPr>
                      <a:t>1022</a:t>
                    </a:r>
                    <a:endParaRPr lang="en-US" sz="900" dirty="0">
                      <a:solidFill>
                        <a:srgbClr val="000000"/>
                      </a:solidFill>
                    </a:endParaRPr>
                  </a:p>
                </p:txBody>
              </p:sp>
              <p:sp>
                <p:nvSpPr>
                  <p:cNvPr id="69" name="TextBox 68"/>
                  <p:cNvSpPr txBox="1"/>
                  <p:nvPr/>
                </p:nvSpPr>
                <p:spPr>
                  <a:xfrm>
                    <a:off x="5613813" y="1934923"/>
                    <a:ext cx="317659" cy="143388"/>
                  </a:xfrm>
                  <a:prstGeom prst="rect">
                    <a:avLst/>
                  </a:prstGeom>
                  <a:noFill/>
                </p:spPr>
                <p:txBody>
                  <a:bodyPr wrap="none" rtlCol="0">
                    <a:spAutoFit/>
                  </a:bodyPr>
                  <a:lstStyle/>
                  <a:p>
                    <a:r>
                      <a:rPr lang="en-GB" sz="900" dirty="0">
                        <a:solidFill>
                          <a:srgbClr val="000000"/>
                        </a:solidFill>
                      </a:rPr>
                      <a:t>997</a:t>
                    </a:r>
                    <a:endParaRPr lang="en-US" sz="900" dirty="0">
                      <a:solidFill>
                        <a:srgbClr val="000000"/>
                      </a:solidFill>
                    </a:endParaRPr>
                  </a:p>
                </p:txBody>
              </p:sp>
              <p:sp>
                <p:nvSpPr>
                  <p:cNvPr id="70" name="TextBox 69"/>
                  <p:cNvSpPr txBox="1"/>
                  <p:nvPr/>
                </p:nvSpPr>
                <p:spPr>
                  <a:xfrm>
                    <a:off x="5386960" y="2143691"/>
                    <a:ext cx="317659" cy="143388"/>
                  </a:xfrm>
                  <a:prstGeom prst="rect">
                    <a:avLst/>
                  </a:prstGeom>
                  <a:noFill/>
                </p:spPr>
                <p:txBody>
                  <a:bodyPr wrap="none" rtlCol="0">
                    <a:spAutoFit/>
                  </a:bodyPr>
                  <a:lstStyle/>
                  <a:p>
                    <a:r>
                      <a:rPr lang="en-GB" sz="900" dirty="0">
                        <a:solidFill>
                          <a:srgbClr val="000000"/>
                        </a:solidFill>
                      </a:rPr>
                      <a:t>850</a:t>
                    </a:r>
                    <a:endParaRPr lang="en-US" sz="900" dirty="0">
                      <a:solidFill>
                        <a:srgbClr val="000000"/>
                      </a:solidFill>
                    </a:endParaRPr>
                  </a:p>
                </p:txBody>
              </p:sp>
              <p:sp>
                <p:nvSpPr>
                  <p:cNvPr id="71" name="TextBox 70"/>
                  <p:cNvSpPr txBox="1"/>
                  <p:nvPr/>
                </p:nvSpPr>
                <p:spPr>
                  <a:xfrm>
                    <a:off x="5153882" y="2221612"/>
                    <a:ext cx="317659" cy="143388"/>
                  </a:xfrm>
                  <a:prstGeom prst="rect">
                    <a:avLst/>
                  </a:prstGeom>
                  <a:noFill/>
                </p:spPr>
                <p:txBody>
                  <a:bodyPr wrap="none" rtlCol="0">
                    <a:spAutoFit/>
                  </a:bodyPr>
                  <a:lstStyle/>
                  <a:p>
                    <a:r>
                      <a:rPr lang="en-GB" sz="900" dirty="0">
                        <a:solidFill>
                          <a:srgbClr val="000000"/>
                        </a:solidFill>
                      </a:rPr>
                      <a:t>822</a:t>
                    </a:r>
                    <a:endParaRPr lang="en-US" sz="900" dirty="0">
                      <a:solidFill>
                        <a:srgbClr val="000000"/>
                      </a:solidFill>
                    </a:endParaRPr>
                  </a:p>
                </p:txBody>
              </p:sp>
              <p:sp>
                <p:nvSpPr>
                  <p:cNvPr id="72" name="TextBox 71"/>
                  <p:cNvSpPr txBox="1"/>
                  <p:nvPr/>
                </p:nvSpPr>
                <p:spPr>
                  <a:xfrm>
                    <a:off x="4898737" y="2706395"/>
                    <a:ext cx="317659" cy="143388"/>
                  </a:xfrm>
                  <a:prstGeom prst="rect">
                    <a:avLst/>
                  </a:prstGeom>
                  <a:noFill/>
                </p:spPr>
                <p:txBody>
                  <a:bodyPr wrap="none" rtlCol="0">
                    <a:spAutoFit/>
                  </a:bodyPr>
                  <a:lstStyle/>
                  <a:p>
                    <a:r>
                      <a:rPr lang="en-GB" sz="900" dirty="0">
                        <a:solidFill>
                          <a:srgbClr val="000000"/>
                        </a:solidFill>
                      </a:rPr>
                      <a:t>502</a:t>
                    </a:r>
                    <a:endParaRPr lang="en-US" sz="900" dirty="0">
                      <a:solidFill>
                        <a:srgbClr val="000000"/>
                      </a:solidFill>
                    </a:endParaRPr>
                  </a:p>
                </p:txBody>
              </p:sp>
              <p:sp>
                <p:nvSpPr>
                  <p:cNvPr id="73" name="TextBox 72"/>
                  <p:cNvSpPr txBox="1"/>
                  <p:nvPr/>
                </p:nvSpPr>
                <p:spPr>
                  <a:xfrm>
                    <a:off x="4684564" y="2713049"/>
                    <a:ext cx="317659" cy="143388"/>
                  </a:xfrm>
                  <a:prstGeom prst="rect">
                    <a:avLst/>
                  </a:prstGeom>
                  <a:noFill/>
                </p:spPr>
                <p:txBody>
                  <a:bodyPr wrap="none" rtlCol="0">
                    <a:spAutoFit/>
                  </a:bodyPr>
                  <a:lstStyle/>
                  <a:p>
                    <a:r>
                      <a:rPr lang="en-GB" sz="900" dirty="0">
                        <a:solidFill>
                          <a:srgbClr val="000000"/>
                        </a:solidFill>
                      </a:rPr>
                      <a:t>523</a:t>
                    </a:r>
                    <a:endParaRPr lang="en-US" sz="900" dirty="0">
                      <a:solidFill>
                        <a:srgbClr val="000000"/>
                      </a:solidFill>
                    </a:endParaRPr>
                  </a:p>
                </p:txBody>
              </p:sp>
              <p:sp>
                <p:nvSpPr>
                  <p:cNvPr id="74" name="TextBox 73"/>
                  <p:cNvSpPr txBox="1"/>
                  <p:nvPr/>
                </p:nvSpPr>
                <p:spPr>
                  <a:xfrm>
                    <a:off x="4450170" y="2442952"/>
                    <a:ext cx="317659" cy="143388"/>
                  </a:xfrm>
                  <a:prstGeom prst="rect">
                    <a:avLst/>
                  </a:prstGeom>
                  <a:noFill/>
                </p:spPr>
                <p:txBody>
                  <a:bodyPr wrap="none" rtlCol="0">
                    <a:spAutoFit/>
                  </a:bodyPr>
                  <a:lstStyle/>
                  <a:p>
                    <a:r>
                      <a:rPr lang="en-GB" sz="900" dirty="0">
                        <a:solidFill>
                          <a:srgbClr val="000000"/>
                        </a:solidFill>
                      </a:rPr>
                      <a:t>684</a:t>
                    </a:r>
                    <a:endParaRPr lang="en-US" sz="900" dirty="0">
                      <a:solidFill>
                        <a:srgbClr val="000000"/>
                      </a:solidFill>
                    </a:endParaRPr>
                  </a:p>
                </p:txBody>
              </p:sp>
              <p:sp>
                <p:nvSpPr>
                  <p:cNvPr id="75" name="TextBox 74"/>
                  <p:cNvSpPr txBox="1"/>
                  <p:nvPr/>
                </p:nvSpPr>
                <p:spPr>
                  <a:xfrm>
                    <a:off x="4190619" y="2181047"/>
                    <a:ext cx="317659" cy="143388"/>
                  </a:xfrm>
                  <a:prstGeom prst="rect">
                    <a:avLst/>
                  </a:prstGeom>
                  <a:noFill/>
                </p:spPr>
                <p:txBody>
                  <a:bodyPr wrap="none" rtlCol="0">
                    <a:spAutoFit/>
                  </a:bodyPr>
                  <a:lstStyle/>
                  <a:p>
                    <a:r>
                      <a:rPr lang="en-GB" sz="900" dirty="0">
                        <a:solidFill>
                          <a:srgbClr val="000000"/>
                        </a:solidFill>
                      </a:rPr>
                      <a:t>849</a:t>
                    </a:r>
                    <a:endParaRPr lang="en-US" sz="900" dirty="0">
                      <a:solidFill>
                        <a:srgbClr val="000000"/>
                      </a:solidFill>
                    </a:endParaRPr>
                  </a:p>
                </p:txBody>
              </p:sp>
              <p:sp>
                <p:nvSpPr>
                  <p:cNvPr id="76" name="TextBox 75"/>
                  <p:cNvSpPr txBox="1"/>
                  <p:nvPr/>
                </p:nvSpPr>
                <p:spPr>
                  <a:xfrm>
                    <a:off x="3965428" y="1935563"/>
                    <a:ext cx="317659" cy="143388"/>
                  </a:xfrm>
                  <a:prstGeom prst="rect">
                    <a:avLst/>
                  </a:prstGeom>
                  <a:noFill/>
                </p:spPr>
                <p:txBody>
                  <a:bodyPr wrap="none" rtlCol="0">
                    <a:spAutoFit/>
                  </a:bodyPr>
                  <a:lstStyle/>
                  <a:p>
                    <a:r>
                      <a:rPr lang="en-GB" sz="900" dirty="0">
                        <a:solidFill>
                          <a:srgbClr val="000000"/>
                        </a:solidFill>
                      </a:rPr>
                      <a:t>976</a:t>
                    </a:r>
                    <a:endParaRPr lang="en-US" sz="900" dirty="0">
                      <a:solidFill>
                        <a:srgbClr val="000000"/>
                      </a:solidFill>
                    </a:endParaRPr>
                  </a:p>
                </p:txBody>
              </p:sp>
              <p:sp>
                <p:nvSpPr>
                  <p:cNvPr id="77" name="TextBox 76"/>
                  <p:cNvSpPr txBox="1"/>
                  <p:nvPr/>
                </p:nvSpPr>
                <p:spPr>
                  <a:xfrm>
                    <a:off x="3697825" y="1315550"/>
                    <a:ext cx="376486" cy="143388"/>
                  </a:xfrm>
                  <a:prstGeom prst="rect">
                    <a:avLst/>
                  </a:prstGeom>
                  <a:noFill/>
                </p:spPr>
                <p:txBody>
                  <a:bodyPr wrap="none" rtlCol="0">
                    <a:spAutoFit/>
                  </a:bodyPr>
                  <a:lstStyle/>
                  <a:p>
                    <a:r>
                      <a:rPr lang="en-GB" sz="900" dirty="0">
                        <a:solidFill>
                          <a:srgbClr val="000000"/>
                        </a:solidFill>
                      </a:rPr>
                      <a:t>1376</a:t>
                    </a:r>
                    <a:endParaRPr lang="en-US" sz="900" dirty="0">
                      <a:solidFill>
                        <a:srgbClr val="000000"/>
                      </a:solidFill>
                    </a:endParaRPr>
                  </a:p>
                </p:txBody>
              </p:sp>
              <p:sp>
                <p:nvSpPr>
                  <p:cNvPr id="78" name="TextBox 77"/>
                  <p:cNvSpPr txBox="1"/>
                  <p:nvPr/>
                </p:nvSpPr>
                <p:spPr>
                  <a:xfrm>
                    <a:off x="3486572" y="1956312"/>
                    <a:ext cx="317659" cy="143388"/>
                  </a:xfrm>
                  <a:prstGeom prst="rect">
                    <a:avLst/>
                  </a:prstGeom>
                  <a:noFill/>
                </p:spPr>
                <p:txBody>
                  <a:bodyPr wrap="none" rtlCol="0">
                    <a:spAutoFit/>
                  </a:bodyPr>
                  <a:lstStyle/>
                  <a:p>
                    <a:r>
                      <a:rPr lang="en-GB" sz="900" dirty="0">
                        <a:solidFill>
                          <a:srgbClr val="000000"/>
                        </a:solidFill>
                      </a:rPr>
                      <a:t>967</a:t>
                    </a:r>
                    <a:endParaRPr lang="en-US" sz="900" dirty="0">
                      <a:solidFill>
                        <a:srgbClr val="000000"/>
                      </a:solidFill>
                    </a:endParaRPr>
                  </a:p>
                </p:txBody>
              </p:sp>
              <p:sp>
                <p:nvSpPr>
                  <p:cNvPr id="79" name="TextBox 78"/>
                  <p:cNvSpPr txBox="1"/>
                  <p:nvPr/>
                </p:nvSpPr>
                <p:spPr>
                  <a:xfrm>
                    <a:off x="3252486" y="2341027"/>
                    <a:ext cx="317659" cy="143388"/>
                  </a:xfrm>
                  <a:prstGeom prst="rect">
                    <a:avLst/>
                  </a:prstGeom>
                  <a:noFill/>
                </p:spPr>
                <p:txBody>
                  <a:bodyPr wrap="none" rtlCol="0">
                    <a:spAutoFit/>
                  </a:bodyPr>
                  <a:lstStyle/>
                  <a:p>
                    <a:r>
                      <a:rPr lang="en-GB" sz="900" dirty="0">
                        <a:solidFill>
                          <a:srgbClr val="000000"/>
                        </a:solidFill>
                      </a:rPr>
                      <a:t>731</a:t>
                    </a:r>
                    <a:endParaRPr lang="en-US" sz="900" dirty="0">
                      <a:solidFill>
                        <a:srgbClr val="000000"/>
                      </a:solidFill>
                    </a:endParaRPr>
                  </a:p>
                </p:txBody>
              </p:sp>
              <p:sp>
                <p:nvSpPr>
                  <p:cNvPr id="80" name="TextBox 79"/>
                  <p:cNvSpPr txBox="1"/>
                  <p:nvPr/>
                </p:nvSpPr>
                <p:spPr>
                  <a:xfrm>
                    <a:off x="3029138" y="2401519"/>
                    <a:ext cx="317659" cy="143388"/>
                  </a:xfrm>
                  <a:prstGeom prst="rect">
                    <a:avLst/>
                  </a:prstGeom>
                  <a:noFill/>
                </p:spPr>
                <p:txBody>
                  <a:bodyPr wrap="none" rtlCol="0">
                    <a:spAutoFit/>
                  </a:bodyPr>
                  <a:lstStyle/>
                  <a:p>
                    <a:r>
                      <a:rPr lang="en-GB" sz="900" dirty="0">
                        <a:solidFill>
                          <a:srgbClr val="000000"/>
                        </a:solidFill>
                      </a:rPr>
                      <a:t>687</a:t>
                    </a:r>
                    <a:endParaRPr lang="en-US" sz="900" dirty="0">
                      <a:solidFill>
                        <a:srgbClr val="000000"/>
                      </a:solidFill>
                    </a:endParaRPr>
                  </a:p>
                </p:txBody>
              </p:sp>
              <p:sp>
                <p:nvSpPr>
                  <p:cNvPr id="81" name="TextBox 80"/>
                  <p:cNvSpPr txBox="1"/>
                  <p:nvPr/>
                </p:nvSpPr>
                <p:spPr>
                  <a:xfrm>
                    <a:off x="2791453" y="2540841"/>
                    <a:ext cx="317659" cy="143388"/>
                  </a:xfrm>
                  <a:prstGeom prst="rect">
                    <a:avLst/>
                  </a:prstGeom>
                  <a:noFill/>
                </p:spPr>
                <p:txBody>
                  <a:bodyPr wrap="none" rtlCol="0">
                    <a:spAutoFit/>
                  </a:bodyPr>
                  <a:lstStyle/>
                  <a:p>
                    <a:r>
                      <a:rPr lang="en-GB" sz="900" dirty="0">
                        <a:solidFill>
                          <a:srgbClr val="000000"/>
                        </a:solidFill>
                      </a:rPr>
                      <a:t>604</a:t>
                    </a:r>
                    <a:endParaRPr lang="en-US" sz="900" dirty="0">
                      <a:solidFill>
                        <a:srgbClr val="000000"/>
                      </a:solidFill>
                    </a:endParaRPr>
                  </a:p>
                </p:txBody>
              </p:sp>
              <p:sp>
                <p:nvSpPr>
                  <p:cNvPr id="82" name="TextBox 81"/>
                  <p:cNvSpPr txBox="1"/>
                  <p:nvPr/>
                </p:nvSpPr>
                <p:spPr>
                  <a:xfrm>
                    <a:off x="2563293" y="2616963"/>
                    <a:ext cx="317659" cy="143388"/>
                  </a:xfrm>
                  <a:prstGeom prst="rect">
                    <a:avLst/>
                  </a:prstGeom>
                  <a:noFill/>
                </p:spPr>
                <p:txBody>
                  <a:bodyPr wrap="none" rtlCol="0">
                    <a:spAutoFit/>
                  </a:bodyPr>
                  <a:lstStyle/>
                  <a:p>
                    <a:r>
                      <a:rPr lang="en-GB" sz="900" dirty="0">
                        <a:solidFill>
                          <a:srgbClr val="000000"/>
                        </a:solidFill>
                      </a:rPr>
                      <a:t>551</a:t>
                    </a:r>
                    <a:endParaRPr lang="en-US" sz="900" dirty="0">
                      <a:solidFill>
                        <a:srgbClr val="000000"/>
                      </a:solidFill>
                    </a:endParaRPr>
                  </a:p>
                </p:txBody>
              </p:sp>
              <p:sp>
                <p:nvSpPr>
                  <p:cNvPr id="83" name="TextBox 82"/>
                  <p:cNvSpPr txBox="1"/>
                  <p:nvPr/>
                </p:nvSpPr>
                <p:spPr>
                  <a:xfrm>
                    <a:off x="2329205" y="2819041"/>
                    <a:ext cx="317659" cy="143388"/>
                  </a:xfrm>
                  <a:prstGeom prst="rect">
                    <a:avLst/>
                  </a:prstGeom>
                  <a:noFill/>
                </p:spPr>
                <p:txBody>
                  <a:bodyPr wrap="none" rtlCol="0">
                    <a:spAutoFit/>
                  </a:bodyPr>
                  <a:lstStyle/>
                  <a:p>
                    <a:r>
                      <a:rPr lang="en-GB" sz="900" dirty="0">
                        <a:solidFill>
                          <a:srgbClr val="000000"/>
                        </a:solidFill>
                      </a:rPr>
                      <a:t>433</a:t>
                    </a:r>
                    <a:endParaRPr lang="en-US" sz="900" dirty="0">
                      <a:solidFill>
                        <a:srgbClr val="000000"/>
                      </a:solidFill>
                    </a:endParaRPr>
                  </a:p>
                </p:txBody>
              </p:sp>
              <p:sp>
                <p:nvSpPr>
                  <p:cNvPr id="84" name="TextBox 83"/>
                  <p:cNvSpPr txBox="1"/>
                  <p:nvPr/>
                </p:nvSpPr>
                <p:spPr>
                  <a:xfrm>
                    <a:off x="2091820" y="2919515"/>
                    <a:ext cx="317659" cy="143388"/>
                  </a:xfrm>
                  <a:prstGeom prst="rect">
                    <a:avLst/>
                  </a:prstGeom>
                  <a:noFill/>
                </p:spPr>
                <p:txBody>
                  <a:bodyPr wrap="none" rtlCol="0">
                    <a:spAutoFit/>
                  </a:bodyPr>
                  <a:lstStyle/>
                  <a:p>
                    <a:r>
                      <a:rPr lang="en-GB" sz="900" dirty="0">
                        <a:solidFill>
                          <a:srgbClr val="000000"/>
                        </a:solidFill>
                      </a:rPr>
                      <a:t>369</a:t>
                    </a:r>
                    <a:endParaRPr lang="en-US" sz="900" dirty="0">
                      <a:solidFill>
                        <a:srgbClr val="000000"/>
                      </a:solidFill>
                    </a:endParaRPr>
                  </a:p>
                </p:txBody>
              </p:sp>
              <p:sp>
                <p:nvSpPr>
                  <p:cNvPr id="85" name="TextBox 84"/>
                  <p:cNvSpPr txBox="1"/>
                  <p:nvPr/>
                </p:nvSpPr>
                <p:spPr>
                  <a:xfrm>
                    <a:off x="1849880" y="3148664"/>
                    <a:ext cx="317659" cy="143388"/>
                  </a:xfrm>
                  <a:prstGeom prst="rect">
                    <a:avLst/>
                  </a:prstGeom>
                  <a:noFill/>
                </p:spPr>
                <p:txBody>
                  <a:bodyPr wrap="none" rtlCol="0">
                    <a:spAutoFit/>
                  </a:bodyPr>
                  <a:lstStyle/>
                  <a:p>
                    <a:r>
                      <a:rPr lang="en-GB" sz="900" dirty="0">
                        <a:solidFill>
                          <a:srgbClr val="000000"/>
                        </a:solidFill>
                      </a:rPr>
                      <a:t>233</a:t>
                    </a:r>
                    <a:endParaRPr lang="en-US" sz="900" dirty="0">
                      <a:solidFill>
                        <a:srgbClr val="000000"/>
                      </a:solidFill>
                    </a:endParaRPr>
                  </a:p>
                </p:txBody>
              </p:sp>
              <p:sp>
                <p:nvSpPr>
                  <p:cNvPr id="86" name="TextBox 85"/>
                  <p:cNvSpPr txBox="1"/>
                  <p:nvPr/>
                </p:nvSpPr>
                <p:spPr>
                  <a:xfrm>
                    <a:off x="1603895" y="3104308"/>
                    <a:ext cx="317659" cy="143388"/>
                  </a:xfrm>
                  <a:prstGeom prst="rect">
                    <a:avLst/>
                  </a:prstGeom>
                  <a:noFill/>
                </p:spPr>
                <p:txBody>
                  <a:bodyPr wrap="none" rtlCol="0">
                    <a:spAutoFit/>
                  </a:bodyPr>
                  <a:lstStyle/>
                  <a:p>
                    <a:r>
                      <a:rPr lang="en-GB" sz="900" dirty="0">
                        <a:solidFill>
                          <a:srgbClr val="000000"/>
                        </a:solidFill>
                      </a:rPr>
                      <a:t>265</a:t>
                    </a:r>
                    <a:endParaRPr lang="en-US" sz="900" dirty="0">
                      <a:solidFill>
                        <a:srgbClr val="000000"/>
                      </a:solidFill>
                    </a:endParaRPr>
                  </a:p>
                </p:txBody>
              </p:sp>
              <p:sp>
                <p:nvSpPr>
                  <p:cNvPr id="87" name="TextBox 86"/>
                  <p:cNvSpPr txBox="1"/>
                  <p:nvPr/>
                </p:nvSpPr>
                <p:spPr>
                  <a:xfrm>
                    <a:off x="1388198" y="3126253"/>
                    <a:ext cx="317659" cy="143388"/>
                  </a:xfrm>
                  <a:prstGeom prst="rect">
                    <a:avLst/>
                  </a:prstGeom>
                  <a:noFill/>
                </p:spPr>
                <p:txBody>
                  <a:bodyPr wrap="none" rtlCol="0">
                    <a:spAutoFit/>
                  </a:bodyPr>
                  <a:lstStyle/>
                  <a:p>
                    <a:r>
                      <a:rPr lang="en-GB" sz="900" dirty="0">
                        <a:solidFill>
                          <a:srgbClr val="000000"/>
                        </a:solidFill>
                      </a:rPr>
                      <a:t>249</a:t>
                    </a:r>
                    <a:endParaRPr lang="en-US" sz="900" dirty="0">
                      <a:solidFill>
                        <a:srgbClr val="000000"/>
                      </a:solidFill>
                    </a:endParaRPr>
                  </a:p>
                </p:txBody>
              </p:sp>
              <p:sp>
                <p:nvSpPr>
                  <p:cNvPr id="88" name="TextBox 87"/>
                  <p:cNvSpPr txBox="1"/>
                  <p:nvPr/>
                </p:nvSpPr>
                <p:spPr>
                  <a:xfrm>
                    <a:off x="1174076" y="3258770"/>
                    <a:ext cx="317659" cy="143388"/>
                  </a:xfrm>
                  <a:prstGeom prst="rect">
                    <a:avLst/>
                  </a:prstGeom>
                  <a:noFill/>
                </p:spPr>
                <p:txBody>
                  <a:bodyPr wrap="none" rtlCol="0">
                    <a:spAutoFit/>
                  </a:bodyPr>
                  <a:lstStyle/>
                  <a:p>
                    <a:r>
                      <a:rPr lang="en-GB" sz="900" dirty="0">
                        <a:solidFill>
                          <a:srgbClr val="000000"/>
                        </a:solidFill>
                      </a:rPr>
                      <a:t>164</a:t>
                    </a:r>
                    <a:endParaRPr lang="en-US" sz="900" dirty="0">
                      <a:solidFill>
                        <a:srgbClr val="000000"/>
                      </a:solidFill>
                    </a:endParaRPr>
                  </a:p>
                </p:txBody>
              </p:sp>
            </p:grpSp>
          </p:grpSp>
          <p:cxnSp>
            <p:nvCxnSpPr>
              <p:cNvPr id="37896" name="Straight Connector 37895"/>
              <p:cNvCxnSpPr/>
              <p:nvPr/>
            </p:nvCxnSpPr>
            <p:spPr bwMode="auto">
              <a:xfrm>
                <a:off x="777122" y="1174641"/>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 name="Straight Connector 116"/>
              <p:cNvCxnSpPr/>
              <p:nvPr/>
            </p:nvCxnSpPr>
            <p:spPr bwMode="auto">
              <a:xfrm>
                <a:off x="777122" y="1567816"/>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8" name="Straight Connector 117"/>
              <p:cNvCxnSpPr/>
              <p:nvPr/>
            </p:nvCxnSpPr>
            <p:spPr bwMode="auto">
              <a:xfrm>
                <a:off x="777122" y="1960991"/>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9" name="Straight Connector 118"/>
              <p:cNvCxnSpPr/>
              <p:nvPr/>
            </p:nvCxnSpPr>
            <p:spPr bwMode="auto">
              <a:xfrm>
                <a:off x="777122" y="2354166"/>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0" name="Straight Connector 119"/>
              <p:cNvCxnSpPr/>
              <p:nvPr/>
            </p:nvCxnSpPr>
            <p:spPr bwMode="auto">
              <a:xfrm>
                <a:off x="777122" y="2747341"/>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1" name="Straight Connector 120"/>
              <p:cNvCxnSpPr/>
              <p:nvPr/>
            </p:nvCxnSpPr>
            <p:spPr bwMode="auto">
              <a:xfrm>
                <a:off x="777122" y="3140516"/>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2" name="Straight Connector 121"/>
              <p:cNvCxnSpPr/>
              <p:nvPr/>
            </p:nvCxnSpPr>
            <p:spPr bwMode="auto">
              <a:xfrm>
                <a:off x="777122" y="3533691"/>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3" name="Straight Connector 122"/>
              <p:cNvCxnSpPr/>
              <p:nvPr/>
            </p:nvCxnSpPr>
            <p:spPr bwMode="auto">
              <a:xfrm>
                <a:off x="777122" y="3932441"/>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4" name="Straight Connector 123"/>
              <p:cNvCxnSpPr/>
              <p:nvPr/>
            </p:nvCxnSpPr>
            <p:spPr bwMode="auto">
              <a:xfrm>
                <a:off x="777122" y="781466"/>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37898" name="TextBox 37897"/>
            <p:cNvSpPr txBox="1"/>
            <p:nvPr/>
          </p:nvSpPr>
          <p:spPr>
            <a:xfrm>
              <a:off x="583032" y="3811447"/>
              <a:ext cx="257764" cy="196208"/>
            </a:xfrm>
            <a:prstGeom prst="rect">
              <a:avLst/>
            </a:prstGeom>
            <a:noFill/>
          </p:spPr>
          <p:txBody>
            <a:bodyPr wrap="none" rtlCol="0">
              <a:spAutoFit/>
            </a:bodyPr>
            <a:lstStyle/>
            <a:p>
              <a:r>
                <a:rPr lang="en-GB" sz="1100" dirty="0">
                  <a:solidFill>
                    <a:srgbClr val="000000"/>
                  </a:solidFill>
                </a:rPr>
                <a:t>0</a:t>
              </a:r>
              <a:endParaRPr lang="en-US" sz="1100" dirty="0">
                <a:solidFill>
                  <a:srgbClr val="000000"/>
                </a:solidFill>
              </a:endParaRPr>
            </a:p>
          </p:txBody>
        </p:sp>
        <p:sp>
          <p:nvSpPr>
            <p:cNvPr id="127" name="TextBox 126"/>
            <p:cNvSpPr txBox="1"/>
            <p:nvPr/>
          </p:nvSpPr>
          <p:spPr>
            <a:xfrm>
              <a:off x="467616" y="3418275"/>
              <a:ext cx="432367" cy="196208"/>
            </a:xfrm>
            <a:prstGeom prst="rect">
              <a:avLst/>
            </a:prstGeom>
            <a:noFill/>
          </p:spPr>
          <p:txBody>
            <a:bodyPr wrap="none" rtlCol="0">
              <a:spAutoFit/>
            </a:bodyPr>
            <a:lstStyle/>
            <a:p>
              <a:r>
                <a:rPr lang="en-GB" sz="1100" dirty="0">
                  <a:solidFill>
                    <a:srgbClr val="000000"/>
                  </a:solidFill>
                </a:rPr>
                <a:t>200</a:t>
              </a:r>
              <a:endParaRPr lang="en-US" sz="1100" dirty="0">
                <a:solidFill>
                  <a:srgbClr val="000000"/>
                </a:solidFill>
              </a:endParaRPr>
            </a:p>
          </p:txBody>
        </p:sp>
        <p:sp>
          <p:nvSpPr>
            <p:cNvPr id="128" name="TextBox 127"/>
            <p:cNvSpPr txBox="1"/>
            <p:nvPr/>
          </p:nvSpPr>
          <p:spPr>
            <a:xfrm>
              <a:off x="467616" y="3025100"/>
              <a:ext cx="432367" cy="196208"/>
            </a:xfrm>
            <a:prstGeom prst="rect">
              <a:avLst/>
            </a:prstGeom>
            <a:noFill/>
          </p:spPr>
          <p:txBody>
            <a:bodyPr wrap="none" rtlCol="0">
              <a:spAutoFit/>
            </a:bodyPr>
            <a:lstStyle/>
            <a:p>
              <a:r>
                <a:rPr lang="en-GB" sz="1100" dirty="0">
                  <a:solidFill>
                    <a:srgbClr val="000000"/>
                  </a:solidFill>
                </a:rPr>
                <a:t>400</a:t>
              </a:r>
              <a:endParaRPr lang="en-US" sz="1100" dirty="0">
                <a:solidFill>
                  <a:srgbClr val="000000"/>
                </a:solidFill>
              </a:endParaRPr>
            </a:p>
          </p:txBody>
        </p:sp>
        <p:sp>
          <p:nvSpPr>
            <p:cNvPr id="129" name="TextBox 128"/>
            <p:cNvSpPr txBox="1"/>
            <p:nvPr/>
          </p:nvSpPr>
          <p:spPr>
            <a:xfrm>
              <a:off x="467616" y="2631925"/>
              <a:ext cx="432367" cy="196208"/>
            </a:xfrm>
            <a:prstGeom prst="rect">
              <a:avLst/>
            </a:prstGeom>
            <a:noFill/>
          </p:spPr>
          <p:txBody>
            <a:bodyPr wrap="none" rtlCol="0">
              <a:spAutoFit/>
            </a:bodyPr>
            <a:lstStyle/>
            <a:p>
              <a:r>
                <a:rPr lang="en-GB" sz="1100" dirty="0">
                  <a:solidFill>
                    <a:srgbClr val="000000"/>
                  </a:solidFill>
                </a:rPr>
                <a:t>600</a:t>
              </a:r>
            </a:p>
          </p:txBody>
        </p:sp>
        <p:sp>
          <p:nvSpPr>
            <p:cNvPr id="130" name="TextBox 129"/>
            <p:cNvSpPr txBox="1"/>
            <p:nvPr/>
          </p:nvSpPr>
          <p:spPr>
            <a:xfrm>
              <a:off x="467616" y="2238750"/>
              <a:ext cx="432367" cy="196208"/>
            </a:xfrm>
            <a:prstGeom prst="rect">
              <a:avLst/>
            </a:prstGeom>
            <a:noFill/>
          </p:spPr>
          <p:txBody>
            <a:bodyPr wrap="none" rtlCol="0">
              <a:spAutoFit/>
            </a:bodyPr>
            <a:lstStyle/>
            <a:p>
              <a:r>
                <a:rPr lang="en-GB" sz="1100" dirty="0">
                  <a:solidFill>
                    <a:srgbClr val="000000"/>
                  </a:solidFill>
                </a:rPr>
                <a:t>800</a:t>
              </a:r>
              <a:endParaRPr lang="en-US" sz="1100" dirty="0">
                <a:solidFill>
                  <a:srgbClr val="000000"/>
                </a:solidFill>
              </a:endParaRPr>
            </a:p>
          </p:txBody>
        </p:sp>
        <p:sp>
          <p:nvSpPr>
            <p:cNvPr id="131" name="TextBox 130"/>
            <p:cNvSpPr txBox="1"/>
            <p:nvPr/>
          </p:nvSpPr>
          <p:spPr>
            <a:xfrm>
              <a:off x="409908" y="1845575"/>
              <a:ext cx="519669" cy="196208"/>
            </a:xfrm>
            <a:prstGeom prst="rect">
              <a:avLst/>
            </a:prstGeom>
            <a:noFill/>
          </p:spPr>
          <p:txBody>
            <a:bodyPr wrap="none" rtlCol="0">
              <a:spAutoFit/>
            </a:bodyPr>
            <a:lstStyle/>
            <a:p>
              <a:r>
                <a:rPr lang="en-GB" sz="1100" dirty="0">
                  <a:solidFill>
                    <a:srgbClr val="000000"/>
                  </a:solidFill>
                </a:rPr>
                <a:t>1000</a:t>
              </a:r>
              <a:endParaRPr lang="en-US" sz="1100" dirty="0">
                <a:solidFill>
                  <a:srgbClr val="000000"/>
                </a:solidFill>
              </a:endParaRPr>
            </a:p>
          </p:txBody>
        </p:sp>
        <p:sp>
          <p:nvSpPr>
            <p:cNvPr id="132" name="TextBox 131"/>
            <p:cNvSpPr txBox="1"/>
            <p:nvPr/>
          </p:nvSpPr>
          <p:spPr>
            <a:xfrm>
              <a:off x="409908" y="1452400"/>
              <a:ext cx="519669" cy="196208"/>
            </a:xfrm>
            <a:prstGeom prst="rect">
              <a:avLst/>
            </a:prstGeom>
            <a:noFill/>
          </p:spPr>
          <p:txBody>
            <a:bodyPr wrap="none" rtlCol="0">
              <a:spAutoFit/>
            </a:bodyPr>
            <a:lstStyle/>
            <a:p>
              <a:r>
                <a:rPr lang="en-GB" sz="1100" dirty="0">
                  <a:solidFill>
                    <a:srgbClr val="000000"/>
                  </a:solidFill>
                </a:rPr>
                <a:t>1200</a:t>
              </a:r>
              <a:endParaRPr lang="en-US" sz="1100" dirty="0">
                <a:solidFill>
                  <a:srgbClr val="000000"/>
                </a:solidFill>
              </a:endParaRPr>
            </a:p>
          </p:txBody>
        </p:sp>
        <p:sp>
          <p:nvSpPr>
            <p:cNvPr id="133" name="TextBox 132"/>
            <p:cNvSpPr txBox="1"/>
            <p:nvPr/>
          </p:nvSpPr>
          <p:spPr>
            <a:xfrm>
              <a:off x="409908" y="1059225"/>
              <a:ext cx="519669" cy="196208"/>
            </a:xfrm>
            <a:prstGeom prst="rect">
              <a:avLst/>
            </a:prstGeom>
            <a:noFill/>
          </p:spPr>
          <p:txBody>
            <a:bodyPr wrap="none" rtlCol="0">
              <a:spAutoFit/>
            </a:bodyPr>
            <a:lstStyle/>
            <a:p>
              <a:r>
                <a:rPr lang="en-GB" sz="1100" dirty="0">
                  <a:solidFill>
                    <a:srgbClr val="000000"/>
                  </a:solidFill>
                </a:rPr>
                <a:t>1400</a:t>
              </a:r>
              <a:endParaRPr lang="en-US" sz="1100" dirty="0">
                <a:solidFill>
                  <a:srgbClr val="000000"/>
                </a:solidFill>
              </a:endParaRPr>
            </a:p>
          </p:txBody>
        </p:sp>
        <p:sp>
          <p:nvSpPr>
            <p:cNvPr id="134" name="TextBox 133"/>
            <p:cNvSpPr txBox="1"/>
            <p:nvPr/>
          </p:nvSpPr>
          <p:spPr>
            <a:xfrm>
              <a:off x="409908" y="666050"/>
              <a:ext cx="519669" cy="196208"/>
            </a:xfrm>
            <a:prstGeom prst="rect">
              <a:avLst/>
            </a:prstGeom>
            <a:noFill/>
          </p:spPr>
          <p:txBody>
            <a:bodyPr wrap="none" rtlCol="0">
              <a:spAutoFit/>
            </a:bodyPr>
            <a:lstStyle/>
            <a:p>
              <a:r>
                <a:rPr lang="en-GB" sz="1100" dirty="0">
                  <a:solidFill>
                    <a:srgbClr val="000000"/>
                  </a:solidFill>
                </a:rPr>
                <a:t>1600</a:t>
              </a:r>
              <a:endParaRPr lang="en-US" sz="1100" dirty="0">
                <a:solidFill>
                  <a:srgbClr val="000000"/>
                </a:solidFill>
              </a:endParaRPr>
            </a:p>
          </p:txBody>
        </p:sp>
      </p:grpSp>
      <p:sp>
        <p:nvSpPr>
          <p:cNvPr id="37900" name="Rectangle 37899"/>
          <p:cNvSpPr/>
          <p:nvPr/>
        </p:nvSpPr>
        <p:spPr bwMode="auto">
          <a:xfrm>
            <a:off x="5978838" y="1557088"/>
            <a:ext cx="253234" cy="105600"/>
          </a:xfrm>
          <a:prstGeom prst="rect">
            <a:avLst/>
          </a:prstGeom>
          <a:solidFill>
            <a:srgbClr val="85B0C1"/>
          </a:solidFill>
          <a:ln>
            <a:solidFill>
              <a:srgbClr val="85B0C1"/>
            </a:solidFill>
          </a:ln>
          <a:effectLst/>
        </p:spPr>
        <p:txBody>
          <a:bodyPr vert="horz" wrap="square" lIns="107287" tIns="53643" rIns="107287" bIns="53643" numCol="1" rtlCol="0" anchor="t" anchorCtr="0" compatLnSpc="1">
            <a:prstTxWarp prst="textNoShape">
              <a:avLst/>
            </a:prstTxWarp>
          </a:bodyPr>
          <a:lstStyle/>
          <a:p>
            <a:endParaRPr lang="en-US" sz="2300" dirty="0">
              <a:solidFill>
                <a:srgbClr val="000000"/>
              </a:solidFill>
            </a:endParaRPr>
          </a:p>
        </p:txBody>
      </p:sp>
      <p:sp>
        <p:nvSpPr>
          <p:cNvPr id="137" name="Rectangle 136"/>
          <p:cNvSpPr/>
          <p:nvPr/>
        </p:nvSpPr>
        <p:spPr bwMode="auto">
          <a:xfrm>
            <a:off x="5978838" y="1809489"/>
            <a:ext cx="253234" cy="105600"/>
          </a:xfrm>
          <a:prstGeom prst="rect">
            <a:avLst/>
          </a:prstGeom>
          <a:solidFill>
            <a:srgbClr val="BD576F"/>
          </a:solidFill>
          <a:ln>
            <a:solidFill>
              <a:srgbClr val="BD576F"/>
            </a:solidFill>
          </a:ln>
          <a:effectLst/>
        </p:spPr>
        <p:txBody>
          <a:bodyPr vert="horz" wrap="square" lIns="107287" tIns="53643" rIns="107287" bIns="53643" numCol="1" rtlCol="0" anchor="t" anchorCtr="0" compatLnSpc="1">
            <a:prstTxWarp prst="textNoShape">
              <a:avLst/>
            </a:prstTxWarp>
          </a:bodyPr>
          <a:lstStyle/>
          <a:p>
            <a:endParaRPr lang="en-US" sz="2300" dirty="0">
              <a:solidFill>
                <a:srgbClr val="000000"/>
              </a:solidFill>
            </a:endParaRPr>
          </a:p>
        </p:txBody>
      </p:sp>
      <p:sp>
        <p:nvSpPr>
          <p:cNvPr id="138" name="Rectangle 137"/>
          <p:cNvSpPr/>
          <p:nvPr/>
        </p:nvSpPr>
        <p:spPr bwMode="auto">
          <a:xfrm>
            <a:off x="5978838" y="2076068"/>
            <a:ext cx="253234" cy="105600"/>
          </a:xfrm>
          <a:prstGeom prst="rect">
            <a:avLst/>
          </a:prstGeom>
          <a:solidFill>
            <a:srgbClr val="FFC000"/>
          </a:solidFill>
          <a:ln>
            <a:solidFill>
              <a:srgbClr val="FFC000"/>
            </a:solidFill>
          </a:ln>
          <a:effectLst/>
        </p:spPr>
        <p:txBody>
          <a:bodyPr vert="horz" wrap="square" lIns="107287" tIns="53643" rIns="107287" bIns="53643" numCol="1" rtlCol="0" anchor="t" anchorCtr="0" compatLnSpc="1">
            <a:prstTxWarp prst="textNoShape">
              <a:avLst/>
            </a:prstTxWarp>
          </a:bodyPr>
          <a:lstStyle/>
          <a:p>
            <a:endParaRPr lang="en-US" sz="2300" dirty="0">
              <a:solidFill>
                <a:srgbClr val="000000"/>
              </a:solidFill>
            </a:endParaRPr>
          </a:p>
        </p:txBody>
      </p:sp>
      <p:sp>
        <p:nvSpPr>
          <p:cNvPr id="139" name="Rectangle 138"/>
          <p:cNvSpPr/>
          <p:nvPr/>
        </p:nvSpPr>
        <p:spPr bwMode="auto">
          <a:xfrm>
            <a:off x="5978838" y="2328471"/>
            <a:ext cx="253234" cy="105600"/>
          </a:xfrm>
          <a:prstGeom prst="rect">
            <a:avLst/>
          </a:prstGeom>
          <a:solidFill>
            <a:srgbClr val="6DDD7A"/>
          </a:solidFill>
          <a:ln>
            <a:solidFill>
              <a:srgbClr val="6DDD7A"/>
            </a:solidFill>
          </a:ln>
          <a:effectLst/>
        </p:spPr>
        <p:txBody>
          <a:bodyPr vert="horz" wrap="square" lIns="107287" tIns="53643" rIns="107287" bIns="53643" numCol="1" rtlCol="0" anchor="t" anchorCtr="0" compatLnSpc="1">
            <a:prstTxWarp prst="textNoShape">
              <a:avLst/>
            </a:prstTxWarp>
          </a:bodyPr>
          <a:lstStyle/>
          <a:p>
            <a:endParaRPr lang="en-US" sz="2300" dirty="0">
              <a:solidFill>
                <a:srgbClr val="000000"/>
              </a:solidFill>
            </a:endParaRPr>
          </a:p>
        </p:txBody>
      </p:sp>
      <p:sp>
        <p:nvSpPr>
          <p:cNvPr id="37901" name="TextBox 37900"/>
          <p:cNvSpPr txBox="1"/>
          <p:nvPr/>
        </p:nvSpPr>
        <p:spPr>
          <a:xfrm>
            <a:off x="6192401" y="1436133"/>
            <a:ext cx="1502278" cy="323777"/>
          </a:xfrm>
          <a:prstGeom prst="rect">
            <a:avLst/>
          </a:prstGeom>
          <a:noFill/>
        </p:spPr>
        <p:txBody>
          <a:bodyPr wrap="none" lIns="107287" tIns="53643" rIns="107287" bIns="53643" rtlCol="0">
            <a:spAutoFit/>
          </a:bodyPr>
          <a:lstStyle/>
          <a:p>
            <a:r>
              <a:rPr lang="en-GB" sz="1400" dirty="0">
                <a:solidFill>
                  <a:srgbClr val="000000"/>
                </a:solidFill>
              </a:rPr>
              <a:t>Syphilis total</a:t>
            </a:r>
            <a:endParaRPr lang="en-US" sz="1400" dirty="0">
              <a:solidFill>
                <a:srgbClr val="000000"/>
              </a:solidFill>
            </a:endParaRPr>
          </a:p>
        </p:txBody>
      </p:sp>
      <p:sp>
        <p:nvSpPr>
          <p:cNvPr id="141" name="TextBox 140"/>
          <p:cNvSpPr txBox="1"/>
          <p:nvPr/>
        </p:nvSpPr>
        <p:spPr>
          <a:xfrm>
            <a:off x="6192402" y="1693723"/>
            <a:ext cx="2031269" cy="323777"/>
          </a:xfrm>
          <a:prstGeom prst="rect">
            <a:avLst/>
          </a:prstGeom>
          <a:noFill/>
        </p:spPr>
        <p:txBody>
          <a:bodyPr wrap="none" lIns="107287" tIns="53643" rIns="107287" bIns="53643" rtlCol="0">
            <a:spAutoFit/>
          </a:bodyPr>
          <a:lstStyle/>
          <a:p>
            <a:r>
              <a:rPr lang="en-GB" sz="1400" dirty="0">
                <a:solidFill>
                  <a:srgbClr val="000000"/>
                </a:solidFill>
              </a:rPr>
              <a:t>Syphilis total MSM</a:t>
            </a:r>
            <a:endParaRPr lang="en-US" sz="1400" dirty="0">
              <a:solidFill>
                <a:srgbClr val="000000"/>
              </a:solidFill>
            </a:endParaRPr>
          </a:p>
        </p:txBody>
      </p:sp>
      <p:sp>
        <p:nvSpPr>
          <p:cNvPr id="142" name="TextBox 141"/>
          <p:cNvSpPr txBox="1"/>
          <p:nvPr/>
        </p:nvSpPr>
        <p:spPr>
          <a:xfrm>
            <a:off x="6192401" y="1963814"/>
            <a:ext cx="2090580" cy="323777"/>
          </a:xfrm>
          <a:prstGeom prst="rect">
            <a:avLst/>
          </a:prstGeom>
          <a:noFill/>
        </p:spPr>
        <p:txBody>
          <a:bodyPr wrap="none" lIns="107287" tIns="53643" rIns="107287" bIns="53643" rtlCol="0">
            <a:spAutoFit/>
          </a:bodyPr>
          <a:lstStyle/>
          <a:p>
            <a:r>
              <a:rPr lang="en-GB" sz="1400" dirty="0">
                <a:solidFill>
                  <a:srgbClr val="000000"/>
                </a:solidFill>
              </a:rPr>
              <a:t>Syphilis new cases</a:t>
            </a:r>
            <a:endParaRPr lang="en-US" sz="1400" dirty="0">
              <a:solidFill>
                <a:srgbClr val="000000"/>
              </a:solidFill>
            </a:endParaRPr>
          </a:p>
        </p:txBody>
      </p:sp>
      <p:sp>
        <p:nvSpPr>
          <p:cNvPr id="143" name="TextBox 142"/>
          <p:cNvSpPr txBox="1"/>
          <p:nvPr/>
        </p:nvSpPr>
        <p:spPr>
          <a:xfrm>
            <a:off x="6192402" y="2222677"/>
            <a:ext cx="2619571" cy="323777"/>
          </a:xfrm>
          <a:prstGeom prst="rect">
            <a:avLst/>
          </a:prstGeom>
          <a:noFill/>
        </p:spPr>
        <p:txBody>
          <a:bodyPr wrap="none" lIns="107287" tIns="53643" rIns="107287" bIns="53643" rtlCol="0">
            <a:spAutoFit/>
          </a:bodyPr>
          <a:lstStyle/>
          <a:p>
            <a:r>
              <a:rPr lang="en-GB" sz="1400" dirty="0">
                <a:solidFill>
                  <a:srgbClr val="000000"/>
                </a:solidFill>
              </a:rPr>
              <a:t>Syphilis new cases MSM</a:t>
            </a:r>
            <a:endParaRPr lang="en-US" sz="1400" dirty="0">
              <a:solidFill>
                <a:srgbClr val="000000"/>
              </a:solidFill>
            </a:endParaRPr>
          </a:p>
        </p:txBody>
      </p:sp>
    </p:spTree>
    <p:extLst>
      <p:ext uri="{BB962C8B-B14F-4D97-AF65-F5344CB8AC3E}">
        <p14:creationId xmlns:p14="http://schemas.microsoft.com/office/powerpoint/2010/main" val="2449093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cs-CZ" dirty="0"/>
              <a:t>HIV pozitivní pacienti s novým záchytem </a:t>
            </a:r>
            <a:r>
              <a:rPr lang="cs-CZ" dirty="0" err="1"/>
              <a:t>syphylis</a:t>
            </a:r>
            <a:br>
              <a:rPr lang="en-GB" dirty="0"/>
            </a:br>
            <a:r>
              <a:rPr lang="en-GB" dirty="0"/>
              <a:t>(2003-2011)</a:t>
            </a:r>
          </a:p>
        </p:txBody>
      </p:sp>
      <p:grpSp>
        <p:nvGrpSpPr>
          <p:cNvPr id="4" name="Group 49"/>
          <p:cNvGrpSpPr/>
          <p:nvPr/>
        </p:nvGrpSpPr>
        <p:grpSpPr>
          <a:xfrm>
            <a:off x="904804" y="1502096"/>
            <a:ext cx="8705161" cy="3983110"/>
            <a:chOff x="835203" y="1126571"/>
            <a:chExt cx="8035533" cy="2987333"/>
          </a:xfrm>
        </p:grpSpPr>
        <p:sp>
          <p:nvSpPr>
            <p:cNvPr id="3" name="TextBox 2"/>
            <p:cNvSpPr txBox="1"/>
            <p:nvPr/>
          </p:nvSpPr>
          <p:spPr>
            <a:xfrm>
              <a:off x="7499135" y="2724287"/>
              <a:ext cx="1371601" cy="688650"/>
            </a:xfrm>
            <a:prstGeom prst="rect">
              <a:avLst/>
            </a:prstGeom>
            <a:solidFill>
              <a:schemeClr val="bg1"/>
            </a:solidFill>
          </p:spPr>
          <p:txBody>
            <a:bodyPr wrap="square" rtlCol="0">
              <a:spAutoFit/>
            </a:bodyPr>
            <a:lstStyle/>
            <a:p>
              <a:pPr>
                <a:spcAft>
                  <a:spcPts val="704"/>
                </a:spcAft>
              </a:pPr>
              <a:r>
                <a:rPr lang="en-GB" sz="1400" dirty="0">
                  <a:solidFill>
                    <a:srgbClr val="000000"/>
                  </a:solidFill>
                  <a:latin typeface="Arial" panose="020B0604020202020204" pitchFamily="34" charset="0"/>
                  <a:cs typeface="Arial" panose="020B0604020202020204" pitchFamily="34" charset="0"/>
                </a:rPr>
                <a:t>HIV positive</a:t>
              </a:r>
            </a:p>
            <a:p>
              <a:pPr>
                <a:spcAft>
                  <a:spcPts val="704"/>
                </a:spcAft>
              </a:pPr>
              <a:r>
                <a:rPr lang="en-GB" sz="1400" dirty="0">
                  <a:solidFill>
                    <a:srgbClr val="000000"/>
                  </a:solidFill>
                  <a:latin typeface="Arial" panose="020B0604020202020204" pitchFamily="34" charset="0"/>
                  <a:cs typeface="Arial" panose="020B0604020202020204" pitchFamily="34" charset="0"/>
                </a:rPr>
                <a:t>HIV negative</a:t>
              </a:r>
            </a:p>
            <a:p>
              <a:r>
                <a:rPr lang="en-GB" sz="1400" dirty="0">
                  <a:solidFill>
                    <a:srgbClr val="000000"/>
                  </a:solidFill>
                  <a:latin typeface="Arial" panose="020B0604020202020204" pitchFamily="34" charset="0"/>
                  <a:cs typeface="Arial" panose="020B0604020202020204" pitchFamily="34" charset="0"/>
                </a:rPr>
                <a:t>Undetected</a:t>
              </a:r>
            </a:p>
          </p:txBody>
        </p:sp>
        <p:grpSp>
          <p:nvGrpSpPr>
            <p:cNvPr id="7" name="Group 10"/>
            <p:cNvGrpSpPr/>
            <p:nvPr/>
          </p:nvGrpSpPr>
          <p:grpSpPr>
            <a:xfrm>
              <a:off x="1230313" y="1235075"/>
              <a:ext cx="6316394" cy="2878829"/>
              <a:chOff x="1230313" y="1235075"/>
              <a:chExt cx="6316394" cy="2878829"/>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310510" y="2609220"/>
                <a:ext cx="236197" cy="124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bwMode="auto">
              <a:xfrm flipV="1">
                <a:off x="1230313" y="1235075"/>
                <a:ext cx="0" cy="2605405"/>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p:nvCxnSpPr>
            <p:spPr bwMode="auto">
              <a:xfrm>
                <a:off x="1230313" y="3847304"/>
                <a:ext cx="5941764"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Rectangle 8"/>
              <p:cNvSpPr/>
              <p:nvPr/>
            </p:nvSpPr>
            <p:spPr bwMode="auto">
              <a:xfrm>
                <a:off x="1351128" y="3798517"/>
                <a:ext cx="116006" cy="45719"/>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2" name="Rectangle 11"/>
              <p:cNvSpPr/>
              <p:nvPr/>
            </p:nvSpPr>
            <p:spPr bwMode="auto">
              <a:xfrm>
                <a:off x="2011062" y="3790236"/>
                <a:ext cx="116006" cy="54000"/>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3" name="Rectangle 12"/>
              <p:cNvSpPr/>
              <p:nvPr/>
            </p:nvSpPr>
            <p:spPr bwMode="auto">
              <a:xfrm>
                <a:off x="2670996" y="3798517"/>
                <a:ext cx="116006" cy="45719"/>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4" name="Rectangle 13"/>
              <p:cNvSpPr/>
              <p:nvPr/>
            </p:nvSpPr>
            <p:spPr bwMode="auto">
              <a:xfrm>
                <a:off x="3330930" y="3790236"/>
                <a:ext cx="116006" cy="54000"/>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5" name="Rectangle 14"/>
              <p:cNvSpPr/>
              <p:nvPr/>
            </p:nvSpPr>
            <p:spPr bwMode="auto">
              <a:xfrm>
                <a:off x="3990864" y="3783036"/>
                <a:ext cx="116006" cy="61200"/>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6" name="Rectangle 15"/>
              <p:cNvSpPr/>
              <p:nvPr/>
            </p:nvSpPr>
            <p:spPr bwMode="auto">
              <a:xfrm>
                <a:off x="4650798" y="3628236"/>
                <a:ext cx="116006" cy="216000"/>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7" name="Rectangle 16"/>
              <p:cNvSpPr/>
              <p:nvPr/>
            </p:nvSpPr>
            <p:spPr bwMode="auto">
              <a:xfrm>
                <a:off x="5310732" y="3628236"/>
                <a:ext cx="116006" cy="216000"/>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8" name="Rectangle 17"/>
              <p:cNvSpPr/>
              <p:nvPr/>
            </p:nvSpPr>
            <p:spPr bwMode="auto">
              <a:xfrm>
                <a:off x="5970666" y="3628236"/>
                <a:ext cx="116006" cy="216000"/>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9" name="Rectangle 18"/>
              <p:cNvSpPr/>
              <p:nvPr/>
            </p:nvSpPr>
            <p:spPr bwMode="auto">
              <a:xfrm>
                <a:off x="6630602" y="3628236"/>
                <a:ext cx="116006" cy="216000"/>
              </a:xfrm>
              <a:prstGeom prst="rect">
                <a:avLst/>
              </a:prstGeom>
              <a:solidFill>
                <a:srgbClr val="F74735"/>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0" name="Rectangle 19"/>
              <p:cNvSpPr/>
              <p:nvPr/>
            </p:nvSpPr>
            <p:spPr bwMode="auto">
              <a:xfrm>
                <a:off x="1467134" y="2569535"/>
                <a:ext cx="116006" cy="1274701"/>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1" name="Rectangle 20"/>
              <p:cNvSpPr/>
              <p:nvPr/>
            </p:nvSpPr>
            <p:spPr bwMode="auto">
              <a:xfrm>
                <a:off x="2127068" y="2658246"/>
                <a:ext cx="116006" cy="1185990"/>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2" name="Rectangle 21"/>
              <p:cNvSpPr/>
              <p:nvPr/>
            </p:nvSpPr>
            <p:spPr bwMode="auto">
              <a:xfrm>
                <a:off x="2787002" y="3013087"/>
                <a:ext cx="116006" cy="831149"/>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3" name="Rectangle 22"/>
              <p:cNvSpPr/>
              <p:nvPr/>
            </p:nvSpPr>
            <p:spPr bwMode="auto">
              <a:xfrm>
                <a:off x="3446936" y="2897081"/>
                <a:ext cx="116006" cy="947155"/>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4" name="Rectangle 23"/>
              <p:cNvSpPr/>
              <p:nvPr/>
            </p:nvSpPr>
            <p:spPr bwMode="auto">
              <a:xfrm>
                <a:off x="4106870" y="2111213"/>
                <a:ext cx="116006" cy="1733023"/>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5" name="Rectangle 24"/>
              <p:cNvSpPr/>
              <p:nvPr/>
            </p:nvSpPr>
            <p:spPr bwMode="auto">
              <a:xfrm>
                <a:off x="4766804" y="1993319"/>
                <a:ext cx="116006" cy="1850917"/>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6" name="Rectangle 25"/>
              <p:cNvSpPr/>
              <p:nvPr/>
            </p:nvSpPr>
            <p:spPr bwMode="auto">
              <a:xfrm>
                <a:off x="5426738" y="1375356"/>
                <a:ext cx="116006" cy="2468880"/>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7" name="Rectangle 26"/>
              <p:cNvSpPr/>
              <p:nvPr/>
            </p:nvSpPr>
            <p:spPr bwMode="auto">
              <a:xfrm>
                <a:off x="6086672" y="1313238"/>
                <a:ext cx="116006" cy="2530998"/>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8" name="Rectangle 27"/>
              <p:cNvSpPr/>
              <p:nvPr/>
            </p:nvSpPr>
            <p:spPr bwMode="auto">
              <a:xfrm>
                <a:off x="6745902" y="2057744"/>
                <a:ext cx="116006" cy="1786492"/>
              </a:xfrm>
              <a:prstGeom prst="rect">
                <a:avLst/>
              </a:prstGeom>
              <a:solidFill>
                <a:srgbClr val="9999FF"/>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29" name="Rectangle 28"/>
              <p:cNvSpPr/>
              <p:nvPr/>
            </p:nvSpPr>
            <p:spPr bwMode="auto">
              <a:xfrm>
                <a:off x="2239720" y="2807667"/>
                <a:ext cx="116006" cy="1036569"/>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0" name="Rectangle 29"/>
              <p:cNvSpPr/>
              <p:nvPr/>
            </p:nvSpPr>
            <p:spPr bwMode="auto">
              <a:xfrm>
                <a:off x="1583140" y="2337522"/>
                <a:ext cx="116006" cy="1506714"/>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1" name="Rectangle 30"/>
              <p:cNvSpPr/>
              <p:nvPr/>
            </p:nvSpPr>
            <p:spPr bwMode="auto">
              <a:xfrm>
                <a:off x="2903008" y="2950968"/>
                <a:ext cx="116006" cy="893268"/>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2" name="Rectangle 31"/>
              <p:cNvSpPr/>
              <p:nvPr/>
            </p:nvSpPr>
            <p:spPr bwMode="auto">
              <a:xfrm>
                <a:off x="3562942" y="3128389"/>
                <a:ext cx="116006" cy="715847"/>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3" name="Rectangle 32"/>
              <p:cNvSpPr/>
              <p:nvPr/>
            </p:nvSpPr>
            <p:spPr bwMode="auto">
              <a:xfrm>
                <a:off x="4217758" y="2911432"/>
                <a:ext cx="116006" cy="932804"/>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4" name="Rectangle 33"/>
              <p:cNvSpPr/>
              <p:nvPr/>
            </p:nvSpPr>
            <p:spPr bwMode="auto">
              <a:xfrm>
                <a:off x="4882810" y="3088148"/>
                <a:ext cx="116006" cy="756088"/>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5" name="Rectangle 34"/>
              <p:cNvSpPr/>
              <p:nvPr/>
            </p:nvSpPr>
            <p:spPr bwMode="auto">
              <a:xfrm>
                <a:off x="5542744" y="3239555"/>
                <a:ext cx="116006" cy="604681"/>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6" name="Rectangle 35"/>
              <p:cNvSpPr/>
              <p:nvPr/>
            </p:nvSpPr>
            <p:spPr bwMode="auto">
              <a:xfrm>
                <a:off x="6202678" y="3214236"/>
                <a:ext cx="116006" cy="63000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7" name="Rectangle 36"/>
              <p:cNvSpPr/>
              <p:nvPr/>
            </p:nvSpPr>
            <p:spPr bwMode="auto">
              <a:xfrm>
                <a:off x="6861908" y="3374049"/>
                <a:ext cx="116006" cy="470187"/>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10" name="Rectangle 9"/>
              <p:cNvSpPr/>
              <p:nvPr/>
            </p:nvSpPr>
            <p:spPr bwMode="auto">
              <a:xfrm>
                <a:off x="7373341" y="2807666"/>
                <a:ext cx="173366" cy="115200"/>
              </a:xfrm>
              <a:prstGeom prst="rect">
                <a:avLst/>
              </a:prstGeom>
              <a:solidFill>
                <a:srgbClr val="F74735"/>
              </a:solidFill>
              <a:ln>
                <a:solidFill>
                  <a:srgbClr val="F74735"/>
                </a:solid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39" name="Rectangle 38"/>
              <p:cNvSpPr/>
              <p:nvPr/>
            </p:nvSpPr>
            <p:spPr bwMode="auto">
              <a:xfrm>
                <a:off x="7373341" y="3062057"/>
                <a:ext cx="173366" cy="115200"/>
              </a:xfrm>
              <a:prstGeom prst="rect">
                <a:avLst/>
              </a:prstGeom>
              <a:solidFill>
                <a:srgbClr val="9999FF"/>
              </a:solidFill>
              <a:ln>
                <a:solidFill>
                  <a:srgbClr val="9999FF"/>
                </a:solid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40" name="Rectangle 39"/>
              <p:cNvSpPr/>
              <p:nvPr/>
            </p:nvSpPr>
            <p:spPr bwMode="auto">
              <a:xfrm>
                <a:off x="7373341" y="3316449"/>
                <a:ext cx="173366" cy="115200"/>
              </a:xfrm>
              <a:prstGeom prst="rect">
                <a:avLst/>
              </a:prstGeom>
              <a:solidFill>
                <a:srgbClr val="002060"/>
              </a:solidFill>
              <a:ln>
                <a:solidFill>
                  <a:srgbClr val="002060"/>
                </a:solidFill>
              </a:ln>
              <a:effectLst/>
            </p:spPr>
            <p:txBody>
              <a:bodyPr vert="horz" wrap="square" lIns="91440" tIns="45720" rIns="91440" bIns="45720" numCol="1" rtlCol="0" anchor="t" anchorCtr="0" compatLnSpc="1">
                <a:prstTxWarp prst="textNoShape">
                  <a:avLst/>
                </a:prstTxWarp>
              </a:bodyPr>
              <a:lstStyle/>
              <a:p>
                <a:endParaRPr lang="en-US" sz="2300" dirty="0">
                  <a:solidFill>
                    <a:srgbClr val="000000"/>
                  </a:solidFill>
                </a:endParaRPr>
              </a:p>
            </p:txBody>
          </p:sp>
          <p:sp>
            <p:nvSpPr>
              <p:cNvPr id="41" name="TextBox 40"/>
              <p:cNvSpPr txBox="1"/>
              <p:nvPr/>
            </p:nvSpPr>
            <p:spPr>
              <a:xfrm rot="19504076">
                <a:off x="1331551" y="3917696"/>
                <a:ext cx="519669" cy="196208"/>
              </a:xfrm>
              <a:prstGeom prst="rect">
                <a:avLst/>
              </a:prstGeom>
              <a:noFill/>
            </p:spPr>
            <p:txBody>
              <a:bodyPr wrap="none" rtlCol="0">
                <a:spAutoFit/>
              </a:bodyPr>
              <a:lstStyle/>
              <a:p>
                <a:r>
                  <a:rPr lang="en-GB" sz="1100" dirty="0">
                    <a:solidFill>
                      <a:srgbClr val="000000"/>
                    </a:solidFill>
                  </a:rPr>
                  <a:t>2003</a:t>
                </a:r>
                <a:endParaRPr lang="en-US" sz="1100" dirty="0">
                  <a:solidFill>
                    <a:srgbClr val="000000"/>
                  </a:solidFill>
                </a:endParaRPr>
              </a:p>
            </p:txBody>
          </p:sp>
          <p:sp>
            <p:nvSpPr>
              <p:cNvPr id="42" name="TextBox 41"/>
              <p:cNvSpPr txBox="1"/>
              <p:nvPr/>
            </p:nvSpPr>
            <p:spPr>
              <a:xfrm rot="19504076">
                <a:off x="1991036" y="3917696"/>
                <a:ext cx="519669" cy="196208"/>
              </a:xfrm>
              <a:prstGeom prst="rect">
                <a:avLst/>
              </a:prstGeom>
              <a:noFill/>
            </p:spPr>
            <p:txBody>
              <a:bodyPr wrap="none" rtlCol="0">
                <a:spAutoFit/>
              </a:bodyPr>
              <a:lstStyle/>
              <a:p>
                <a:r>
                  <a:rPr lang="en-GB" sz="1100" dirty="0">
                    <a:solidFill>
                      <a:srgbClr val="000000"/>
                    </a:solidFill>
                  </a:rPr>
                  <a:t>2004</a:t>
                </a:r>
                <a:endParaRPr lang="en-US" sz="1100" dirty="0">
                  <a:solidFill>
                    <a:srgbClr val="000000"/>
                  </a:solidFill>
                </a:endParaRPr>
              </a:p>
            </p:txBody>
          </p:sp>
          <p:sp>
            <p:nvSpPr>
              <p:cNvPr id="43" name="TextBox 42"/>
              <p:cNvSpPr txBox="1"/>
              <p:nvPr/>
            </p:nvSpPr>
            <p:spPr>
              <a:xfrm rot="19504076">
                <a:off x="2650522" y="3917696"/>
                <a:ext cx="519669" cy="196208"/>
              </a:xfrm>
              <a:prstGeom prst="rect">
                <a:avLst/>
              </a:prstGeom>
              <a:noFill/>
            </p:spPr>
            <p:txBody>
              <a:bodyPr wrap="none" rtlCol="0">
                <a:spAutoFit/>
              </a:bodyPr>
              <a:lstStyle/>
              <a:p>
                <a:r>
                  <a:rPr lang="en-GB" sz="1100" dirty="0">
                    <a:solidFill>
                      <a:srgbClr val="000000"/>
                    </a:solidFill>
                  </a:rPr>
                  <a:t>2005</a:t>
                </a:r>
                <a:endParaRPr lang="en-US" sz="1100" dirty="0">
                  <a:solidFill>
                    <a:srgbClr val="000000"/>
                  </a:solidFill>
                </a:endParaRPr>
              </a:p>
            </p:txBody>
          </p:sp>
          <p:sp>
            <p:nvSpPr>
              <p:cNvPr id="44" name="TextBox 43"/>
              <p:cNvSpPr txBox="1"/>
              <p:nvPr/>
            </p:nvSpPr>
            <p:spPr>
              <a:xfrm rot="19504076">
                <a:off x="3310008" y="3917696"/>
                <a:ext cx="519669" cy="196208"/>
              </a:xfrm>
              <a:prstGeom prst="rect">
                <a:avLst/>
              </a:prstGeom>
              <a:noFill/>
            </p:spPr>
            <p:txBody>
              <a:bodyPr wrap="none" rtlCol="0">
                <a:spAutoFit/>
              </a:bodyPr>
              <a:lstStyle/>
              <a:p>
                <a:r>
                  <a:rPr lang="en-GB" sz="1100" dirty="0">
                    <a:solidFill>
                      <a:srgbClr val="000000"/>
                    </a:solidFill>
                  </a:rPr>
                  <a:t>2006</a:t>
                </a:r>
                <a:endParaRPr lang="en-US" sz="1100" dirty="0">
                  <a:solidFill>
                    <a:srgbClr val="000000"/>
                  </a:solidFill>
                </a:endParaRPr>
              </a:p>
            </p:txBody>
          </p:sp>
          <p:sp>
            <p:nvSpPr>
              <p:cNvPr id="45" name="TextBox 44"/>
              <p:cNvSpPr txBox="1"/>
              <p:nvPr/>
            </p:nvSpPr>
            <p:spPr>
              <a:xfrm rot="19504076">
                <a:off x="3969495" y="3917696"/>
                <a:ext cx="519669" cy="196208"/>
              </a:xfrm>
              <a:prstGeom prst="rect">
                <a:avLst/>
              </a:prstGeom>
              <a:noFill/>
            </p:spPr>
            <p:txBody>
              <a:bodyPr wrap="none" rtlCol="0">
                <a:spAutoFit/>
              </a:bodyPr>
              <a:lstStyle/>
              <a:p>
                <a:r>
                  <a:rPr lang="en-GB" sz="1100" dirty="0">
                    <a:solidFill>
                      <a:srgbClr val="000000"/>
                    </a:solidFill>
                  </a:rPr>
                  <a:t>2007</a:t>
                </a:r>
                <a:endParaRPr lang="en-US" sz="1100" dirty="0">
                  <a:solidFill>
                    <a:srgbClr val="000000"/>
                  </a:solidFill>
                </a:endParaRPr>
              </a:p>
            </p:txBody>
          </p:sp>
          <p:sp>
            <p:nvSpPr>
              <p:cNvPr id="46" name="TextBox 45"/>
              <p:cNvSpPr txBox="1"/>
              <p:nvPr/>
            </p:nvSpPr>
            <p:spPr>
              <a:xfrm rot="19504076">
                <a:off x="4628981" y="3917696"/>
                <a:ext cx="519669" cy="196208"/>
              </a:xfrm>
              <a:prstGeom prst="rect">
                <a:avLst/>
              </a:prstGeom>
              <a:noFill/>
            </p:spPr>
            <p:txBody>
              <a:bodyPr wrap="none" rtlCol="0">
                <a:spAutoFit/>
              </a:bodyPr>
              <a:lstStyle/>
              <a:p>
                <a:r>
                  <a:rPr lang="en-GB" sz="1100" dirty="0">
                    <a:solidFill>
                      <a:srgbClr val="000000"/>
                    </a:solidFill>
                  </a:rPr>
                  <a:t>2008</a:t>
                </a:r>
                <a:endParaRPr lang="en-US" sz="1100" dirty="0">
                  <a:solidFill>
                    <a:srgbClr val="000000"/>
                  </a:solidFill>
                </a:endParaRPr>
              </a:p>
            </p:txBody>
          </p:sp>
          <p:sp>
            <p:nvSpPr>
              <p:cNvPr id="47" name="TextBox 46"/>
              <p:cNvSpPr txBox="1"/>
              <p:nvPr/>
            </p:nvSpPr>
            <p:spPr>
              <a:xfrm rot="19504076">
                <a:off x="5288467" y="3917696"/>
                <a:ext cx="519669" cy="196208"/>
              </a:xfrm>
              <a:prstGeom prst="rect">
                <a:avLst/>
              </a:prstGeom>
              <a:noFill/>
            </p:spPr>
            <p:txBody>
              <a:bodyPr wrap="none" rtlCol="0">
                <a:spAutoFit/>
              </a:bodyPr>
              <a:lstStyle/>
              <a:p>
                <a:r>
                  <a:rPr lang="en-GB" sz="1100" dirty="0">
                    <a:solidFill>
                      <a:srgbClr val="000000"/>
                    </a:solidFill>
                  </a:rPr>
                  <a:t>2009</a:t>
                </a:r>
                <a:endParaRPr lang="en-US" sz="1100" dirty="0">
                  <a:solidFill>
                    <a:srgbClr val="000000"/>
                  </a:solidFill>
                </a:endParaRPr>
              </a:p>
            </p:txBody>
          </p:sp>
          <p:sp>
            <p:nvSpPr>
              <p:cNvPr id="48" name="TextBox 47"/>
              <p:cNvSpPr txBox="1"/>
              <p:nvPr/>
            </p:nvSpPr>
            <p:spPr>
              <a:xfrm rot="19504076">
                <a:off x="5947952" y="3917696"/>
                <a:ext cx="519669" cy="196208"/>
              </a:xfrm>
              <a:prstGeom prst="rect">
                <a:avLst/>
              </a:prstGeom>
              <a:noFill/>
            </p:spPr>
            <p:txBody>
              <a:bodyPr wrap="none" rtlCol="0">
                <a:spAutoFit/>
              </a:bodyPr>
              <a:lstStyle/>
              <a:p>
                <a:r>
                  <a:rPr lang="en-GB" sz="1100" dirty="0">
                    <a:solidFill>
                      <a:srgbClr val="000000"/>
                    </a:solidFill>
                  </a:rPr>
                  <a:t>2010</a:t>
                </a:r>
                <a:endParaRPr lang="en-US" sz="1100" dirty="0">
                  <a:solidFill>
                    <a:srgbClr val="000000"/>
                  </a:solidFill>
                </a:endParaRPr>
              </a:p>
            </p:txBody>
          </p:sp>
          <p:sp>
            <p:nvSpPr>
              <p:cNvPr id="49" name="TextBox 48"/>
              <p:cNvSpPr txBox="1"/>
              <p:nvPr/>
            </p:nvSpPr>
            <p:spPr>
              <a:xfrm rot="19504076">
                <a:off x="6607441" y="3917696"/>
                <a:ext cx="519669" cy="196208"/>
              </a:xfrm>
              <a:prstGeom prst="rect">
                <a:avLst/>
              </a:prstGeom>
              <a:noFill/>
            </p:spPr>
            <p:txBody>
              <a:bodyPr wrap="none" rtlCol="0">
                <a:spAutoFit/>
              </a:bodyPr>
              <a:lstStyle/>
              <a:p>
                <a:r>
                  <a:rPr lang="en-GB" sz="1100" dirty="0">
                    <a:solidFill>
                      <a:srgbClr val="000000"/>
                    </a:solidFill>
                  </a:rPr>
                  <a:t>2011</a:t>
                </a:r>
                <a:endParaRPr lang="en-US" sz="1100" dirty="0">
                  <a:solidFill>
                    <a:srgbClr val="000000"/>
                  </a:solidFill>
                </a:endParaRPr>
              </a:p>
            </p:txBody>
          </p:sp>
        </p:grpSp>
        <p:cxnSp>
          <p:nvCxnSpPr>
            <p:cNvPr id="51" name="Straight Connector 50"/>
            <p:cNvCxnSpPr/>
            <p:nvPr/>
          </p:nvCxnSpPr>
          <p:spPr bwMode="auto">
            <a:xfrm>
              <a:off x="1141788" y="1235273"/>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1141788" y="3848742"/>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p:cNvCxnSpPr/>
            <p:nvPr/>
          </p:nvCxnSpPr>
          <p:spPr bwMode="auto">
            <a:xfrm>
              <a:off x="1141788" y="1561957"/>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p:cNvCxnSpPr/>
            <p:nvPr/>
          </p:nvCxnSpPr>
          <p:spPr bwMode="auto">
            <a:xfrm>
              <a:off x="1141788" y="1888641"/>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Connector 54"/>
            <p:cNvCxnSpPr/>
            <p:nvPr/>
          </p:nvCxnSpPr>
          <p:spPr bwMode="auto">
            <a:xfrm>
              <a:off x="1141788" y="2215325"/>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a:off x="1141788" y="2542009"/>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Connector 56"/>
            <p:cNvCxnSpPr/>
            <p:nvPr/>
          </p:nvCxnSpPr>
          <p:spPr bwMode="auto">
            <a:xfrm>
              <a:off x="1141788" y="2868693"/>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p:nvCxnSpPr>
          <p:spPr bwMode="auto">
            <a:xfrm>
              <a:off x="1141788" y="3195377"/>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1141788" y="3522061"/>
              <a:ext cx="86400" cy="0"/>
            </a:xfrm>
            <a:prstGeom prst="line">
              <a:avLst/>
            </a:pr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p:cNvSpPr txBox="1"/>
            <p:nvPr/>
          </p:nvSpPr>
          <p:spPr>
            <a:xfrm>
              <a:off x="950619" y="3725064"/>
              <a:ext cx="257764" cy="196208"/>
            </a:xfrm>
            <a:prstGeom prst="rect">
              <a:avLst/>
            </a:prstGeom>
            <a:noFill/>
          </p:spPr>
          <p:txBody>
            <a:bodyPr wrap="none" rtlCol="0">
              <a:spAutoFit/>
            </a:bodyPr>
            <a:lstStyle/>
            <a:p>
              <a:r>
                <a:rPr lang="en-GB" sz="1100" dirty="0">
                  <a:solidFill>
                    <a:srgbClr val="000000"/>
                  </a:solidFill>
                </a:rPr>
                <a:t>0</a:t>
              </a:r>
              <a:endParaRPr lang="en-US" sz="1100" dirty="0">
                <a:solidFill>
                  <a:srgbClr val="000000"/>
                </a:solidFill>
              </a:endParaRPr>
            </a:p>
          </p:txBody>
        </p:sp>
        <p:sp>
          <p:nvSpPr>
            <p:cNvPr id="61" name="TextBox 60"/>
            <p:cNvSpPr txBox="1"/>
            <p:nvPr/>
          </p:nvSpPr>
          <p:spPr>
            <a:xfrm>
              <a:off x="835203" y="1126571"/>
              <a:ext cx="432367" cy="196208"/>
            </a:xfrm>
            <a:prstGeom prst="rect">
              <a:avLst/>
            </a:prstGeom>
            <a:noFill/>
          </p:spPr>
          <p:txBody>
            <a:bodyPr wrap="none" rtlCol="0">
              <a:spAutoFit/>
            </a:bodyPr>
            <a:lstStyle/>
            <a:p>
              <a:r>
                <a:rPr lang="en-GB" sz="1100" dirty="0">
                  <a:solidFill>
                    <a:srgbClr val="000000"/>
                  </a:solidFill>
                </a:rPr>
                <a:t>800</a:t>
              </a:r>
              <a:endParaRPr lang="en-US" sz="1100" dirty="0">
                <a:solidFill>
                  <a:srgbClr val="000000"/>
                </a:solidFill>
              </a:endParaRPr>
            </a:p>
          </p:txBody>
        </p:sp>
        <p:sp>
          <p:nvSpPr>
            <p:cNvPr id="62" name="TextBox 61"/>
            <p:cNvSpPr txBox="1"/>
            <p:nvPr/>
          </p:nvSpPr>
          <p:spPr>
            <a:xfrm>
              <a:off x="835203" y="1451383"/>
              <a:ext cx="432367" cy="196208"/>
            </a:xfrm>
            <a:prstGeom prst="rect">
              <a:avLst/>
            </a:prstGeom>
            <a:noFill/>
          </p:spPr>
          <p:txBody>
            <a:bodyPr wrap="none" rtlCol="0">
              <a:spAutoFit/>
            </a:bodyPr>
            <a:lstStyle/>
            <a:p>
              <a:r>
                <a:rPr lang="en-GB" sz="1100" dirty="0">
                  <a:solidFill>
                    <a:srgbClr val="000000"/>
                  </a:solidFill>
                </a:rPr>
                <a:t>700</a:t>
              </a:r>
              <a:endParaRPr lang="en-US" sz="1100" dirty="0">
                <a:solidFill>
                  <a:srgbClr val="000000"/>
                </a:solidFill>
              </a:endParaRPr>
            </a:p>
          </p:txBody>
        </p:sp>
        <p:sp>
          <p:nvSpPr>
            <p:cNvPr id="63" name="TextBox 62"/>
            <p:cNvSpPr txBox="1"/>
            <p:nvPr/>
          </p:nvSpPr>
          <p:spPr>
            <a:xfrm>
              <a:off x="835203" y="1776195"/>
              <a:ext cx="432367" cy="196208"/>
            </a:xfrm>
            <a:prstGeom prst="rect">
              <a:avLst/>
            </a:prstGeom>
            <a:noFill/>
          </p:spPr>
          <p:txBody>
            <a:bodyPr wrap="none" rtlCol="0">
              <a:spAutoFit/>
            </a:bodyPr>
            <a:lstStyle/>
            <a:p>
              <a:r>
                <a:rPr lang="en-GB" sz="1100" dirty="0">
                  <a:solidFill>
                    <a:srgbClr val="000000"/>
                  </a:solidFill>
                </a:rPr>
                <a:t>600</a:t>
              </a:r>
              <a:endParaRPr lang="en-US" sz="1100" dirty="0">
                <a:solidFill>
                  <a:srgbClr val="000000"/>
                </a:solidFill>
              </a:endParaRPr>
            </a:p>
          </p:txBody>
        </p:sp>
        <p:sp>
          <p:nvSpPr>
            <p:cNvPr id="64" name="TextBox 63"/>
            <p:cNvSpPr txBox="1"/>
            <p:nvPr/>
          </p:nvSpPr>
          <p:spPr>
            <a:xfrm>
              <a:off x="835203" y="2101007"/>
              <a:ext cx="432367" cy="196208"/>
            </a:xfrm>
            <a:prstGeom prst="rect">
              <a:avLst/>
            </a:prstGeom>
            <a:noFill/>
          </p:spPr>
          <p:txBody>
            <a:bodyPr wrap="none" rtlCol="0">
              <a:spAutoFit/>
            </a:bodyPr>
            <a:lstStyle/>
            <a:p>
              <a:r>
                <a:rPr lang="en-GB" sz="1100" dirty="0">
                  <a:solidFill>
                    <a:srgbClr val="000000"/>
                  </a:solidFill>
                </a:rPr>
                <a:t>500</a:t>
              </a:r>
              <a:endParaRPr lang="en-US" sz="1100" dirty="0">
                <a:solidFill>
                  <a:srgbClr val="000000"/>
                </a:solidFill>
              </a:endParaRPr>
            </a:p>
          </p:txBody>
        </p:sp>
        <p:sp>
          <p:nvSpPr>
            <p:cNvPr id="65" name="TextBox 64"/>
            <p:cNvSpPr txBox="1"/>
            <p:nvPr/>
          </p:nvSpPr>
          <p:spPr>
            <a:xfrm>
              <a:off x="835203" y="2425819"/>
              <a:ext cx="432367" cy="196208"/>
            </a:xfrm>
            <a:prstGeom prst="rect">
              <a:avLst/>
            </a:prstGeom>
            <a:noFill/>
          </p:spPr>
          <p:txBody>
            <a:bodyPr wrap="none" rtlCol="0">
              <a:spAutoFit/>
            </a:bodyPr>
            <a:lstStyle/>
            <a:p>
              <a:r>
                <a:rPr lang="en-GB" sz="1100" dirty="0">
                  <a:solidFill>
                    <a:srgbClr val="000000"/>
                  </a:solidFill>
                </a:rPr>
                <a:t>400</a:t>
              </a:r>
              <a:endParaRPr lang="en-US" sz="1100" dirty="0">
                <a:solidFill>
                  <a:srgbClr val="000000"/>
                </a:solidFill>
              </a:endParaRPr>
            </a:p>
          </p:txBody>
        </p:sp>
        <p:sp>
          <p:nvSpPr>
            <p:cNvPr id="66" name="TextBox 65"/>
            <p:cNvSpPr txBox="1"/>
            <p:nvPr/>
          </p:nvSpPr>
          <p:spPr>
            <a:xfrm>
              <a:off x="835203" y="2750631"/>
              <a:ext cx="432367" cy="196208"/>
            </a:xfrm>
            <a:prstGeom prst="rect">
              <a:avLst/>
            </a:prstGeom>
            <a:noFill/>
          </p:spPr>
          <p:txBody>
            <a:bodyPr wrap="none" rtlCol="0">
              <a:spAutoFit/>
            </a:bodyPr>
            <a:lstStyle/>
            <a:p>
              <a:r>
                <a:rPr lang="en-GB" sz="1100" dirty="0">
                  <a:solidFill>
                    <a:srgbClr val="000000"/>
                  </a:solidFill>
                </a:rPr>
                <a:t>300</a:t>
              </a:r>
              <a:endParaRPr lang="en-US" sz="1100" dirty="0">
                <a:solidFill>
                  <a:srgbClr val="000000"/>
                </a:solidFill>
              </a:endParaRPr>
            </a:p>
          </p:txBody>
        </p:sp>
        <p:sp>
          <p:nvSpPr>
            <p:cNvPr id="67" name="TextBox 66"/>
            <p:cNvSpPr txBox="1"/>
            <p:nvPr/>
          </p:nvSpPr>
          <p:spPr>
            <a:xfrm>
              <a:off x="835203" y="3075443"/>
              <a:ext cx="432367" cy="196208"/>
            </a:xfrm>
            <a:prstGeom prst="rect">
              <a:avLst/>
            </a:prstGeom>
            <a:noFill/>
          </p:spPr>
          <p:txBody>
            <a:bodyPr wrap="none" rtlCol="0">
              <a:spAutoFit/>
            </a:bodyPr>
            <a:lstStyle/>
            <a:p>
              <a:r>
                <a:rPr lang="en-GB" sz="1100" dirty="0">
                  <a:solidFill>
                    <a:srgbClr val="000000"/>
                  </a:solidFill>
                </a:rPr>
                <a:t>200</a:t>
              </a:r>
              <a:endParaRPr lang="en-US" sz="1100" dirty="0">
                <a:solidFill>
                  <a:srgbClr val="000000"/>
                </a:solidFill>
              </a:endParaRPr>
            </a:p>
          </p:txBody>
        </p:sp>
        <p:sp>
          <p:nvSpPr>
            <p:cNvPr id="68" name="TextBox 67"/>
            <p:cNvSpPr txBox="1"/>
            <p:nvPr/>
          </p:nvSpPr>
          <p:spPr>
            <a:xfrm>
              <a:off x="835203" y="3400255"/>
              <a:ext cx="432367" cy="196208"/>
            </a:xfrm>
            <a:prstGeom prst="rect">
              <a:avLst/>
            </a:prstGeom>
            <a:noFill/>
          </p:spPr>
          <p:txBody>
            <a:bodyPr wrap="none" rtlCol="0">
              <a:spAutoFit/>
            </a:bodyPr>
            <a:lstStyle/>
            <a:p>
              <a:r>
                <a:rPr lang="en-GB" sz="1100" dirty="0">
                  <a:solidFill>
                    <a:srgbClr val="000000"/>
                  </a:solidFill>
                </a:rPr>
                <a:t>100</a:t>
              </a:r>
              <a:endParaRPr lang="en-US" sz="1100" dirty="0">
                <a:solidFill>
                  <a:srgbClr val="000000"/>
                </a:solidFill>
              </a:endParaRPr>
            </a:p>
          </p:txBody>
        </p:sp>
      </p:grpSp>
    </p:spTree>
    <p:extLst>
      <p:ext uri="{BB962C8B-B14F-4D97-AF65-F5344CB8AC3E}">
        <p14:creationId xmlns:p14="http://schemas.microsoft.com/office/powerpoint/2010/main" val="3201441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a:extLst>
              <a:ext uri="{FF2B5EF4-FFF2-40B4-BE49-F238E27FC236}">
                <a16:creationId xmlns:a16="http://schemas.microsoft.com/office/drawing/2014/main" id="{2DF5003B-2CAB-4575-8D4D-08E9E79B789F}"/>
              </a:ext>
            </a:extLst>
          </p:cNvPr>
          <p:cNvSpPr>
            <a:spLocks noGrp="1" noChangeArrowheads="1"/>
          </p:cNvSpPr>
          <p:nvPr>
            <p:ph type="body" sz="half" idx="1"/>
          </p:nvPr>
        </p:nvSpPr>
        <p:spPr>
          <a:xfrm>
            <a:off x="293688" y="908051"/>
            <a:ext cx="9267824" cy="3925106"/>
          </a:xfrm>
        </p:spPr>
        <p:txBody>
          <a:bodyPr/>
          <a:lstStyle/>
          <a:p>
            <a:pPr marL="514350" indent="-457200">
              <a:buFontTx/>
              <a:buNone/>
              <a:defRPr/>
            </a:pPr>
            <a:r>
              <a:rPr lang="cs-CZ" b="1" dirty="0"/>
              <a:t>Výroba transfuzních přípravků a suroviny pro další zpracování   = výroba léčiv</a:t>
            </a:r>
          </a:p>
          <a:p>
            <a:pPr marL="914400" lvl="1" indent="-457200">
              <a:defRPr/>
            </a:pPr>
            <a:r>
              <a:rPr lang="cs-CZ" sz="2800" dirty="0">
                <a:solidFill>
                  <a:schemeClr val="tx1"/>
                </a:solidFill>
              </a:rPr>
              <a:t>regulována </a:t>
            </a:r>
            <a:r>
              <a:rPr lang="cs-CZ" sz="2800" b="1" dirty="0">
                <a:solidFill>
                  <a:schemeClr val="tx1"/>
                </a:solidFill>
                <a:effectLst>
                  <a:outerShdw blurRad="38100" dist="38100" dir="2700000" algn="tl">
                    <a:srgbClr val="000000">
                      <a:alpha val="43137"/>
                    </a:srgbClr>
                  </a:outerShdw>
                </a:effectLst>
              </a:rPr>
              <a:t>Zákonem o léčivu č.378/2007 Sb.</a:t>
            </a:r>
          </a:p>
          <a:p>
            <a:pPr marL="914400" lvl="1" indent="-457200">
              <a:defRPr/>
            </a:pPr>
            <a:r>
              <a:rPr lang="cs-CZ" sz="2800" dirty="0">
                <a:solidFill>
                  <a:schemeClr val="tx1"/>
                </a:solidFill>
              </a:rPr>
              <a:t>provádí se v zařízení transfuzní služby (ZTS)</a:t>
            </a:r>
          </a:p>
          <a:p>
            <a:pPr marL="914400" lvl="1" indent="-457200">
              <a:defRPr/>
            </a:pPr>
            <a:r>
              <a:rPr lang="cs-CZ" sz="2800" dirty="0">
                <a:solidFill>
                  <a:schemeClr val="tx1"/>
                </a:solidFill>
              </a:rPr>
              <a:t>povolení k výrobě TP uděluje SÚKL na základě kontroly a splnění podmínek správné výrobní praxe (SVP) v TS</a:t>
            </a:r>
          </a:p>
          <a:p>
            <a:pPr marL="914400" lvl="1" indent="-457200">
              <a:buFontTx/>
              <a:buNone/>
              <a:defRPr/>
            </a:pPr>
            <a:endParaRPr lang="cs-CZ" sz="1100" b="1" dirty="0">
              <a:solidFill>
                <a:schemeClr val="tx1"/>
              </a:solidFill>
            </a:endParaRPr>
          </a:p>
        </p:txBody>
      </p:sp>
    </p:spTree>
    <p:extLst>
      <p:ext uri="{BB962C8B-B14F-4D97-AF65-F5344CB8AC3E}">
        <p14:creationId xmlns:p14="http://schemas.microsoft.com/office/powerpoint/2010/main" val="30299545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body" sz="half" idx="1"/>
          </p:nvPr>
        </p:nvSpPr>
        <p:spPr>
          <a:xfrm>
            <a:off x="452438" y="1125538"/>
            <a:ext cx="9072562" cy="4716462"/>
          </a:xfrm>
        </p:spPr>
        <p:txBody>
          <a:bodyPr/>
          <a:lstStyle/>
          <a:p>
            <a:pPr algn="just">
              <a:lnSpc>
                <a:spcPct val="90000"/>
              </a:lnSpc>
              <a:buFontTx/>
              <a:buNone/>
            </a:pPr>
            <a:r>
              <a:rPr lang="cs-CZ" sz="3200" b="1">
                <a:solidFill>
                  <a:srgbClr val="000066"/>
                </a:solidFill>
                <a:cs typeface="Times New Roman" pitchFamily="18" charset="0"/>
              </a:rPr>
              <a:t>Podání krevní transfuze</a:t>
            </a:r>
            <a:r>
              <a:rPr lang="cs-CZ" b="1">
                <a:solidFill>
                  <a:srgbClr val="000066"/>
                </a:solidFill>
                <a:cs typeface="Times New Roman" pitchFamily="18" charset="0"/>
              </a:rPr>
              <a:t> </a:t>
            </a:r>
            <a:r>
              <a:rPr lang="cs-CZ">
                <a:solidFill>
                  <a:srgbClr val="000066"/>
                </a:solidFill>
                <a:cs typeface="Times New Roman" pitchFamily="18" charset="0"/>
              </a:rPr>
              <a:t>je z mnoha p</a:t>
            </a:r>
            <a:r>
              <a:rPr lang="cs-CZ" sz="2700">
                <a:solidFill>
                  <a:srgbClr val="000066"/>
                </a:solidFill>
              </a:rPr>
              <a:t>ř</a:t>
            </a:r>
            <a:r>
              <a:rPr lang="cs-CZ">
                <a:solidFill>
                  <a:srgbClr val="000066"/>
                </a:solidFill>
                <a:cs typeface="Times New Roman" pitchFamily="18" charset="0"/>
              </a:rPr>
              <a:t>í</a:t>
            </a:r>
            <a:r>
              <a:rPr lang="cs-CZ" sz="2700">
                <a:solidFill>
                  <a:srgbClr val="000066"/>
                </a:solidFill>
              </a:rPr>
              <a:t>č</a:t>
            </a:r>
            <a:r>
              <a:rPr lang="cs-CZ">
                <a:solidFill>
                  <a:srgbClr val="000066"/>
                </a:solidFill>
                <a:cs typeface="Times New Roman" pitchFamily="18" charset="0"/>
              </a:rPr>
              <a:t>in nutné pova</a:t>
            </a:r>
            <a:r>
              <a:rPr lang="cs-CZ">
                <a:solidFill>
                  <a:srgbClr val="000066"/>
                </a:solidFill>
              </a:rPr>
              <a:t>ž</a:t>
            </a:r>
            <a:r>
              <a:rPr lang="cs-CZ">
                <a:solidFill>
                  <a:srgbClr val="000066"/>
                </a:solidFill>
                <a:cs typeface="Times New Roman" pitchFamily="18" charset="0"/>
              </a:rPr>
              <a:t>ovat za</a:t>
            </a:r>
            <a:r>
              <a:rPr lang="cs-CZ" b="1">
                <a:solidFill>
                  <a:srgbClr val="000066"/>
                </a:solidFill>
                <a:cs typeface="Times New Roman" pitchFamily="18" charset="0"/>
              </a:rPr>
              <a:t> </a:t>
            </a:r>
            <a:r>
              <a:rPr lang="cs-CZ" sz="3200" b="1">
                <a:solidFill>
                  <a:srgbClr val="000066"/>
                </a:solidFill>
                <a:cs typeface="Times New Roman" pitchFamily="18" charset="0"/>
              </a:rPr>
              <a:t>rizikový výkon</a:t>
            </a:r>
            <a:r>
              <a:rPr lang="cs-CZ" b="1">
                <a:solidFill>
                  <a:srgbClr val="000066"/>
                </a:solidFill>
                <a:cs typeface="Times New Roman" pitchFamily="18" charset="0"/>
              </a:rPr>
              <a:t>. </a:t>
            </a:r>
          </a:p>
          <a:p>
            <a:pPr algn="just">
              <a:lnSpc>
                <a:spcPct val="90000"/>
              </a:lnSpc>
              <a:buFontTx/>
              <a:buNone/>
            </a:pPr>
            <a:r>
              <a:rPr lang="cs-CZ" b="1" u="sng">
                <a:solidFill>
                  <a:srgbClr val="000066"/>
                </a:solidFill>
                <a:cs typeface="Times New Roman" pitchFamily="18" charset="0"/>
              </a:rPr>
              <a:t>Velikost rizika lze minimalizovat, ale nelze jej nikdy zcela vylou</a:t>
            </a:r>
            <a:r>
              <a:rPr lang="cs-CZ" sz="2700" b="1" u="sng">
                <a:solidFill>
                  <a:srgbClr val="000066"/>
                </a:solidFill>
              </a:rPr>
              <a:t>č</a:t>
            </a:r>
            <a:r>
              <a:rPr lang="cs-CZ" b="1" u="sng">
                <a:solidFill>
                  <a:srgbClr val="000066"/>
                </a:solidFill>
                <a:cs typeface="Times New Roman" pitchFamily="18" charset="0"/>
              </a:rPr>
              <a:t>it.</a:t>
            </a:r>
            <a:r>
              <a:rPr lang="cs-CZ" b="1">
                <a:solidFill>
                  <a:srgbClr val="000066"/>
                </a:solidFill>
                <a:cs typeface="Times New Roman" pitchFamily="18" charset="0"/>
              </a:rPr>
              <a:t>  </a:t>
            </a:r>
          </a:p>
          <a:p>
            <a:pPr algn="just">
              <a:lnSpc>
                <a:spcPct val="90000"/>
              </a:lnSpc>
              <a:buFontTx/>
              <a:buNone/>
            </a:pPr>
            <a:endParaRPr lang="cs-CZ" b="1">
              <a:solidFill>
                <a:srgbClr val="000066"/>
              </a:solidFill>
            </a:endParaRPr>
          </a:p>
          <a:p>
            <a:pPr>
              <a:lnSpc>
                <a:spcPct val="90000"/>
              </a:lnSpc>
              <a:buFontTx/>
              <a:buNone/>
            </a:pPr>
            <a:r>
              <a:rPr lang="cs-CZ" sz="2400" b="1">
                <a:solidFill>
                  <a:schemeClr val="tx1"/>
                </a:solidFill>
                <a:cs typeface="Times New Roman" pitchFamily="18" charset="0"/>
              </a:rPr>
              <a:t>D</a:t>
            </a:r>
            <a:r>
              <a:rPr lang="cs-CZ" sz="2300" b="1">
                <a:solidFill>
                  <a:schemeClr val="tx1"/>
                </a:solidFill>
              </a:rPr>
              <a:t>ů</a:t>
            </a:r>
            <a:r>
              <a:rPr lang="cs-CZ" sz="2400" b="1">
                <a:solidFill>
                  <a:schemeClr val="tx1"/>
                </a:solidFill>
                <a:cs typeface="Times New Roman" pitchFamily="18" charset="0"/>
              </a:rPr>
              <a:t>vodem je specifi</a:t>
            </a:r>
            <a:r>
              <a:rPr lang="cs-CZ" sz="2300" b="1">
                <a:solidFill>
                  <a:schemeClr val="tx1"/>
                </a:solidFill>
              </a:rPr>
              <a:t>č</a:t>
            </a:r>
            <a:r>
              <a:rPr lang="cs-CZ" sz="2400" b="1">
                <a:solidFill>
                  <a:schemeClr val="tx1"/>
                </a:solidFill>
                <a:cs typeface="Times New Roman" pitchFamily="18" charset="0"/>
              </a:rPr>
              <a:t>nost daného lé</a:t>
            </a:r>
            <a:r>
              <a:rPr lang="cs-CZ" sz="2300" b="1">
                <a:solidFill>
                  <a:schemeClr val="tx1"/>
                </a:solidFill>
              </a:rPr>
              <a:t>č</a:t>
            </a:r>
            <a:r>
              <a:rPr lang="cs-CZ" sz="2400" b="1">
                <a:solidFill>
                  <a:schemeClr val="tx1"/>
                </a:solidFill>
                <a:cs typeface="Times New Roman" pitchFamily="18" charset="0"/>
              </a:rPr>
              <a:t>iva – </a:t>
            </a:r>
            <a:r>
              <a:rPr lang="cs-CZ" b="1" u="sng">
                <a:solidFill>
                  <a:schemeClr val="tx1"/>
                </a:solidFill>
                <a:cs typeface="Times New Roman" pitchFamily="18" charset="0"/>
              </a:rPr>
              <a:t>transfuzního p</a:t>
            </a:r>
            <a:r>
              <a:rPr lang="cs-CZ" sz="2700" b="1" u="sng">
                <a:solidFill>
                  <a:schemeClr val="tx1"/>
                </a:solidFill>
              </a:rPr>
              <a:t>ř</a:t>
            </a:r>
            <a:r>
              <a:rPr lang="cs-CZ" b="1" u="sng">
                <a:solidFill>
                  <a:schemeClr val="tx1"/>
                </a:solidFill>
                <a:cs typeface="Times New Roman" pitchFamily="18" charset="0"/>
              </a:rPr>
              <a:t>ípravku</a:t>
            </a:r>
          </a:p>
          <a:p>
            <a:pPr>
              <a:lnSpc>
                <a:spcPct val="90000"/>
              </a:lnSpc>
              <a:buFontTx/>
              <a:buNone/>
            </a:pPr>
            <a:r>
              <a:rPr lang="cs-CZ" sz="2400" b="1">
                <a:solidFill>
                  <a:schemeClr val="tx1"/>
                </a:solidFill>
                <a:cs typeface="Times New Roman" pitchFamily="18" charset="0"/>
              </a:rPr>
              <a:t>   (erytrocyty, trombocyty, plazma). </a:t>
            </a:r>
          </a:p>
          <a:p>
            <a:pPr algn="just">
              <a:lnSpc>
                <a:spcPct val="90000"/>
              </a:lnSpc>
              <a:buFontTx/>
              <a:buNone/>
            </a:pPr>
            <a:r>
              <a:rPr lang="cs-CZ" sz="2200" b="1">
                <a:solidFill>
                  <a:schemeClr val="tx1"/>
                </a:solidFill>
                <a:cs typeface="Times New Roman" pitchFamily="18" charset="0"/>
              </a:rPr>
              <a:t>Jedná se o </a:t>
            </a:r>
            <a:r>
              <a:rPr lang="cs-CZ" sz="2200" b="1" u="sng">
                <a:solidFill>
                  <a:schemeClr val="tx1"/>
                </a:solidFill>
                <a:cs typeface="Times New Roman" pitchFamily="18" charset="0"/>
              </a:rPr>
              <a:t>biologické p</a:t>
            </a:r>
            <a:r>
              <a:rPr lang="cs-CZ" sz="2300" b="1" u="sng">
                <a:solidFill>
                  <a:schemeClr val="tx1"/>
                </a:solidFill>
              </a:rPr>
              <a:t>ř</a:t>
            </a:r>
            <a:r>
              <a:rPr lang="cs-CZ" sz="2200" b="1" u="sng">
                <a:solidFill>
                  <a:schemeClr val="tx1"/>
                </a:solidFill>
                <a:cs typeface="Times New Roman" pitchFamily="18" charset="0"/>
              </a:rPr>
              <a:t>ípravky</a:t>
            </a:r>
            <a:r>
              <a:rPr lang="cs-CZ" sz="2200" b="1">
                <a:solidFill>
                  <a:schemeClr val="tx1"/>
                </a:solidFill>
                <a:cs typeface="Times New Roman" pitchFamily="18" charset="0"/>
              </a:rPr>
              <a:t>, které p</a:t>
            </a:r>
            <a:r>
              <a:rPr lang="cs-CZ" sz="2300" b="1">
                <a:solidFill>
                  <a:schemeClr val="tx1"/>
                </a:solidFill>
              </a:rPr>
              <a:t>ř</a:t>
            </a:r>
            <a:r>
              <a:rPr lang="cs-CZ" sz="2200" b="1">
                <a:solidFill>
                  <a:schemeClr val="tx1"/>
                </a:solidFill>
                <a:cs typeface="Times New Roman" pitchFamily="18" charset="0"/>
              </a:rPr>
              <a:t>i zachování jejich lé</a:t>
            </a:r>
            <a:r>
              <a:rPr lang="cs-CZ" sz="2300" b="1">
                <a:solidFill>
                  <a:schemeClr val="tx1"/>
                </a:solidFill>
              </a:rPr>
              <a:t>č</a:t>
            </a:r>
            <a:r>
              <a:rPr lang="cs-CZ" sz="2200" b="1">
                <a:solidFill>
                  <a:schemeClr val="tx1"/>
                </a:solidFill>
                <a:cs typeface="Times New Roman" pitchFamily="18" charset="0"/>
              </a:rPr>
              <a:t>ebného ú</a:t>
            </a:r>
            <a:r>
              <a:rPr lang="cs-CZ" sz="2300" b="1">
                <a:solidFill>
                  <a:schemeClr val="tx1"/>
                </a:solidFill>
              </a:rPr>
              <a:t>č</a:t>
            </a:r>
            <a:r>
              <a:rPr lang="cs-CZ" sz="2200" b="1">
                <a:solidFill>
                  <a:schemeClr val="tx1"/>
                </a:solidFill>
                <a:cs typeface="Times New Roman" pitchFamily="18" charset="0"/>
              </a:rPr>
              <a:t>inku nelze výrobními postupy upravit tak, aby se známá rizika zcela odstranila.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body" sz="half" idx="1"/>
          </p:nvPr>
        </p:nvSpPr>
        <p:spPr>
          <a:xfrm>
            <a:off x="308484" y="548680"/>
            <a:ext cx="9433048" cy="5220580"/>
          </a:xfrm>
        </p:spPr>
        <p:txBody>
          <a:bodyPr/>
          <a:lstStyle/>
          <a:p>
            <a:pPr>
              <a:lnSpc>
                <a:spcPct val="90000"/>
              </a:lnSpc>
              <a:buClr>
                <a:schemeClr val="tx1"/>
              </a:buClr>
              <a:buFontTx/>
              <a:buNone/>
            </a:pPr>
            <a:r>
              <a:rPr lang="cs-CZ" altLang="cs-CZ" b="1" dirty="0"/>
              <a:t>Prováděcí vyhláška k zákonu č.378/2007 (zmocňující ustanovení dle § 114) pro činnost ZTS a výrobu TP = </a:t>
            </a:r>
          </a:p>
          <a:p>
            <a:pPr>
              <a:lnSpc>
                <a:spcPct val="90000"/>
              </a:lnSpc>
              <a:buClr>
                <a:schemeClr val="tx1"/>
              </a:buClr>
              <a:buFontTx/>
              <a:buNone/>
            </a:pPr>
            <a:endParaRPr lang="cs-CZ" altLang="cs-CZ" b="1" dirty="0"/>
          </a:p>
          <a:p>
            <a:pPr>
              <a:lnSpc>
                <a:spcPct val="90000"/>
              </a:lnSpc>
              <a:buClr>
                <a:schemeClr val="tx1"/>
              </a:buClr>
              <a:buFontTx/>
              <a:buNone/>
            </a:pPr>
            <a:r>
              <a:rPr lang="cs-CZ" altLang="cs-CZ" b="1" dirty="0">
                <a:effectLst>
                  <a:outerShdw blurRad="38100" dist="38100" dir="2700000" algn="tl">
                    <a:srgbClr val="000000">
                      <a:alpha val="43137"/>
                    </a:srgbClr>
                  </a:outerShdw>
                </a:effectLst>
              </a:rPr>
              <a:t>Vyhláška MZ ČR, č.143/2008 Sb., </a:t>
            </a:r>
          </a:p>
          <a:p>
            <a:pPr>
              <a:lnSpc>
                <a:spcPct val="90000"/>
              </a:lnSpc>
              <a:buClr>
                <a:schemeClr val="tx1"/>
              </a:buClr>
              <a:buFontTx/>
              <a:buNone/>
            </a:pPr>
            <a:r>
              <a:rPr lang="cs-CZ" altLang="cs-CZ" b="1" dirty="0">
                <a:solidFill>
                  <a:schemeClr val="tx1"/>
                </a:solidFill>
                <a:effectLst>
                  <a:outerShdw blurRad="38100" dist="38100" dir="2700000" algn="tl">
                    <a:srgbClr val="000000">
                      <a:alpha val="43137"/>
                    </a:srgbClr>
                  </a:outerShdw>
                </a:effectLst>
              </a:rPr>
              <a:t>   </a:t>
            </a:r>
            <a:r>
              <a:rPr lang="cs-CZ" altLang="cs-CZ" b="1" dirty="0">
                <a:solidFill>
                  <a:schemeClr val="tx1"/>
                </a:solidFill>
              </a:rPr>
              <a:t>o stanovení bližších požadavků pro zajištění </a:t>
            </a:r>
            <a:r>
              <a:rPr lang="cs-CZ" altLang="cs-CZ" b="1" u="sng" dirty="0">
                <a:solidFill>
                  <a:schemeClr val="tx1"/>
                </a:solidFill>
              </a:rPr>
              <a:t>jakosti a bezpečnosti lidské krve a jejích složek</a:t>
            </a:r>
            <a:r>
              <a:rPr lang="cs-CZ" altLang="cs-CZ" b="1" dirty="0">
                <a:solidFill>
                  <a:schemeClr val="tx1"/>
                </a:solidFill>
              </a:rPr>
              <a:t> (vyhláška o lidské krvi)</a:t>
            </a:r>
          </a:p>
          <a:p>
            <a:pPr marL="0" lvl="0" indent="0">
              <a:spcBef>
                <a:spcPct val="0"/>
              </a:spcBef>
              <a:buClrTx/>
              <a:buNone/>
            </a:pPr>
            <a:r>
              <a:rPr kumimoji="0" lang="cs-CZ" sz="2000" b="0" i="0" u="none" strike="noStrike" kern="1200" cap="none" spc="0" normalizeH="0" baseline="0" noProof="0" dirty="0">
                <a:ln>
                  <a:noFill/>
                </a:ln>
                <a:solidFill>
                  <a:srgbClr val="000000"/>
                </a:solidFill>
                <a:effectLst/>
                <a:uLnTx/>
                <a:uFillTx/>
                <a:latin typeface="Roboto-Regular"/>
                <a:ea typeface="+mn-ea"/>
                <a:cs typeface="+mn-cs"/>
              </a:rPr>
              <a:t>     ve znění vyhlášek č. 351/2010 Sb., č. 96/2014 Sb., č. 304/2015 Sb.,             </a:t>
            </a:r>
          </a:p>
          <a:p>
            <a:pPr marL="0" indent="0">
              <a:spcBef>
                <a:spcPct val="0"/>
              </a:spcBef>
              <a:buClrTx/>
              <a:buNone/>
            </a:pPr>
            <a:r>
              <a:rPr lang="cs-CZ" sz="2000" kern="1200" dirty="0">
                <a:solidFill>
                  <a:srgbClr val="000000"/>
                </a:solidFill>
                <a:latin typeface="Roboto-Regular"/>
              </a:rPr>
              <a:t>     </a:t>
            </a:r>
            <a:r>
              <a:rPr kumimoji="0" lang="cs-CZ" sz="2000" b="0" i="0" u="none" strike="noStrike" kern="1200" cap="none" spc="0" normalizeH="0" baseline="0" noProof="0" dirty="0">
                <a:ln>
                  <a:noFill/>
                </a:ln>
                <a:solidFill>
                  <a:srgbClr val="000000"/>
                </a:solidFill>
                <a:effectLst/>
                <a:uLnTx/>
                <a:uFillTx/>
                <a:latin typeface="Roboto-Regular"/>
                <a:ea typeface="+mn-ea"/>
                <a:cs typeface="+mn-cs"/>
              </a:rPr>
              <a:t>č.130/2018 Sb. a </a:t>
            </a:r>
            <a:r>
              <a:rPr kumimoji="0" lang="cs-CZ" sz="2000" b="1" i="0" u="sng"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Roboto-Regular"/>
              </a:rPr>
              <a:t>č.195/2023 Sb.</a:t>
            </a:r>
            <a:r>
              <a:rPr lang="cs-CZ" altLang="cs-CZ" sz="2000" u="sng" dirty="0">
                <a:solidFill>
                  <a:schemeClr val="tx1"/>
                </a:solidFill>
              </a:rPr>
              <a:t> </a:t>
            </a:r>
            <a:r>
              <a:rPr lang="cs-CZ" altLang="cs-CZ" sz="2000" b="1" u="sng" dirty="0">
                <a:solidFill>
                  <a:schemeClr val="tx1"/>
                </a:solidFill>
              </a:rPr>
              <a:t>ze dne 16.června 2023</a:t>
            </a:r>
            <a:endParaRPr lang="cs-CZ" altLang="cs-CZ" sz="2000" dirty="0">
              <a:solidFill>
                <a:schemeClr val="tx1"/>
              </a:solidFill>
            </a:endParaRPr>
          </a:p>
          <a:p>
            <a:pPr marL="0" lvl="0" indent="0">
              <a:spcBef>
                <a:spcPct val="0"/>
              </a:spcBef>
              <a:buClrTx/>
              <a:buNone/>
            </a:pPr>
            <a:endParaRPr kumimoji="0" lang="cs-CZ" sz="20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Black" pitchFamily="34" charset="0"/>
              <a:ea typeface="+mn-ea"/>
              <a:cs typeface="+mn-cs"/>
            </a:endParaRPr>
          </a:p>
          <a:p>
            <a:pPr algn="ctr">
              <a:lnSpc>
                <a:spcPct val="90000"/>
              </a:lnSpc>
              <a:buFontTx/>
              <a:buNone/>
            </a:pPr>
            <a:endParaRPr lang="cs-CZ" altLang="cs-CZ" b="1" dirty="0">
              <a:latin typeface="Times New Roman" pitchFamily="18" charset="0"/>
            </a:endParaRPr>
          </a:p>
        </p:txBody>
      </p:sp>
    </p:spTree>
    <p:extLst>
      <p:ext uri="{BB962C8B-B14F-4D97-AF65-F5344CB8AC3E}">
        <p14:creationId xmlns:p14="http://schemas.microsoft.com/office/powerpoint/2010/main" val="356275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xfrm>
            <a:off x="272480" y="0"/>
            <a:ext cx="9325036" cy="4766941"/>
          </a:xfrm>
        </p:spPr>
        <p:txBody>
          <a:bodyPr/>
          <a:lstStyle/>
          <a:p>
            <a:pPr marL="0" indent="0" algn="ctr">
              <a:spcAft>
                <a:spcPts val="0"/>
              </a:spcAft>
              <a:buNone/>
            </a:pPr>
            <a:r>
              <a:rPr lang="cs-CZ" sz="2400" b="1" cap="all" spc="50" dirty="0">
                <a:solidFill>
                  <a:schemeClr val="tx1"/>
                </a:solidFill>
                <a:latin typeface="Times New Roman"/>
                <a:ea typeface="Times New Roman"/>
              </a:rPr>
              <a:t>VYHLÁŠKA </a:t>
            </a:r>
            <a:r>
              <a:rPr lang="cs-CZ" sz="2400" b="1" spc="50" dirty="0">
                <a:solidFill>
                  <a:schemeClr val="tx1"/>
                </a:solidFill>
                <a:ea typeface="Times New Roman"/>
              </a:rPr>
              <a:t>č. 143/2008 Sb.</a:t>
            </a:r>
            <a:endParaRPr lang="cs-CZ" sz="2000" dirty="0">
              <a:solidFill>
                <a:schemeClr val="tx1"/>
              </a:solidFill>
              <a:latin typeface="Times New Roman"/>
              <a:ea typeface="Times New Roman"/>
            </a:endParaRPr>
          </a:p>
          <a:p>
            <a:pPr marL="0" indent="0" algn="ctr">
              <a:spcAft>
                <a:spcPts val="0"/>
              </a:spcAft>
              <a:buNone/>
            </a:pPr>
            <a:r>
              <a:rPr lang="cs-CZ" sz="1800" b="1" u="sng" dirty="0">
                <a:solidFill>
                  <a:schemeClr val="tx1"/>
                </a:solidFill>
                <a:latin typeface="Times New Roman"/>
                <a:ea typeface="Times New Roman"/>
              </a:rPr>
              <a:t>ze dne 15. dubna 2008</a:t>
            </a:r>
            <a:endParaRPr lang="cs-CZ" sz="2000" b="1" u="sng" dirty="0">
              <a:solidFill>
                <a:schemeClr val="tx1"/>
              </a:solidFill>
              <a:latin typeface="Times New Roman"/>
              <a:ea typeface="Times New Roman"/>
            </a:endParaRPr>
          </a:p>
          <a:p>
            <a:pPr marL="0" indent="0" algn="ctr">
              <a:spcAft>
                <a:spcPts val="0"/>
              </a:spcAft>
              <a:buNone/>
            </a:pPr>
            <a:r>
              <a:rPr lang="cs-CZ" sz="1800" b="1" dirty="0">
                <a:solidFill>
                  <a:schemeClr val="tx1"/>
                </a:solidFill>
                <a:latin typeface="Times New Roman"/>
                <a:ea typeface="Times New Roman"/>
              </a:rPr>
              <a:t>o stanovení bližších požadavků pro zajištění jakosti a bezpečnosti lidské krve a jejích složek</a:t>
            </a:r>
            <a:endParaRPr lang="cs-CZ" sz="2000" dirty="0">
              <a:solidFill>
                <a:schemeClr val="tx1"/>
              </a:solidFill>
              <a:latin typeface="Times New Roman"/>
              <a:ea typeface="Times New Roman"/>
            </a:endParaRPr>
          </a:p>
          <a:p>
            <a:pPr marL="0" indent="0" algn="ctr">
              <a:spcAft>
                <a:spcPts val="0"/>
              </a:spcAft>
              <a:buNone/>
            </a:pPr>
            <a:r>
              <a:rPr lang="cs-CZ" sz="1800" b="1" dirty="0">
                <a:solidFill>
                  <a:schemeClr val="tx1"/>
                </a:solidFill>
                <a:latin typeface="Times New Roman"/>
                <a:ea typeface="Times New Roman"/>
              </a:rPr>
              <a:t>(vyhláška o lidské krvi)</a:t>
            </a:r>
            <a:endParaRPr lang="cs-CZ" sz="2000" dirty="0">
              <a:solidFill>
                <a:schemeClr val="tx1"/>
              </a:solidFill>
              <a:latin typeface="Times New Roman"/>
              <a:ea typeface="Times New Roman"/>
            </a:endParaRPr>
          </a:p>
          <a:p>
            <a:pPr marL="0" indent="0" algn="ctr">
              <a:spcAft>
                <a:spcPts val="0"/>
              </a:spcAft>
              <a:buNone/>
            </a:pPr>
            <a:r>
              <a:rPr lang="cs-CZ" sz="1600" dirty="0">
                <a:solidFill>
                  <a:schemeClr val="tx1"/>
                </a:solidFill>
                <a:latin typeface="Times New Roman"/>
                <a:ea typeface="Times New Roman"/>
              </a:rPr>
              <a:t>§ 4</a:t>
            </a:r>
          </a:p>
          <a:p>
            <a:pPr marL="0" indent="0" algn="ctr">
              <a:spcAft>
                <a:spcPts val="0"/>
              </a:spcAft>
              <a:buNone/>
            </a:pPr>
            <a:r>
              <a:rPr lang="cs-CZ" sz="2000" dirty="0">
                <a:solidFill>
                  <a:schemeClr val="tx1"/>
                </a:solidFill>
                <a:latin typeface="Times New Roman"/>
                <a:ea typeface="Times New Roman"/>
              </a:rPr>
              <a:t>Postupy prováděné v souvislosti s odběrem (K § 67 odst. 4 zákona)</a:t>
            </a:r>
          </a:p>
          <a:p>
            <a:pPr marL="0" indent="0" algn="just">
              <a:spcAft>
                <a:spcPts val="0"/>
              </a:spcAft>
              <a:buNone/>
            </a:pPr>
            <a:r>
              <a:rPr lang="cs-CZ" sz="1800" dirty="0">
                <a:solidFill>
                  <a:schemeClr val="tx1"/>
                </a:solidFill>
                <a:latin typeface="Times New Roman"/>
                <a:ea typeface="Times New Roman"/>
              </a:rPr>
              <a:t>(3) Při každém odběru se provádí vyšetření diagnostických vzorků získaných od dárce (dále jen „vzorky od dárce“) zahrnující </a:t>
            </a:r>
          </a:p>
          <a:p>
            <a:pPr marL="0" indent="0" algn="just">
              <a:spcAft>
                <a:spcPts val="0"/>
              </a:spcAft>
              <a:buNone/>
            </a:pPr>
            <a:r>
              <a:rPr lang="cs-CZ" sz="1800" dirty="0">
                <a:solidFill>
                  <a:schemeClr val="tx1"/>
                </a:solidFill>
                <a:latin typeface="Times New Roman"/>
                <a:ea typeface="Times New Roman"/>
              </a:rPr>
              <a:t>a) vyšetření k průkazu známek infekce </a:t>
            </a:r>
          </a:p>
          <a:p>
            <a:pPr marL="0" indent="0" algn="just">
              <a:spcAft>
                <a:spcPts val="0"/>
              </a:spcAft>
              <a:buNone/>
            </a:pPr>
            <a:r>
              <a:rPr lang="cs-CZ" sz="1800" dirty="0">
                <a:solidFill>
                  <a:schemeClr val="tx1"/>
                </a:solidFill>
                <a:latin typeface="Times New Roman"/>
                <a:ea typeface="Times New Roman"/>
              </a:rPr>
              <a:t>1. </a:t>
            </a:r>
            <a:r>
              <a:rPr lang="cs-CZ" sz="1800" b="1" dirty="0">
                <a:solidFill>
                  <a:schemeClr val="tx1"/>
                </a:solidFill>
                <a:latin typeface="Times New Roman"/>
                <a:ea typeface="Times New Roman"/>
              </a:rPr>
              <a:t>virem lidského imunodeficitu typů 1 a 2 (dále jen „HIV 1 a 2“), a to metodou stanovení protilátky a antigenu p24,</a:t>
            </a:r>
          </a:p>
          <a:p>
            <a:pPr marL="0" indent="0" algn="just">
              <a:spcAft>
                <a:spcPts val="0"/>
              </a:spcAft>
              <a:buNone/>
            </a:pPr>
            <a:r>
              <a:rPr lang="cs-CZ" sz="1800" dirty="0">
                <a:solidFill>
                  <a:schemeClr val="tx1"/>
                </a:solidFill>
                <a:latin typeface="Times New Roman"/>
                <a:ea typeface="Times New Roman"/>
              </a:rPr>
              <a:t>2. </a:t>
            </a:r>
            <a:r>
              <a:rPr lang="cs-CZ" sz="1800" b="1" dirty="0">
                <a:solidFill>
                  <a:schemeClr val="tx1"/>
                </a:solidFill>
                <a:latin typeface="Times New Roman"/>
                <a:ea typeface="Times New Roman"/>
              </a:rPr>
              <a:t>virem hepatitidy typu B (dále jen „HBV“), a to metodou stanovení povrchového antigenu,</a:t>
            </a:r>
          </a:p>
          <a:p>
            <a:pPr marL="0" indent="0" algn="just">
              <a:spcAft>
                <a:spcPts val="0"/>
              </a:spcAft>
              <a:buNone/>
            </a:pPr>
            <a:r>
              <a:rPr lang="cs-CZ" sz="1800" dirty="0">
                <a:solidFill>
                  <a:schemeClr val="tx1"/>
                </a:solidFill>
                <a:latin typeface="Times New Roman"/>
                <a:ea typeface="Times New Roman"/>
              </a:rPr>
              <a:t>3. </a:t>
            </a:r>
            <a:r>
              <a:rPr lang="cs-CZ" sz="1800" b="1" dirty="0">
                <a:solidFill>
                  <a:schemeClr val="tx1"/>
                </a:solidFill>
                <a:latin typeface="Times New Roman"/>
                <a:ea typeface="Times New Roman"/>
              </a:rPr>
              <a:t>virem hepatitidy typu C (dále jen „HCV“), a to metodou stanovení protilátky</a:t>
            </a:r>
            <a:r>
              <a:rPr lang="cs-CZ" sz="1800" dirty="0">
                <a:solidFill>
                  <a:schemeClr val="tx1"/>
                </a:solidFill>
                <a:latin typeface="Times New Roman"/>
                <a:ea typeface="Times New Roman"/>
              </a:rPr>
              <a:t>, a</a:t>
            </a:r>
          </a:p>
          <a:p>
            <a:pPr marL="0" indent="0" algn="just">
              <a:spcAft>
                <a:spcPts val="0"/>
              </a:spcAft>
              <a:buNone/>
            </a:pPr>
            <a:r>
              <a:rPr lang="cs-CZ" sz="1800" dirty="0">
                <a:solidFill>
                  <a:schemeClr val="tx1"/>
                </a:solidFill>
                <a:latin typeface="Times New Roman"/>
                <a:ea typeface="Times New Roman"/>
              </a:rPr>
              <a:t>4. </a:t>
            </a:r>
            <a:r>
              <a:rPr lang="cs-CZ" sz="1800" b="1" dirty="0">
                <a:solidFill>
                  <a:schemeClr val="tx1"/>
                </a:solidFill>
                <a:latin typeface="Times New Roman"/>
                <a:ea typeface="Times New Roman"/>
              </a:rPr>
              <a:t>syfilis, a to metodou stanovení protilátky</a:t>
            </a:r>
            <a:r>
              <a:rPr lang="cs-CZ" sz="1800" dirty="0">
                <a:solidFill>
                  <a:schemeClr val="tx1"/>
                </a:solidFill>
                <a:latin typeface="Times New Roman"/>
                <a:ea typeface="Times New Roman"/>
              </a:rPr>
              <a:t>,</a:t>
            </a:r>
          </a:p>
          <a:p>
            <a:pPr marL="0" indent="0" algn="just">
              <a:spcAft>
                <a:spcPts val="0"/>
              </a:spcAft>
              <a:buNone/>
            </a:pPr>
            <a:r>
              <a:rPr lang="cs-CZ" sz="1800" dirty="0">
                <a:solidFill>
                  <a:schemeClr val="tx1"/>
                </a:solidFill>
                <a:latin typeface="Times New Roman"/>
                <a:ea typeface="Times New Roman"/>
              </a:rPr>
              <a:t>b) vyšetření krevní skupiny… </a:t>
            </a:r>
          </a:p>
          <a:p>
            <a:pPr marL="0" indent="0" algn="just">
              <a:spcAft>
                <a:spcPts val="0"/>
              </a:spcAft>
              <a:buNone/>
            </a:pPr>
            <a:r>
              <a:rPr lang="cs-CZ" sz="1800" dirty="0">
                <a:solidFill>
                  <a:schemeClr val="tx1"/>
                </a:solidFill>
                <a:latin typeface="Times New Roman"/>
                <a:ea typeface="Times New Roman"/>
              </a:rPr>
              <a:t>c) </a:t>
            </a:r>
            <a:r>
              <a:rPr lang="cs-CZ" sz="1800" b="1" dirty="0">
                <a:solidFill>
                  <a:schemeClr val="tx1"/>
                </a:solidFill>
                <a:latin typeface="Times New Roman"/>
                <a:ea typeface="Times New Roman"/>
              </a:rPr>
              <a:t>podle epidemiologické situace další imunohematologická vyšetření a další vyšetření známek infekce podle specifikace transfuzního přípravku nebo suroviny pro další výrobu.</a:t>
            </a:r>
          </a:p>
          <a:p>
            <a:pPr marL="0" indent="0" algn="just">
              <a:spcAft>
                <a:spcPts val="0"/>
              </a:spcAft>
              <a:buNone/>
            </a:pPr>
            <a:endParaRPr lang="cs-CZ" sz="2000" dirty="0">
              <a:solidFill>
                <a:schemeClr val="tx1"/>
              </a:solidFill>
              <a:latin typeface="Times New Roman"/>
              <a:ea typeface="Times New Roman"/>
            </a:endParaRPr>
          </a:p>
          <a:p>
            <a:pPr algn="just">
              <a:lnSpc>
                <a:spcPct val="90000"/>
              </a:lnSpc>
              <a:spcAft>
                <a:spcPts val="300"/>
              </a:spcAft>
              <a:buFontTx/>
              <a:buNone/>
            </a:pPr>
            <a:endParaRPr lang="cs-CZ" altLang="cs-CZ" b="1" dirty="0">
              <a:solidFill>
                <a:srgbClr val="000066"/>
              </a:solidFill>
            </a:endParaRPr>
          </a:p>
        </p:txBody>
      </p:sp>
    </p:spTree>
    <p:extLst>
      <p:ext uri="{BB962C8B-B14F-4D97-AF65-F5344CB8AC3E}">
        <p14:creationId xmlns:p14="http://schemas.microsoft.com/office/powerpoint/2010/main" val="25901932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ChangeArrowheads="1"/>
          </p:cNvSpPr>
          <p:nvPr/>
        </p:nvSpPr>
        <p:spPr bwMode="auto">
          <a:xfrm>
            <a:off x="1052513" y="620713"/>
            <a:ext cx="8420100" cy="893762"/>
          </a:xfrm>
          <a:prstGeom prst="rect">
            <a:avLst/>
          </a:prstGeom>
          <a:noFill/>
          <a:ln w="9525">
            <a:noFill/>
            <a:miter lim="800000"/>
            <a:headEnd/>
            <a:tailEnd/>
          </a:ln>
          <a:effectLst/>
        </p:spPr>
        <p:txBody>
          <a:bodyPr anchor="b"/>
          <a:lstStyle/>
          <a:p>
            <a:pPr algn="ctr" eaLnBrk="0" hangingPunct="0"/>
            <a:r>
              <a:rPr lang="cs-CZ" sz="2800" b="0">
                <a:effectLst>
                  <a:outerShdw blurRad="38100" dist="38100" dir="2700000" algn="tl">
                    <a:srgbClr val="C0C0C0"/>
                  </a:outerShdw>
                </a:effectLst>
              </a:rPr>
              <a:t>Problematika testování infekcí</a:t>
            </a:r>
            <a:endParaRPr lang="en-US" sz="2800" b="0">
              <a:effectLst>
                <a:outerShdw blurRad="38100" dist="38100" dir="2700000" algn="tl">
                  <a:srgbClr val="C0C0C0"/>
                </a:outerShdw>
              </a:effectLst>
            </a:endParaRPr>
          </a:p>
        </p:txBody>
      </p:sp>
      <p:sp>
        <p:nvSpPr>
          <p:cNvPr id="206851" name="Rectangle 3"/>
          <p:cNvSpPr>
            <a:spLocks noGrp="1" noChangeArrowheads="1"/>
          </p:cNvSpPr>
          <p:nvPr>
            <p:ph type="body" sz="half" idx="1"/>
          </p:nvPr>
        </p:nvSpPr>
        <p:spPr>
          <a:xfrm>
            <a:off x="381000" y="1628775"/>
            <a:ext cx="9217025" cy="5229225"/>
          </a:xfrm>
          <a:noFill/>
          <a:ln/>
        </p:spPr>
        <p:txBody>
          <a:bodyPr/>
          <a:lstStyle/>
          <a:p>
            <a:pPr marL="354013" indent="-354013" algn="just">
              <a:spcBef>
                <a:spcPct val="0"/>
              </a:spcBef>
              <a:spcAft>
                <a:spcPts val="300"/>
              </a:spcAft>
            </a:pPr>
            <a:endParaRPr lang="cs-CZ" dirty="0">
              <a:cs typeface="Times New Roman" pitchFamily="18" charset="0"/>
            </a:endParaRPr>
          </a:p>
          <a:p>
            <a:pPr marL="354013" indent="-354013" algn="just">
              <a:spcBef>
                <a:spcPct val="0"/>
              </a:spcBef>
              <a:spcAft>
                <a:spcPts val="300"/>
              </a:spcAft>
            </a:pPr>
            <a:r>
              <a:rPr lang="cs-CZ" dirty="0">
                <a:cs typeface="Times New Roman" pitchFamily="18" charset="0"/>
              </a:rPr>
              <a:t>v ČR dosud povinné pouze EU minimum = protilátkové testy na VHB, VHC, AIDS a syfilis</a:t>
            </a:r>
          </a:p>
          <a:p>
            <a:pPr marL="354013" indent="-354013" algn="just">
              <a:spcBef>
                <a:spcPct val="0"/>
              </a:spcBef>
              <a:spcAft>
                <a:spcPts val="300"/>
              </a:spcAft>
            </a:pPr>
            <a:r>
              <a:rPr lang="cs-CZ" dirty="0">
                <a:cs typeface="Times New Roman" pitchFamily="18" charset="0"/>
              </a:rPr>
              <a:t>protilátkové testy = riziko „imunologického okna“</a:t>
            </a:r>
          </a:p>
          <a:p>
            <a:pPr marL="354013" indent="-354013" algn="just">
              <a:spcBef>
                <a:spcPct val="0"/>
              </a:spcBef>
              <a:spcAft>
                <a:spcPts val="300"/>
              </a:spcAft>
            </a:pPr>
            <a:r>
              <a:rPr lang="cs-CZ" dirty="0">
                <a:cs typeface="Times New Roman" pitchFamily="18" charset="0"/>
              </a:rPr>
              <a:t>nárůst sledovaných infekcí </a:t>
            </a:r>
          </a:p>
          <a:p>
            <a:pPr marL="354013" indent="-354013" algn="just">
              <a:spcBef>
                <a:spcPct val="0"/>
              </a:spcBef>
              <a:spcAft>
                <a:spcPts val="300"/>
              </a:spcAft>
            </a:pPr>
            <a:endParaRPr lang="en-US" dirty="0">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spcBef>
                <a:spcPct val="0"/>
              </a:spcBef>
              <a:spcAft>
                <a:spcPts val="300"/>
              </a:spcAft>
            </a:pPr>
            <a:endParaRPr lang="en-US" sz="3200" dirty="0">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lgn="just">
              <a:spcBef>
                <a:spcPct val="0"/>
              </a:spcBef>
              <a:spcAft>
                <a:spcPts val="300"/>
              </a:spcAft>
              <a:buFontTx/>
              <a:buNone/>
            </a:pPr>
            <a:endParaRPr lang="en-GB" sz="2400" dirty="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xfrm>
            <a:off x="307975" y="512763"/>
            <a:ext cx="9277350" cy="5399087"/>
          </a:xfrm>
        </p:spPr>
        <p:txBody>
          <a:bodyPr/>
          <a:lstStyle/>
          <a:p>
            <a:pPr algn="ctr">
              <a:lnSpc>
                <a:spcPct val="90000"/>
              </a:lnSpc>
              <a:spcAft>
                <a:spcPts val="300"/>
              </a:spcAft>
              <a:buFontTx/>
              <a:buNone/>
            </a:pPr>
            <a:r>
              <a:rPr lang="cs-CZ" altLang="cs-CZ" sz="3200" b="1" u="sng" dirty="0">
                <a:solidFill>
                  <a:srgbClr val="000066"/>
                </a:solidFill>
              </a:rPr>
              <a:t>Diagnostické (imunologické) okno sérologických testů:</a:t>
            </a:r>
          </a:p>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1200" b="1" dirty="0">
              <a:solidFill>
                <a:srgbClr val="000066"/>
              </a:solidFill>
            </a:endParaRPr>
          </a:p>
          <a:p>
            <a:pPr>
              <a:lnSpc>
                <a:spcPct val="90000"/>
              </a:lnSpc>
              <a:buFontTx/>
              <a:buNone/>
            </a:pPr>
            <a:endParaRPr lang="cs-CZ" altLang="cs-CZ" sz="1200" b="1" dirty="0">
              <a:solidFill>
                <a:srgbClr val="000066"/>
              </a:solidFill>
            </a:endParaRPr>
          </a:p>
          <a:p>
            <a:pPr>
              <a:lnSpc>
                <a:spcPct val="90000"/>
              </a:lnSpc>
              <a:buFontTx/>
              <a:buNone/>
            </a:pPr>
            <a:endParaRPr lang="cs-CZ" altLang="cs-CZ" sz="1200" b="1" dirty="0">
              <a:solidFill>
                <a:srgbClr val="000066"/>
              </a:solidFill>
            </a:endParaRPr>
          </a:p>
          <a:p>
            <a:pPr lvl="0">
              <a:lnSpc>
                <a:spcPct val="90000"/>
              </a:lnSpc>
              <a:buNone/>
              <a:defRPr/>
            </a:pPr>
            <a:r>
              <a:rPr lang="cs-CZ" altLang="cs-CZ" sz="2400" b="1" dirty="0" err="1">
                <a:solidFill>
                  <a:srgbClr val="000066"/>
                </a:solidFill>
              </a:rPr>
              <a:t>Anti</a:t>
            </a:r>
            <a:r>
              <a:rPr lang="cs-CZ" altLang="cs-CZ" sz="2400" b="1" dirty="0">
                <a:solidFill>
                  <a:srgbClr val="000066"/>
                </a:solidFill>
              </a:rPr>
              <a:t>- HIV 1/2 + antigen p24                    14 – 16 dnů</a:t>
            </a:r>
          </a:p>
          <a:p>
            <a:pPr lvl="0">
              <a:lnSpc>
                <a:spcPct val="90000"/>
              </a:lnSpc>
              <a:buNone/>
              <a:defRPr/>
            </a:pPr>
            <a:endParaRPr lang="cs-CZ" altLang="cs-CZ" sz="2400" b="1" dirty="0">
              <a:solidFill>
                <a:srgbClr val="000066"/>
              </a:solidFill>
            </a:endParaRPr>
          </a:p>
          <a:p>
            <a:pPr lvl="0">
              <a:lnSpc>
                <a:spcPct val="90000"/>
              </a:lnSpc>
              <a:buNone/>
              <a:defRPr/>
            </a:pPr>
            <a:r>
              <a:rPr lang="cs-CZ" altLang="cs-CZ" sz="2400" b="1" dirty="0" err="1">
                <a:solidFill>
                  <a:srgbClr val="000066"/>
                </a:solidFill>
              </a:rPr>
              <a:t>Anti</a:t>
            </a:r>
            <a:r>
              <a:rPr lang="cs-CZ" altLang="cs-CZ" sz="2400" b="1" dirty="0">
                <a:solidFill>
                  <a:srgbClr val="000066"/>
                </a:solidFill>
              </a:rPr>
              <a:t>-HCV 				        	2- 6 měsíců</a:t>
            </a:r>
          </a:p>
          <a:p>
            <a:pPr lvl="0">
              <a:lnSpc>
                <a:spcPct val="90000"/>
              </a:lnSpc>
              <a:buNone/>
              <a:defRPr/>
            </a:pPr>
            <a:endParaRPr lang="cs-CZ" altLang="cs-CZ" sz="2400" b="1" dirty="0">
              <a:solidFill>
                <a:srgbClr val="000066"/>
              </a:solidFill>
            </a:endParaRPr>
          </a:p>
          <a:p>
            <a:pPr lvl="0">
              <a:lnSpc>
                <a:spcPct val="90000"/>
              </a:lnSpc>
              <a:buNone/>
              <a:defRPr/>
            </a:pPr>
            <a:r>
              <a:rPr lang="cs-CZ" altLang="cs-CZ" sz="2400" b="1" dirty="0" err="1">
                <a:solidFill>
                  <a:srgbClr val="000066"/>
                </a:solidFill>
              </a:rPr>
              <a:t>HBsAg</a:t>
            </a:r>
            <a:r>
              <a:rPr lang="cs-CZ" altLang="cs-CZ" sz="2400" b="1" dirty="0">
                <a:solidFill>
                  <a:srgbClr val="000066"/>
                </a:solidFill>
              </a:rPr>
              <a:t>                                                        4-6 týdnů</a:t>
            </a:r>
          </a:p>
          <a:p>
            <a:pPr lvl="0">
              <a:lnSpc>
                <a:spcPct val="90000"/>
              </a:lnSpc>
              <a:buNone/>
              <a:defRPr/>
            </a:pPr>
            <a:endParaRPr lang="cs-CZ" altLang="cs-CZ" sz="2400" b="1" dirty="0">
              <a:solidFill>
                <a:srgbClr val="000066"/>
              </a:solidFill>
            </a:endParaRPr>
          </a:p>
          <a:p>
            <a:pPr lvl="0">
              <a:lnSpc>
                <a:spcPct val="90000"/>
              </a:lnSpc>
              <a:buNone/>
              <a:defRPr/>
            </a:pPr>
            <a:r>
              <a:rPr lang="cs-CZ" altLang="cs-CZ" sz="2400" b="1" dirty="0">
                <a:solidFill>
                  <a:srgbClr val="000066"/>
                </a:solidFill>
              </a:rPr>
              <a:t>Syfilis					        	       4 týdny</a:t>
            </a:r>
            <a:endParaRPr lang="cs-CZ" altLang="cs-CZ" sz="2400" u="sng" dirty="0">
              <a:solidFill>
                <a:srgbClr val="FFFF00"/>
              </a:solidFill>
            </a:endParaRPr>
          </a:p>
        </p:txBody>
      </p:sp>
      <p:pic>
        <p:nvPicPr>
          <p:cNvPr id="22531" name="Picture 3" descr="okno-spaleto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1332" y="2312876"/>
            <a:ext cx="542925"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okno-spaletov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1331" y="3140968"/>
            <a:ext cx="542925"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descr="okno-spaleto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54686" y="4052776"/>
            <a:ext cx="5699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1511" y="4841689"/>
            <a:ext cx="573088" cy="71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3257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508000" y="620713"/>
            <a:ext cx="8420100" cy="893762"/>
          </a:xfrm>
          <a:prstGeom prst="rect">
            <a:avLst/>
          </a:prstGeom>
          <a:noFill/>
          <a:ln w="9525">
            <a:noFill/>
            <a:miter lim="800000"/>
            <a:headEnd/>
            <a:tailEnd/>
          </a:ln>
          <a:effectLst/>
        </p:spPr>
        <p:txBody>
          <a:bodyPr anchor="b"/>
          <a:lstStyle/>
          <a:p>
            <a:pPr algn="ctr" eaLnBrk="0" hangingPunct="0"/>
            <a:r>
              <a:rPr lang="cs-CZ" sz="2800" b="0">
                <a:effectLst>
                  <a:outerShdw blurRad="38100" dist="38100" dir="2700000" algn="tl">
                    <a:srgbClr val="C0C0C0"/>
                  </a:outerShdw>
                </a:effectLst>
              </a:rPr>
              <a:t>Politika organizace TS v ČR</a:t>
            </a:r>
            <a:r>
              <a:rPr lang="cs-CZ" b="0">
                <a:effectLst>
                  <a:outerShdw blurRad="38100" dist="38100" dir="2700000" algn="tl">
                    <a:srgbClr val="C0C0C0"/>
                  </a:outerShdw>
                </a:effectLst>
              </a:rPr>
              <a:t> </a:t>
            </a:r>
          </a:p>
        </p:txBody>
      </p:sp>
      <p:sp>
        <p:nvSpPr>
          <p:cNvPr id="118787" name="Rectangle 3"/>
          <p:cNvSpPr>
            <a:spLocks noGrp="1" noChangeArrowheads="1"/>
          </p:cNvSpPr>
          <p:nvPr>
            <p:ph type="body" sz="half" idx="1"/>
          </p:nvPr>
        </p:nvSpPr>
        <p:spPr>
          <a:xfrm>
            <a:off x="584200" y="1844675"/>
            <a:ext cx="8905875" cy="6443663"/>
          </a:xfrm>
          <a:noFill/>
          <a:ln/>
        </p:spPr>
        <p:txBody>
          <a:bodyPr/>
          <a:lstStyle/>
          <a:p>
            <a:pPr marL="533400" indent="-533400" algn="just">
              <a:spcBef>
                <a:spcPct val="0"/>
              </a:spcBef>
              <a:spcAft>
                <a:spcPts val="300"/>
              </a:spcAft>
              <a:buFontTx/>
              <a:buNone/>
            </a:pPr>
            <a:r>
              <a:rPr lang="cs-CZ" sz="2400" dirty="0">
                <a:cs typeface="Times New Roman" pitchFamily="18" charset="0"/>
              </a:rPr>
              <a:t>Pozůstatek sovětské organizace TS – téměř každý okres má svou TS s odběry a výrobou </a:t>
            </a:r>
          </a:p>
          <a:p>
            <a:pPr marL="533400" indent="-533400" algn="just">
              <a:spcBef>
                <a:spcPct val="0"/>
              </a:spcBef>
              <a:spcAft>
                <a:spcPts val="300"/>
              </a:spcAft>
              <a:buFontTx/>
              <a:buNone/>
            </a:pPr>
            <a:endParaRPr lang="cs-CZ" sz="2400" dirty="0">
              <a:cs typeface="Times New Roman" pitchFamily="18" charset="0"/>
            </a:endParaRPr>
          </a:p>
          <a:p>
            <a:pPr marL="533400" indent="-533400" algn="just">
              <a:spcBef>
                <a:spcPct val="0"/>
              </a:spcBef>
              <a:spcAft>
                <a:spcPts val="300"/>
              </a:spcAft>
              <a:buFontTx/>
              <a:buNone/>
            </a:pPr>
            <a:r>
              <a:rPr lang="cs-CZ" sz="2400" dirty="0">
                <a:cs typeface="Times New Roman" pitchFamily="18" charset="0"/>
              </a:rPr>
              <a:t>Ačkoli existuje teoretický konsenzus centralizace TS, vláda má jiné priority, navíc v současné roztříštěné vlastnické struktuře se jedná o obtížně řešitelný problém, na jehož řešení navíc nemají zájem lokální politické ani zdravotnické autority</a:t>
            </a:r>
          </a:p>
          <a:p>
            <a:pPr marL="533400" indent="-533400" algn="just">
              <a:spcBef>
                <a:spcPct val="0"/>
              </a:spcBef>
              <a:spcAft>
                <a:spcPts val="300"/>
              </a:spcAft>
              <a:buFontTx/>
              <a:buNone/>
            </a:pPr>
            <a:endParaRPr lang="cs-CZ" sz="2400" dirty="0">
              <a:cs typeface="Times New Roman" pitchFamily="18"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1052513" y="620713"/>
            <a:ext cx="8420100" cy="893762"/>
          </a:xfrm>
          <a:prstGeom prst="rect">
            <a:avLst/>
          </a:prstGeom>
          <a:noFill/>
          <a:ln w="9525">
            <a:noFill/>
            <a:miter lim="800000"/>
            <a:headEnd/>
            <a:tailEnd/>
          </a:ln>
          <a:effectLst/>
        </p:spPr>
        <p:txBody>
          <a:bodyPr anchor="b"/>
          <a:lstStyle/>
          <a:p>
            <a:pPr algn="ctr" eaLnBrk="0" hangingPunct="0"/>
            <a:r>
              <a:rPr lang="cs-CZ" sz="2800" b="0" dirty="0">
                <a:effectLst>
                  <a:outerShdw blurRad="38100" dist="38100" dir="2700000" algn="tl">
                    <a:srgbClr val="C0C0C0"/>
                  </a:outerShdw>
                </a:effectLst>
              </a:rPr>
              <a:t>ZTS v ČR</a:t>
            </a:r>
            <a:r>
              <a:rPr lang="cs-CZ" b="0" dirty="0">
                <a:effectLst>
                  <a:outerShdw blurRad="38100" dist="38100" dir="2700000" algn="tl">
                    <a:srgbClr val="C0C0C0"/>
                  </a:outerShdw>
                </a:effectLst>
              </a:rPr>
              <a:t> (</a:t>
            </a:r>
            <a:r>
              <a:rPr lang="cs-CZ" dirty="0">
                <a:effectLst>
                  <a:outerShdw blurRad="38100" dist="38100" dir="2700000" algn="tl">
                    <a:srgbClr val="C0C0C0"/>
                  </a:outerShdw>
                </a:effectLst>
                <a:latin typeface="Arial" charset="0"/>
              </a:rPr>
              <a:t>2022)</a:t>
            </a:r>
            <a:endParaRPr lang="cs-CZ" dirty="0">
              <a:effectLst>
                <a:outerShdw blurRad="38100" dist="38100" dir="2700000" algn="tl">
                  <a:srgbClr val="C0C0C0"/>
                </a:outerShdw>
              </a:effectLst>
            </a:endParaRPr>
          </a:p>
        </p:txBody>
      </p:sp>
      <p:sp>
        <p:nvSpPr>
          <p:cNvPr id="120835" name="Rectangle 3"/>
          <p:cNvSpPr>
            <a:spLocks noGrp="1" noChangeArrowheads="1"/>
          </p:cNvSpPr>
          <p:nvPr>
            <p:ph type="body" sz="half" idx="1"/>
          </p:nvPr>
        </p:nvSpPr>
        <p:spPr>
          <a:xfrm>
            <a:off x="117475" y="1808163"/>
            <a:ext cx="9788525" cy="6154737"/>
          </a:xfrm>
          <a:noFill/>
          <a:ln/>
        </p:spPr>
        <p:txBody>
          <a:bodyPr/>
          <a:lstStyle/>
          <a:p>
            <a:pPr marL="533400" indent="-533400" algn="just">
              <a:spcBef>
                <a:spcPct val="0"/>
              </a:spcBef>
              <a:spcAft>
                <a:spcPts val="300"/>
              </a:spcAft>
            </a:pPr>
            <a:r>
              <a:rPr lang="cs-CZ" sz="3200" b="1" dirty="0">
                <a:cs typeface="Times New Roman" pitchFamily="18" charset="0"/>
              </a:rPr>
              <a:t>69</a:t>
            </a:r>
            <a:r>
              <a:rPr lang="en-US" sz="3200" b="1" dirty="0">
                <a:cs typeface="Times New Roman" pitchFamily="18" charset="0"/>
              </a:rPr>
              <a:t> </a:t>
            </a:r>
            <a:r>
              <a:rPr lang="cs-CZ" sz="3200" b="1" dirty="0">
                <a:cs typeface="Times New Roman" pitchFamily="18" charset="0"/>
              </a:rPr>
              <a:t>ZTS</a:t>
            </a:r>
            <a:endParaRPr lang="en-US" sz="3200" b="1" dirty="0">
              <a:cs typeface="Times New Roman" pitchFamily="18" charset="0"/>
            </a:endParaRPr>
          </a:p>
          <a:p>
            <a:pPr marL="914400" lvl="1" indent="-457200" algn="just">
              <a:spcBef>
                <a:spcPct val="0"/>
              </a:spcBef>
              <a:spcAft>
                <a:spcPts val="300"/>
              </a:spcAft>
            </a:pPr>
            <a:r>
              <a:rPr lang="cs-CZ" sz="2800" b="1" dirty="0">
                <a:cs typeface="Times New Roman" pitchFamily="18" charset="0"/>
              </a:rPr>
              <a:t>53 zpracovatelských center</a:t>
            </a:r>
            <a:endParaRPr lang="en-US" sz="2800" b="1" dirty="0">
              <a:cs typeface="Times New Roman" pitchFamily="18" charset="0"/>
            </a:endParaRPr>
          </a:p>
          <a:p>
            <a:pPr marL="914400" lvl="1" indent="-457200" algn="just">
              <a:spcBef>
                <a:spcPct val="0"/>
              </a:spcBef>
              <a:spcAft>
                <a:spcPts val="300"/>
              </a:spcAft>
            </a:pPr>
            <a:r>
              <a:rPr lang="cs-CZ" sz="2800" dirty="0">
                <a:cs typeface="Times New Roman" pitchFamily="18" charset="0"/>
              </a:rPr>
              <a:t>16</a:t>
            </a:r>
            <a:r>
              <a:rPr lang="en-US" sz="2800" dirty="0">
                <a:cs typeface="Times New Roman" pitchFamily="18" charset="0"/>
              </a:rPr>
              <a:t> </a:t>
            </a:r>
            <a:r>
              <a:rPr lang="cs-CZ" sz="2800" dirty="0">
                <a:cs typeface="Times New Roman" pitchFamily="18" charset="0"/>
              </a:rPr>
              <a:t>odběrových středisek</a:t>
            </a:r>
          </a:p>
          <a:p>
            <a:pPr marL="914400" lvl="1" indent="-457200" algn="just">
              <a:spcBef>
                <a:spcPct val="0"/>
              </a:spcBef>
              <a:spcAft>
                <a:spcPts val="300"/>
              </a:spcAft>
              <a:buFontTx/>
              <a:buNone/>
            </a:pPr>
            <a:endParaRPr lang="en-US" sz="2800" dirty="0">
              <a:cs typeface="Times New Roman" pitchFamily="18" charset="0"/>
            </a:endParaRPr>
          </a:p>
          <a:p>
            <a:pPr marL="533400" indent="-533400">
              <a:spcBef>
                <a:spcPct val="0"/>
              </a:spcBef>
              <a:spcAft>
                <a:spcPts val="300"/>
              </a:spcAft>
            </a:pPr>
            <a:r>
              <a:rPr lang="cs-CZ" sz="3200" dirty="0">
                <a:cs typeface="Times New Roman" pitchFamily="18" charset="0"/>
              </a:rPr>
              <a:t>70</a:t>
            </a:r>
            <a:r>
              <a:rPr lang="en-US" sz="3200" dirty="0">
                <a:cs typeface="Times New Roman" pitchFamily="18" charset="0"/>
              </a:rPr>
              <a:t> </a:t>
            </a:r>
            <a:r>
              <a:rPr lang="cs-CZ" sz="3200" dirty="0">
                <a:cs typeface="Times New Roman" pitchFamily="18" charset="0"/>
              </a:rPr>
              <a:t>komerčních </a:t>
            </a:r>
            <a:r>
              <a:rPr lang="cs-CZ" sz="3200" dirty="0" err="1">
                <a:cs typeface="Times New Roman" pitchFamily="18" charset="0"/>
              </a:rPr>
              <a:t>plazmaferetických</a:t>
            </a:r>
            <a:r>
              <a:rPr lang="cs-CZ" sz="3200" dirty="0">
                <a:cs typeface="Times New Roman" pitchFamily="18" charset="0"/>
              </a:rPr>
              <a:t> center              </a:t>
            </a:r>
            <a:r>
              <a:rPr lang="en-US" sz="3200" dirty="0">
                <a:cs typeface="Times New Roman" pitchFamily="18" charset="0"/>
              </a:rPr>
              <a:t>(</a:t>
            </a:r>
            <a:r>
              <a:rPr lang="cs-CZ" sz="3200" dirty="0">
                <a:cs typeface="Times New Roman" pitchFamily="18" charset="0"/>
              </a:rPr>
              <a:t>16</a:t>
            </a:r>
            <a:r>
              <a:rPr lang="en-US" sz="3200" dirty="0">
                <a:cs typeface="Times New Roman" pitchFamily="18" charset="0"/>
              </a:rPr>
              <a:t> </a:t>
            </a:r>
            <a:r>
              <a:rPr lang="cs-CZ" sz="3200" dirty="0">
                <a:cs typeface="Times New Roman" pitchFamily="18" charset="0"/>
              </a:rPr>
              <a:t>společností</a:t>
            </a:r>
            <a:r>
              <a:rPr lang="en-US" sz="3200" dirty="0">
                <a:cs typeface="Times New Roman" pitchFamily="18" charset="0"/>
              </a:rPr>
              <a:t>)</a:t>
            </a:r>
            <a:endParaRPr lang="cs-CZ" sz="3200" dirty="0">
              <a:cs typeface="Times New Roman" pitchFamily="18" charset="0"/>
            </a:endParaRPr>
          </a:p>
          <a:p>
            <a:pPr marL="533400" indent="-533400">
              <a:spcBef>
                <a:spcPct val="0"/>
              </a:spcBef>
              <a:spcAft>
                <a:spcPts val="300"/>
              </a:spcAft>
              <a:buFontTx/>
              <a:buNone/>
            </a:pPr>
            <a:endParaRPr lang="cs-CZ" sz="3200" dirty="0">
              <a:cs typeface="Times New Roman" pitchFamily="18" charset="0"/>
            </a:endParaRPr>
          </a:p>
          <a:p>
            <a:pPr marL="533400" indent="-533400">
              <a:spcBef>
                <a:spcPct val="0"/>
              </a:spcBef>
              <a:spcAft>
                <a:spcPts val="300"/>
              </a:spcAft>
            </a:pPr>
            <a:r>
              <a:rPr lang="cs-CZ" sz="3200" dirty="0">
                <a:cs typeface="Times New Roman" pitchFamily="18" charset="0"/>
              </a:rPr>
              <a:t>+ 67  (jen) krevních skladů nemocnic </a:t>
            </a:r>
            <a:endParaRPr lang="en-US" sz="3200" dirty="0">
              <a:cs typeface="Times New Roman" pitchFamily="18" charset="0"/>
            </a:endParaRPr>
          </a:p>
          <a:p>
            <a:pPr marL="533400" indent="-533400" algn="just">
              <a:spcBef>
                <a:spcPct val="0"/>
              </a:spcBef>
              <a:spcAft>
                <a:spcPts val="300"/>
              </a:spcAft>
              <a:buFontTx/>
              <a:buNone/>
            </a:pPr>
            <a:endParaRPr lang="en-US" sz="3200" dirty="0">
              <a:cs typeface="Times New Roman" pitchFamily="18" charset="0"/>
            </a:endParaRPr>
          </a:p>
          <a:p>
            <a:pPr marL="533400" indent="-533400" algn="just">
              <a:spcBef>
                <a:spcPct val="0"/>
              </a:spcBef>
              <a:spcAft>
                <a:spcPts val="300"/>
              </a:spcAft>
              <a:buFontTx/>
              <a:buNone/>
            </a:pPr>
            <a:endParaRPr lang="en-GB" sz="2400" dirty="0">
              <a:cs typeface="Times New Roman" pitchFamily="18"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5676" y="-100167"/>
            <a:ext cx="9906000" cy="6858000"/>
          </a:xfrm>
          <a:prstGeom prst="rect">
            <a:avLst/>
          </a:prstGeom>
          <a:noFill/>
          <a:ln w="9525">
            <a:noFill/>
            <a:miter lim="800000"/>
            <a:headEnd/>
            <a:tailEnd/>
          </a:ln>
        </p:spPr>
      </p:pic>
      <p:sp>
        <p:nvSpPr>
          <p:cNvPr id="8195" name="Rectangle 3"/>
          <p:cNvSpPr>
            <a:spLocks noChangeArrowheads="1"/>
          </p:cNvSpPr>
          <p:nvPr/>
        </p:nvSpPr>
        <p:spPr bwMode="auto">
          <a:xfrm>
            <a:off x="0" y="2772480"/>
            <a:ext cx="184708" cy="44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5" rIns="91429" bIns="45715" anchor="ctr">
            <a:spAutoFit/>
          </a:bodyPr>
          <a:lstStyle>
            <a:lvl1pPr eaLnBrk="0" hangingPunct="0">
              <a:spcBef>
                <a:spcPct val="20000"/>
              </a:spcBef>
              <a:buClr>
                <a:srgbClr val="000066"/>
              </a:buClr>
              <a:buChar char="•"/>
              <a:defRPr sz="2800">
                <a:solidFill>
                  <a:srgbClr val="00006E"/>
                </a:solidFill>
                <a:latin typeface="Arial" charset="0"/>
              </a:defRPr>
            </a:lvl1pPr>
            <a:lvl2pPr marL="742950" indent="-285750" eaLnBrk="0" hangingPunct="0">
              <a:spcBef>
                <a:spcPct val="20000"/>
              </a:spcBef>
              <a:buClr>
                <a:srgbClr val="000066"/>
              </a:buClr>
              <a:buChar char="•"/>
              <a:defRPr sz="2400">
                <a:solidFill>
                  <a:srgbClr val="00006E"/>
                </a:solidFill>
                <a:latin typeface="Arial" charset="0"/>
              </a:defRPr>
            </a:lvl2pPr>
            <a:lvl3pPr marL="1143000" indent="-228600" eaLnBrk="0" hangingPunct="0">
              <a:spcBef>
                <a:spcPct val="20000"/>
              </a:spcBef>
              <a:buClr>
                <a:srgbClr val="000066"/>
              </a:buClr>
              <a:buChar char="•"/>
              <a:defRPr sz="2000">
                <a:solidFill>
                  <a:srgbClr val="00006E"/>
                </a:solidFill>
                <a:latin typeface="Arial" charset="0"/>
              </a:defRPr>
            </a:lvl3pPr>
            <a:lvl4pPr marL="1600200" indent="-228600" eaLnBrk="0" hangingPunct="0">
              <a:spcBef>
                <a:spcPct val="20000"/>
              </a:spcBef>
              <a:buClr>
                <a:srgbClr val="000066"/>
              </a:buClr>
              <a:buChar char="•"/>
              <a:defRPr>
                <a:solidFill>
                  <a:srgbClr val="00006E"/>
                </a:solidFill>
                <a:latin typeface="Arial" charset="0"/>
              </a:defRPr>
            </a:lvl4pPr>
            <a:lvl5pPr marL="2057400" indent="-228600" eaLnBrk="0" hangingPunct="0">
              <a:spcBef>
                <a:spcPct val="20000"/>
              </a:spcBef>
              <a:buClr>
                <a:srgbClr val="000066"/>
              </a:buClr>
              <a:buChar char="•"/>
              <a:defRPr sz="1600">
                <a:solidFill>
                  <a:srgbClr val="00006E"/>
                </a:solidFill>
                <a:latin typeface="Arial" charset="0"/>
              </a:defRPr>
            </a:lvl5pPr>
            <a:lvl6pPr marL="2514600" indent="-228600" eaLnBrk="0" fontAlgn="base" hangingPunct="0">
              <a:spcBef>
                <a:spcPct val="20000"/>
              </a:spcBef>
              <a:spcAft>
                <a:spcPct val="0"/>
              </a:spcAft>
              <a:buClr>
                <a:srgbClr val="000066"/>
              </a:buClr>
              <a:buChar char="•"/>
              <a:defRPr sz="1600">
                <a:solidFill>
                  <a:srgbClr val="00006E"/>
                </a:solidFill>
                <a:latin typeface="Arial" charset="0"/>
              </a:defRPr>
            </a:lvl6pPr>
            <a:lvl7pPr marL="2971800" indent="-228600" eaLnBrk="0" fontAlgn="base" hangingPunct="0">
              <a:spcBef>
                <a:spcPct val="20000"/>
              </a:spcBef>
              <a:spcAft>
                <a:spcPct val="0"/>
              </a:spcAft>
              <a:buClr>
                <a:srgbClr val="000066"/>
              </a:buClr>
              <a:buChar char="•"/>
              <a:defRPr sz="1600">
                <a:solidFill>
                  <a:srgbClr val="00006E"/>
                </a:solidFill>
                <a:latin typeface="Arial" charset="0"/>
              </a:defRPr>
            </a:lvl7pPr>
            <a:lvl8pPr marL="3429000" indent="-228600" eaLnBrk="0" fontAlgn="base" hangingPunct="0">
              <a:spcBef>
                <a:spcPct val="20000"/>
              </a:spcBef>
              <a:spcAft>
                <a:spcPct val="0"/>
              </a:spcAft>
              <a:buClr>
                <a:srgbClr val="000066"/>
              </a:buClr>
              <a:buChar char="•"/>
              <a:defRPr sz="1600">
                <a:solidFill>
                  <a:srgbClr val="00006E"/>
                </a:solidFill>
                <a:latin typeface="Arial" charset="0"/>
              </a:defRPr>
            </a:lvl8pPr>
            <a:lvl9pPr marL="3886200" indent="-228600" eaLnBrk="0" fontAlgn="base" hangingPunct="0">
              <a:spcBef>
                <a:spcPct val="20000"/>
              </a:spcBef>
              <a:spcAft>
                <a:spcPct val="0"/>
              </a:spcAft>
              <a:buClr>
                <a:srgbClr val="000066"/>
              </a:buClr>
              <a:buChar char="•"/>
              <a:defRPr sz="1600">
                <a:solidFill>
                  <a:srgbClr val="00006E"/>
                </a:solidFill>
                <a:latin typeface="Arial" charset="0"/>
              </a:defRPr>
            </a:lvl9pPr>
          </a:lstStyle>
          <a:p>
            <a:pPr eaLnBrk="1" hangingPunct="1">
              <a:spcBef>
                <a:spcPct val="0"/>
              </a:spcBef>
              <a:buClrTx/>
              <a:buFontTx/>
              <a:buNone/>
            </a:pPr>
            <a:endParaRPr lang="cs-CZ" altLang="cs-CZ" sz="2300" dirty="0">
              <a:latin typeface="Arial Black" pitchFamily="34" charset="0"/>
            </a:endParaRPr>
          </a:p>
        </p:txBody>
      </p:sp>
      <p:sp>
        <p:nvSpPr>
          <p:cNvPr id="8196" name="AutoShape 4"/>
          <p:cNvSpPr>
            <a:spLocks noChangeArrowheads="1"/>
          </p:cNvSpPr>
          <p:nvPr/>
        </p:nvSpPr>
        <p:spPr bwMode="auto">
          <a:xfrm>
            <a:off x="632520" y="764704"/>
            <a:ext cx="1485900" cy="457200"/>
          </a:xfrm>
          <a:prstGeom prst="ellipseRibbon2">
            <a:avLst>
              <a:gd name="adj1" fmla="val 25000"/>
              <a:gd name="adj2" fmla="val 50000"/>
              <a:gd name="adj3" fmla="val 14236"/>
            </a:avLst>
          </a:prstGeom>
          <a:gradFill rotWithShape="0">
            <a:gsLst>
              <a:gs pos="0">
                <a:srgbClr val="B8A706"/>
              </a:gs>
              <a:gs pos="100000">
                <a:srgbClr val="554D03"/>
              </a:gs>
            </a:gsLst>
            <a:lin ang="5400000" scaled="1"/>
          </a:gradFill>
          <a:ln w="9525">
            <a:solidFill>
              <a:srgbClr val="BE0000"/>
            </a:solidFill>
            <a:round/>
            <a:headEnd/>
            <a:tailEnd/>
          </a:ln>
        </p:spPr>
        <p:txBody>
          <a:bodyPr wrap="none" lIns="91429" tIns="45715" rIns="91429" bIns="45715" anchor="ctr"/>
          <a:lstStyle>
            <a:lvl1pPr eaLnBrk="0" hangingPunct="0">
              <a:spcBef>
                <a:spcPct val="20000"/>
              </a:spcBef>
              <a:buClr>
                <a:srgbClr val="000066"/>
              </a:buClr>
              <a:buChar char="•"/>
              <a:defRPr sz="2800">
                <a:solidFill>
                  <a:srgbClr val="00006E"/>
                </a:solidFill>
                <a:latin typeface="Arial" charset="0"/>
              </a:defRPr>
            </a:lvl1pPr>
            <a:lvl2pPr marL="742950" indent="-285750" eaLnBrk="0" hangingPunct="0">
              <a:spcBef>
                <a:spcPct val="20000"/>
              </a:spcBef>
              <a:buClr>
                <a:srgbClr val="000066"/>
              </a:buClr>
              <a:buChar char="•"/>
              <a:defRPr sz="2400">
                <a:solidFill>
                  <a:srgbClr val="00006E"/>
                </a:solidFill>
                <a:latin typeface="Arial" charset="0"/>
              </a:defRPr>
            </a:lvl2pPr>
            <a:lvl3pPr marL="1143000" indent="-228600" eaLnBrk="0" hangingPunct="0">
              <a:spcBef>
                <a:spcPct val="20000"/>
              </a:spcBef>
              <a:buClr>
                <a:srgbClr val="000066"/>
              </a:buClr>
              <a:buChar char="•"/>
              <a:defRPr sz="2000">
                <a:solidFill>
                  <a:srgbClr val="00006E"/>
                </a:solidFill>
                <a:latin typeface="Arial" charset="0"/>
              </a:defRPr>
            </a:lvl3pPr>
            <a:lvl4pPr marL="1600200" indent="-228600" eaLnBrk="0" hangingPunct="0">
              <a:spcBef>
                <a:spcPct val="20000"/>
              </a:spcBef>
              <a:buClr>
                <a:srgbClr val="000066"/>
              </a:buClr>
              <a:buChar char="•"/>
              <a:defRPr>
                <a:solidFill>
                  <a:srgbClr val="00006E"/>
                </a:solidFill>
                <a:latin typeface="Arial" charset="0"/>
              </a:defRPr>
            </a:lvl4pPr>
            <a:lvl5pPr marL="2057400" indent="-228600" eaLnBrk="0" hangingPunct="0">
              <a:spcBef>
                <a:spcPct val="20000"/>
              </a:spcBef>
              <a:buClr>
                <a:srgbClr val="000066"/>
              </a:buClr>
              <a:buChar char="•"/>
              <a:defRPr sz="1600">
                <a:solidFill>
                  <a:srgbClr val="00006E"/>
                </a:solidFill>
                <a:latin typeface="Arial" charset="0"/>
              </a:defRPr>
            </a:lvl5pPr>
            <a:lvl6pPr marL="2514600" indent="-228600" eaLnBrk="0" fontAlgn="base" hangingPunct="0">
              <a:spcBef>
                <a:spcPct val="20000"/>
              </a:spcBef>
              <a:spcAft>
                <a:spcPct val="0"/>
              </a:spcAft>
              <a:buClr>
                <a:srgbClr val="000066"/>
              </a:buClr>
              <a:buChar char="•"/>
              <a:defRPr sz="1600">
                <a:solidFill>
                  <a:srgbClr val="00006E"/>
                </a:solidFill>
                <a:latin typeface="Arial" charset="0"/>
              </a:defRPr>
            </a:lvl6pPr>
            <a:lvl7pPr marL="2971800" indent="-228600" eaLnBrk="0" fontAlgn="base" hangingPunct="0">
              <a:spcBef>
                <a:spcPct val="20000"/>
              </a:spcBef>
              <a:spcAft>
                <a:spcPct val="0"/>
              </a:spcAft>
              <a:buClr>
                <a:srgbClr val="000066"/>
              </a:buClr>
              <a:buChar char="•"/>
              <a:defRPr sz="1600">
                <a:solidFill>
                  <a:srgbClr val="00006E"/>
                </a:solidFill>
                <a:latin typeface="Arial" charset="0"/>
              </a:defRPr>
            </a:lvl7pPr>
            <a:lvl8pPr marL="3429000" indent="-228600" eaLnBrk="0" fontAlgn="base" hangingPunct="0">
              <a:spcBef>
                <a:spcPct val="20000"/>
              </a:spcBef>
              <a:spcAft>
                <a:spcPct val="0"/>
              </a:spcAft>
              <a:buClr>
                <a:srgbClr val="000066"/>
              </a:buClr>
              <a:buChar char="•"/>
              <a:defRPr sz="1600">
                <a:solidFill>
                  <a:srgbClr val="00006E"/>
                </a:solidFill>
                <a:latin typeface="Arial" charset="0"/>
              </a:defRPr>
            </a:lvl8pPr>
            <a:lvl9pPr marL="3886200" indent="-228600" eaLnBrk="0" fontAlgn="base" hangingPunct="0">
              <a:spcBef>
                <a:spcPct val="20000"/>
              </a:spcBef>
              <a:spcAft>
                <a:spcPct val="0"/>
              </a:spcAft>
              <a:buClr>
                <a:srgbClr val="000066"/>
              </a:buClr>
              <a:buChar char="•"/>
              <a:defRPr sz="1600">
                <a:solidFill>
                  <a:srgbClr val="00006E"/>
                </a:solidFill>
                <a:latin typeface="Arial" charset="0"/>
              </a:defRPr>
            </a:lvl9pPr>
          </a:lstStyle>
          <a:p>
            <a:pPr algn="ctr">
              <a:spcBef>
                <a:spcPct val="0"/>
              </a:spcBef>
              <a:buClrTx/>
              <a:buFontTx/>
              <a:buNone/>
            </a:pPr>
            <a:r>
              <a:rPr lang="en-US" altLang="cs-CZ" sz="1100" dirty="0">
                <a:solidFill>
                  <a:schemeClr val="bg1"/>
                </a:solidFill>
                <a:latin typeface="Times New Roman" pitchFamily="18" charset="0"/>
              </a:rPr>
              <a:t>GERMANY</a:t>
            </a:r>
            <a:endParaRPr lang="en-US" altLang="cs-CZ" sz="3200" dirty="0">
              <a:solidFill>
                <a:schemeClr val="bg1"/>
              </a:solidFill>
              <a:latin typeface="Times New Roman" pitchFamily="18" charset="0"/>
            </a:endParaRPr>
          </a:p>
        </p:txBody>
      </p:sp>
      <p:sp>
        <p:nvSpPr>
          <p:cNvPr id="8197" name="AutoShape 5"/>
          <p:cNvSpPr>
            <a:spLocks noChangeArrowheads="1"/>
          </p:cNvSpPr>
          <p:nvPr/>
        </p:nvSpPr>
        <p:spPr bwMode="auto">
          <a:xfrm>
            <a:off x="344488" y="5157192"/>
            <a:ext cx="1485900" cy="457200"/>
          </a:xfrm>
          <a:prstGeom prst="ellipseRibbon2">
            <a:avLst>
              <a:gd name="adj1" fmla="val 25000"/>
              <a:gd name="adj2" fmla="val 50000"/>
              <a:gd name="adj3" fmla="val 14236"/>
            </a:avLst>
          </a:prstGeom>
          <a:gradFill rotWithShape="0">
            <a:gsLst>
              <a:gs pos="0">
                <a:srgbClr val="B8A706"/>
              </a:gs>
              <a:gs pos="100000">
                <a:srgbClr val="554D03"/>
              </a:gs>
            </a:gsLst>
            <a:lin ang="5400000" scaled="1"/>
          </a:gradFill>
          <a:ln w="9525">
            <a:solidFill>
              <a:srgbClr val="BE0000"/>
            </a:solidFill>
            <a:round/>
            <a:headEnd/>
            <a:tailEnd/>
          </a:ln>
        </p:spPr>
        <p:txBody>
          <a:bodyPr wrap="none" lIns="91429" tIns="45715" rIns="91429" bIns="45715" anchor="ctr"/>
          <a:lstStyle>
            <a:lvl1pPr eaLnBrk="0" hangingPunct="0">
              <a:spcBef>
                <a:spcPct val="20000"/>
              </a:spcBef>
              <a:buClr>
                <a:srgbClr val="000066"/>
              </a:buClr>
              <a:buChar char="•"/>
              <a:defRPr sz="2800">
                <a:solidFill>
                  <a:srgbClr val="00006E"/>
                </a:solidFill>
                <a:latin typeface="Arial" charset="0"/>
              </a:defRPr>
            </a:lvl1pPr>
            <a:lvl2pPr marL="742950" indent="-285750" eaLnBrk="0" hangingPunct="0">
              <a:spcBef>
                <a:spcPct val="20000"/>
              </a:spcBef>
              <a:buClr>
                <a:srgbClr val="000066"/>
              </a:buClr>
              <a:buChar char="•"/>
              <a:defRPr sz="2400">
                <a:solidFill>
                  <a:srgbClr val="00006E"/>
                </a:solidFill>
                <a:latin typeface="Arial" charset="0"/>
              </a:defRPr>
            </a:lvl2pPr>
            <a:lvl3pPr marL="1143000" indent="-228600" eaLnBrk="0" hangingPunct="0">
              <a:spcBef>
                <a:spcPct val="20000"/>
              </a:spcBef>
              <a:buClr>
                <a:srgbClr val="000066"/>
              </a:buClr>
              <a:buChar char="•"/>
              <a:defRPr sz="2000">
                <a:solidFill>
                  <a:srgbClr val="00006E"/>
                </a:solidFill>
                <a:latin typeface="Arial" charset="0"/>
              </a:defRPr>
            </a:lvl3pPr>
            <a:lvl4pPr marL="1600200" indent="-228600" eaLnBrk="0" hangingPunct="0">
              <a:spcBef>
                <a:spcPct val="20000"/>
              </a:spcBef>
              <a:buClr>
                <a:srgbClr val="000066"/>
              </a:buClr>
              <a:buChar char="•"/>
              <a:defRPr>
                <a:solidFill>
                  <a:srgbClr val="00006E"/>
                </a:solidFill>
                <a:latin typeface="Arial" charset="0"/>
              </a:defRPr>
            </a:lvl4pPr>
            <a:lvl5pPr marL="2057400" indent="-228600" eaLnBrk="0" hangingPunct="0">
              <a:spcBef>
                <a:spcPct val="20000"/>
              </a:spcBef>
              <a:buClr>
                <a:srgbClr val="000066"/>
              </a:buClr>
              <a:buChar char="•"/>
              <a:defRPr sz="1600">
                <a:solidFill>
                  <a:srgbClr val="00006E"/>
                </a:solidFill>
                <a:latin typeface="Arial" charset="0"/>
              </a:defRPr>
            </a:lvl5pPr>
            <a:lvl6pPr marL="2514600" indent="-228600" eaLnBrk="0" fontAlgn="base" hangingPunct="0">
              <a:spcBef>
                <a:spcPct val="20000"/>
              </a:spcBef>
              <a:spcAft>
                <a:spcPct val="0"/>
              </a:spcAft>
              <a:buClr>
                <a:srgbClr val="000066"/>
              </a:buClr>
              <a:buChar char="•"/>
              <a:defRPr sz="1600">
                <a:solidFill>
                  <a:srgbClr val="00006E"/>
                </a:solidFill>
                <a:latin typeface="Arial" charset="0"/>
              </a:defRPr>
            </a:lvl6pPr>
            <a:lvl7pPr marL="2971800" indent="-228600" eaLnBrk="0" fontAlgn="base" hangingPunct="0">
              <a:spcBef>
                <a:spcPct val="20000"/>
              </a:spcBef>
              <a:spcAft>
                <a:spcPct val="0"/>
              </a:spcAft>
              <a:buClr>
                <a:srgbClr val="000066"/>
              </a:buClr>
              <a:buChar char="•"/>
              <a:defRPr sz="1600">
                <a:solidFill>
                  <a:srgbClr val="00006E"/>
                </a:solidFill>
                <a:latin typeface="Arial" charset="0"/>
              </a:defRPr>
            </a:lvl7pPr>
            <a:lvl8pPr marL="3429000" indent="-228600" eaLnBrk="0" fontAlgn="base" hangingPunct="0">
              <a:spcBef>
                <a:spcPct val="20000"/>
              </a:spcBef>
              <a:spcAft>
                <a:spcPct val="0"/>
              </a:spcAft>
              <a:buClr>
                <a:srgbClr val="000066"/>
              </a:buClr>
              <a:buChar char="•"/>
              <a:defRPr sz="1600">
                <a:solidFill>
                  <a:srgbClr val="00006E"/>
                </a:solidFill>
                <a:latin typeface="Arial" charset="0"/>
              </a:defRPr>
            </a:lvl8pPr>
            <a:lvl9pPr marL="3886200" indent="-228600" eaLnBrk="0" fontAlgn="base" hangingPunct="0">
              <a:spcBef>
                <a:spcPct val="20000"/>
              </a:spcBef>
              <a:spcAft>
                <a:spcPct val="0"/>
              </a:spcAft>
              <a:buClr>
                <a:srgbClr val="000066"/>
              </a:buClr>
              <a:buChar char="•"/>
              <a:defRPr sz="1600">
                <a:solidFill>
                  <a:srgbClr val="00006E"/>
                </a:solidFill>
                <a:latin typeface="Arial" charset="0"/>
              </a:defRPr>
            </a:lvl9pPr>
          </a:lstStyle>
          <a:p>
            <a:pPr algn="ctr">
              <a:spcBef>
                <a:spcPct val="0"/>
              </a:spcBef>
              <a:buClrTx/>
              <a:buFontTx/>
              <a:buNone/>
            </a:pPr>
            <a:r>
              <a:rPr lang="en-US" altLang="cs-CZ" sz="1100" dirty="0">
                <a:solidFill>
                  <a:schemeClr val="bg1"/>
                </a:solidFill>
                <a:latin typeface="Times New Roman" pitchFamily="18" charset="0"/>
              </a:rPr>
              <a:t>GERMANY</a:t>
            </a:r>
            <a:endParaRPr lang="en-US" altLang="cs-CZ" sz="3200" dirty="0">
              <a:solidFill>
                <a:schemeClr val="bg1"/>
              </a:solidFill>
              <a:latin typeface="Times New Roman" pitchFamily="18" charset="0"/>
            </a:endParaRPr>
          </a:p>
        </p:txBody>
      </p:sp>
      <p:sp>
        <p:nvSpPr>
          <p:cNvPr id="8198" name="AutoShape 6"/>
          <p:cNvSpPr>
            <a:spLocks noChangeArrowheads="1"/>
          </p:cNvSpPr>
          <p:nvPr/>
        </p:nvSpPr>
        <p:spPr bwMode="auto">
          <a:xfrm>
            <a:off x="4412940" y="5949280"/>
            <a:ext cx="1485900" cy="503237"/>
          </a:xfrm>
          <a:prstGeom prst="ellipseRibbon2">
            <a:avLst>
              <a:gd name="adj1" fmla="val 25000"/>
              <a:gd name="adj2" fmla="val 50000"/>
              <a:gd name="adj3" fmla="val 14236"/>
            </a:avLst>
          </a:prstGeom>
          <a:gradFill rotWithShape="0">
            <a:gsLst>
              <a:gs pos="0">
                <a:srgbClr val="B8A706"/>
              </a:gs>
              <a:gs pos="100000">
                <a:srgbClr val="554D03"/>
              </a:gs>
            </a:gsLst>
            <a:lin ang="5400000" scaled="1"/>
          </a:gradFill>
          <a:ln w="9525">
            <a:solidFill>
              <a:srgbClr val="BE0000"/>
            </a:solidFill>
            <a:round/>
            <a:headEnd/>
            <a:tailEnd/>
          </a:ln>
        </p:spPr>
        <p:txBody>
          <a:bodyPr wrap="none" lIns="91429" tIns="45715" rIns="91429" bIns="45715" anchor="ctr"/>
          <a:lstStyle>
            <a:lvl1pPr eaLnBrk="0" hangingPunct="0">
              <a:spcBef>
                <a:spcPct val="20000"/>
              </a:spcBef>
              <a:buClr>
                <a:srgbClr val="000066"/>
              </a:buClr>
              <a:buChar char="•"/>
              <a:defRPr sz="2800">
                <a:solidFill>
                  <a:srgbClr val="00006E"/>
                </a:solidFill>
                <a:latin typeface="Arial" charset="0"/>
              </a:defRPr>
            </a:lvl1pPr>
            <a:lvl2pPr marL="742950" indent="-285750" eaLnBrk="0" hangingPunct="0">
              <a:spcBef>
                <a:spcPct val="20000"/>
              </a:spcBef>
              <a:buClr>
                <a:srgbClr val="000066"/>
              </a:buClr>
              <a:buChar char="•"/>
              <a:defRPr sz="2400">
                <a:solidFill>
                  <a:srgbClr val="00006E"/>
                </a:solidFill>
                <a:latin typeface="Arial" charset="0"/>
              </a:defRPr>
            </a:lvl2pPr>
            <a:lvl3pPr marL="1143000" indent="-228600" eaLnBrk="0" hangingPunct="0">
              <a:spcBef>
                <a:spcPct val="20000"/>
              </a:spcBef>
              <a:buClr>
                <a:srgbClr val="000066"/>
              </a:buClr>
              <a:buChar char="•"/>
              <a:defRPr sz="2000">
                <a:solidFill>
                  <a:srgbClr val="00006E"/>
                </a:solidFill>
                <a:latin typeface="Arial" charset="0"/>
              </a:defRPr>
            </a:lvl3pPr>
            <a:lvl4pPr marL="1600200" indent="-228600" eaLnBrk="0" hangingPunct="0">
              <a:spcBef>
                <a:spcPct val="20000"/>
              </a:spcBef>
              <a:buClr>
                <a:srgbClr val="000066"/>
              </a:buClr>
              <a:buChar char="•"/>
              <a:defRPr>
                <a:solidFill>
                  <a:srgbClr val="00006E"/>
                </a:solidFill>
                <a:latin typeface="Arial" charset="0"/>
              </a:defRPr>
            </a:lvl4pPr>
            <a:lvl5pPr marL="2057400" indent="-228600" eaLnBrk="0" hangingPunct="0">
              <a:spcBef>
                <a:spcPct val="20000"/>
              </a:spcBef>
              <a:buClr>
                <a:srgbClr val="000066"/>
              </a:buClr>
              <a:buChar char="•"/>
              <a:defRPr sz="1600">
                <a:solidFill>
                  <a:srgbClr val="00006E"/>
                </a:solidFill>
                <a:latin typeface="Arial" charset="0"/>
              </a:defRPr>
            </a:lvl5pPr>
            <a:lvl6pPr marL="2514600" indent="-228600" eaLnBrk="0" fontAlgn="base" hangingPunct="0">
              <a:spcBef>
                <a:spcPct val="20000"/>
              </a:spcBef>
              <a:spcAft>
                <a:spcPct val="0"/>
              </a:spcAft>
              <a:buClr>
                <a:srgbClr val="000066"/>
              </a:buClr>
              <a:buChar char="•"/>
              <a:defRPr sz="1600">
                <a:solidFill>
                  <a:srgbClr val="00006E"/>
                </a:solidFill>
                <a:latin typeface="Arial" charset="0"/>
              </a:defRPr>
            </a:lvl6pPr>
            <a:lvl7pPr marL="2971800" indent="-228600" eaLnBrk="0" fontAlgn="base" hangingPunct="0">
              <a:spcBef>
                <a:spcPct val="20000"/>
              </a:spcBef>
              <a:spcAft>
                <a:spcPct val="0"/>
              </a:spcAft>
              <a:buClr>
                <a:srgbClr val="000066"/>
              </a:buClr>
              <a:buChar char="•"/>
              <a:defRPr sz="1600">
                <a:solidFill>
                  <a:srgbClr val="00006E"/>
                </a:solidFill>
                <a:latin typeface="Arial" charset="0"/>
              </a:defRPr>
            </a:lvl7pPr>
            <a:lvl8pPr marL="3429000" indent="-228600" eaLnBrk="0" fontAlgn="base" hangingPunct="0">
              <a:spcBef>
                <a:spcPct val="20000"/>
              </a:spcBef>
              <a:spcAft>
                <a:spcPct val="0"/>
              </a:spcAft>
              <a:buClr>
                <a:srgbClr val="000066"/>
              </a:buClr>
              <a:buChar char="•"/>
              <a:defRPr sz="1600">
                <a:solidFill>
                  <a:srgbClr val="00006E"/>
                </a:solidFill>
                <a:latin typeface="Arial" charset="0"/>
              </a:defRPr>
            </a:lvl8pPr>
            <a:lvl9pPr marL="3886200" indent="-228600" eaLnBrk="0" fontAlgn="base" hangingPunct="0">
              <a:spcBef>
                <a:spcPct val="20000"/>
              </a:spcBef>
              <a:spcAft>
                <a:spcPct val="0"/>
              </a:spcAft>
              <a:buClr>
                <a:srgbClr val="000066"/>
              </a:buClr>
              <a:buChar char="•"/>
              <a:defRPr sz="1600">
                <a:solidFill>
                  <a:srgbClr val="00006E"/>
                </a:solidFill>
                <a:latin typeface="Arial" charset="0"/>
              </a:defRPr>
            </a:lvl9pPr>
          </a:lstStyle>
          <a:p>
            <a:pPr algn="ctr">
              <a:spcBef>
                <a:spcPct val="0"/>
              </a:spcBef>
              <a:buClrTx/>
              <a:buFontTx/>
              <a:buNone/>
            </a:pPr>
            <a:r>
              <a:rPr lang="en-US" altLang="cs-CZ" sz="1100" dirty="0">
                <a:solidFill>
                  <a:schemeClr val="bg1"/>
                </a:solidFill>
                <a:latin typeface="Times New Roman" pitchFamily="18" charset="0"/>
              </a:rPr>
              <a:t>AUSTRIA</a:t>
            </a:r>
            <a:endParaRPr lang="en-US" altLang="cs-CZ" sz="3200" dirty="0">
              <a:solidFill>
                <a:schemeClr val="bg1"/>
              </a:solidFill>
              <a:latin typeface="Times New Roman" pitchFamily="18" charset="0"/>
            </a:endParaRPr>
          </a:p>
        </p:txBody>
      </p:sp>
      <p:sp>
        <p:nvSpPr>
          <p:cNvPr id="8199" name="AutoShape 7"/>
          <p:cNvSpPr>
            <a:spLocks noChangeArrowheads="1"/>
          </p:cNvSpPr>
          <p:nvPr/>
        </p:nvSpPr>
        <p:spPr bwMode="auto">
          <a:xfrm>
            <a:off x="8301372" y="5265204"/>
            <a:ext cx="1485900" cy="457200"/>
          </a:xfrm>
          <a:prstGeom prst="ellipseRibbon2">
            <a:avLst>
              <a:gd name="adj1" fmla="val 25000"/>
              <a:gd name="adj2" fmla="val 50000"/>
              <a:gd name="adj3" fmla="val 14236"/>
            </a:avLst>
          </a:prstGeom>
          <a:gradFill rotWithShape="0">
            <a:gsLst>
              <a:gs pos="0">
                <a:srgbClr val="B8A706"/>
              </a:gs>
              <a:gs pos="100000">
                <a:srgbClr val="554D03"/>
              </a:gs>
            </a:gsLst>
            <a:lin ang="5400000" scaled="1"/>
          </a:gradFill>
          <a:ln w="9525">
            <a:solidFill>
              <a:srgbClr val="BE0000"/>
            </a:solidFill>
            <a:round/>
            <a:headEnd/>
            <a:tailEnd/>
          </a:ln>
        </p:spPr>
        <p:txBody>
          <a:bodyPr wrap="none" lIns="91429" tIns="45715" rIns="91429" bIns="45715" anchor="ctr"/>
          <a:lstStyle>
            <a:lvl1pPr eaLnBrk="0" hangingPunct="0">
              <a:spcBef>
                <a:spcPct val="20000"/>
              </a:spcBef>
              <a:buClr>
                <a:srgbClr val="000066"/>
              </a:buClr>
              <a:buChar char="•"/>
              <a:defRPr sz="2800">
                <a:solidFill>
                  <a:srgbClr val="00006E"/>
                </a:solidFill>
                <a:latin typeface="Arial" charset="0"/>
              </a:defRPr>
            </a:lvl1pPr>
            <a:lvl2pPr marL="742950" indent="-285750" eaLnBrk="0" hangingPunct="0">
              <a:spcBef>
                <a:spcPct val="20000"/>
              </a:spcBef>
              <a:buClr>
                <a:srgbClr val="000066"/>
              </a:buClr>
              <a:buChar char="•"/>
              <a:defRPr sz="2400">
                <a:solidFill>
                  <a:srgbClr val="00006E"/>
                </a:solidFill>
                <a:latin typeface="Arial" charset="0"/>
              </a:defRPr>
            </a:lvl2pPr>
            <a:lvl3pPr marL="1143000" indent="-228600" eaLnBrk="0" hangingPunct="0">
              <a:spcBef>
                <a:spcPct val="20000"/>
              </a:spcBef>
              <a:buClr>
                <a:srgbClr val="000066"/>
              </a:buClr>
              <a:buChar char="•"/>
              <a:defRPr sz="2000">
                <a:solidFill>
                  <a:srgbClr val="00006E"/>
                </a:solidFill>
                <a:latin typeface="Arial" charset="0"/>
              </a:defRPr>
            </a:lvl3pPr>
            <a:lvl4pPr marL="1600200" indent="-228600" eaLnBrk="0" hangingPunct="0">
              <a:spcBef>
                <a:spcPct val="20000"/>
              </a:spcBef>
              <a:buClr>
                <a:srgbClr val="000066"/>
              </a:buClr>
              <a:buChar char="•"/>
              <a:defRPr>
                <a:solidFill>
                  <a:srgbClr val="00006E"/>
                </a:solidFill>
                <a:latin typeface="Arial" charset="0"/>
              </a:defRPr>
            </a:lvl4pPr>
            <a:lvl5pPr marL="2057400" indent="-228600" eaLnBrk="0" hangingPunct="0">
              <a:spcBef>
                <a:spcPct val="20000"/>
              </a:spcBef>
              <a:buClr>
                <a:srgbClr val="000066"/>
              </a:buClr>
              <a:buChar char="•"/>
              <a:defRPr sz="1600">
                <a:solidFill>
                  <a:srgbClr val="00006E"/>
                </a:solidFill>
                <a:latin typeface="Arial" charset="0"/>
              </a:defRPr>
            </a:lvl5pPr>
            <a:lvl6pPr marL="2514600" indent="-228600" eaLnBrk="0" fontAlgn="base" hangingPunct="0">
              <a:spcBef>
                <a:spcPct val="20000"/>
              </a:spcBef>
              <a:spcAft>
                <a:spcPct val="0"/>
              </a:spcAft>
              <a:buClr>
                <a:srgbClr val="000066"/>
              </a:buClr>
              <a:buChar char="•"/>
              <a:defRPr sz="1600">
                <a:solidFill>
                  <a:srgbClr val="00006E"/>
                </a:solidFill>
                <a:latin typeface="Arial" charset="0"/>
              </a:defRPr>
            </a:lvl6pPr>
            <a:lvl7pPr marL="2971800" indent="-228600" eaLnBrk="0" fontAlgn="base" hangingPunct="0">
              <a:spcBef>
                <a:spcPct val="20000"/>
              </a:spcBef>
              <a:spcAft>
                <a:spcPct val="0"/>
              </a:spcAft>
              <a:buClr>
                <a:srgbClr val="000066"/>
              </a:buClr>
              <a:buChar char="•"/>
              <a:defRPr sz="1600">
                <a:solidFill>
                  <a:srgbClr val="00006E"/>
                </a:solidFill>
                <a:latin typeface="Arial" charset="0"/>
              </a:defRPr>
            </a:lvl7pPr>
            <a:lvl8pPr marL="3429000" indent="-228600" eaLnBrk="0" fontAlgn="base" hangingPunct="0">
              <a:spcBef>
                <a:spcPct val="20000"/>
              </a:spcBef>
              <a:spcAft>
                <a:spcPct val="0"/>
              </a:spcAft>
              <a:buClr>
                <a:srgbClr val="000066"/>
              </a:buClr>
              <a:buChar char="•"/>
              <a:defRPr sz="1600">
                <a:solidFill>
                  <a:srgbClr val="00006E"/>
                </a:solidFill>
                <a:latin typeface="Arial" charset="0"/>
              </a:defRPr>
            </a:lvl8pPr>
            <a:lvl9pPr marL="3886200" indent="-228600" eaLnBrk="0" fontAlgn="base" hangingPunct="0">
              <a:spcBef>
                <a:spcPct val="20000"/>
              </a:spcBef>
              <a:spcAft>
                <a:spcPct val="0"/>
              </a:spcAft>
              <a:buClr>
                <a:srgbClr val="000066"/>
              </a:buClr>
              <a:buChar char="•"/>
              <a:defRPr sz="1600">
                <a:solidFill>
                  <a:srgbClr val="00006E"/>
                </a:solidFill>
                <a:latin typeface="Arial" charset="0"/>
              </a:defRPr>
            </a:lvl9pPr>
          </a:lstStyle>
          <a:p>
            <a:pPr algn="ctr">
              <a:spcBef>
                <a:spcPct val="0"/>
              </a:spcBef>
              <a:buClrTx/>
              <a:buFontTx/>
              <a:buNone/>
            </a:pPr>
            <a:r>
              <a:rPr lang="en-US" altLang="cs-CZ" sz="1100" dirty="0">
                <a:solidFill>
                  <a:schemeClr val="bg1"/>
                </a:solidFill>
                <a:latin typeface="Times New Roman" pitchFamily="18" charset="0"/>
              </a:rPr>
              <a:t>SLOVAKIA</a:t>
            </a:r>
            <a:endParaRPr lang="en-US" altLang="cs-CZ" sz="3200" dirty="0">
              <a:solidFill>
                <a:schemeClr val="bg1"/>
              </a:solidFill>
              <a:latin typeface="Times New Roman" pitchFamily="18" charset="0"/>
            </a:endParaRPr>
          </a:p>
        </p:txBody>
      </p:sp>
      <p:sp>
        <p:nvSpPr>
          <p:cNvPr id="8200" name="AutoShape 8"/>
          <p:cNvSpPr>
            <a:spLocks noChangeArrowheads="1"/>
          </p:cNvSpPr>
          <p:nvPr/>
        </p:nvSpPr>
        <p:spPr bwMode="auto">
          <a:xfrm>
            <a:off x="6897216" y="980728"/>
            <a:ext cx="1485900" cy="457200"/>
          </a:xfrm>
          <a:prstGeom prst="ellipseRibbon2">
            <a:avLst>
              <a:gd name="adj1" fmla="val 25000"/>
              <a:gd name="adj2" fmla="val 50000"/>
              <a:gd name="adj3" fmla="val 14236"/>
            </a:avLst>
          </a:prstGeom>
          <a:gradFill rotWithShape="0">
            <a:gsLst>
              <a:gs pos="0">
                <a:srgbClr val="B8A706"/>
              </a:gs>
              <a:gs pos="100000">
                <a:srgbClr val="554D03"/>
              </a:gs>
            </a:gsLst>
            <a:lin ang="5400000" scaled="1"/>
          </a:gradFill>
          <a:ln w="9525">
            <a:solidFill>
              <a:srgbClr val="BE0000"/>
            </a:solidFill>
            <a:round/>
            <a:headEnd/>
            <a:tailEnd/>
          </a:ln>
        </p:spPr>
        <p:txBody>
          <a:bodyPr wrap="none" lIns="91429" tIns="45715" rIns="91429" bIns="45715" anchor="ctr"/>
          <a:lstStyle>
            <a:lvl1pPr eaLnBrk="0" hangingPunct="0">
              <a:spcBef>
                <a:spcPct val="20000"/>
              </a:spcBef>
              <a:buClr>
                <a:srgbClr val="000066"/>
              </a:buClr>
              <a:buChar char="•"/>
              <a:defRPr sz="2800">
                <a:solidFill>
                  <a:srgbClr val="00006E"/>
                </a:solidFill>
                <a:latin typeface="Arial" charset="0"/>
              </a:defRPr>
            </a:lvl1pPr>
            <a:lvl2pPr marL="742950" indent="-285750" eaLnBrk="0" hangingPunct="0">
              <a:spcBef>
                <a:spcPct val="20000"/>
              </a:spcBef>
              <a:buClr>
                <a:srgbClr val="000066"/>
              </a:buClr>
              <a:buChar char="•"/>
              <a:defRPr sz="2400">
                <a:solidFill>
                  <a:srgbClr val="00006E"/>
                </a:solidFill>
                <a:latin typeface="Arial" charset="0"/>
              </a:defRPr>
            </a:lvl2pPr>
            <a:lvl3pPr marL="1143000" indent="-228600" eaLnBrk="0" hangingPunct="0">
              <a:spcBef>
                <a:spcPct val="20000"/>
              </a:spcBef>
              <a:buClr>
                <a:srgbClr val="000066"/>
              </a:buClr>
              <a:buChar char="•"/>
              <a:defRPr sz="2000">
                <a:solidFill>
                  <a:srgbClr val="00006E"/>
                </a:solidFill>
                <a:latin typeface="Arial" charset="0"/>
              </a:defRPr>
            </a:lvl3pPr>
            <a:lvl4pPr marL="1600200" indent="-228600" eaLnBrk="0" hangingPunct="0">
              <a:spcBef>
                <a:spcPct val="20000"/>
              </a:spcBef>
              <a:buClr>
                <a:srgbClr val="000066"/>
              </a:buClr>
              <a:buChar char="•"/>
              <a:defRPr>
                <a:solidFill>
                  <a:srgbClr val="00006E"/>
                </a:solidFill>
                <a:latin typeface="Arial" charset="0"/>
              </a:defRPr>
            </a:lvl4pPr>
            <a:lvl5pPr marL="2057400" indent="-228600" eaLnBrk="0" hangingPunct="0">
              <a:spcBef>
                <a:spcPct val="20000"/>
              </a:spcBef>
              <a:buClr>
                <a:srgbClr val="000066"/>
              </a:buClr>
              <a:buChar char="•"/>
              <a:defRPr sz="1600">
                <a:solidFill>
                  <a:srgbClr val="00006E"/>
                </a:solidFill>
                <a:latin typeface="Arial" charset="0"/>
              </a:defRPr>
            </a:lvl5pPr>
            <a:lvl6pPr marL="2514600" indent="-228600" eaLnBrk="0" fontAlgn="base" hangingPunct="0">
              <a:spcBef>
                <a:spcPct val="20000"/>
              </a:spcBef>
              <a:spcAft>
                <a:spcPct val="0"/>
              </a:spcAft>
              <a:buClr>
                <a:srgbClr val="000066"/>
              </a:buClr>
              <a:buChar char="•"/>
              <a:defRPr sz="1600">
                <a:solidFill>
                  <a:srgbClr val="00006E"/>
                </a:solidFill>
                <a:latin typeface="Arial" charset="0"/>
              </a:defRPr>
            </a:lvl6pPr>
            <a:lvl7pPr marL="2971800" indent="-228600" eaLnBrk="0" fontAlgn="base" hangingPunct="0">
              <a:spcBef>
                <a:spcPct val="20000"/>
              </a:spcBef>
              <a:spcAft>
                <a:spcPct val="0"/>
              </a:spcAft>
              <a:buClr>
                <a:srgbClr val="000066"/>
              </a:buClr>
              <a:buChar char="•"/>
              <a:defRPr sz="1600">
                <a:solidFill>
                  <a:srgbClr val="00006E"/>
                </a:solidFill>
                <a:latin typeface="Arial" charset="0"/>
              </a:defRPr>
            </a:lvl7pPr>
            <a:lvl8pPr marL="3429000" indent="-228600" eaLnBrk="0" fontAlgn="base" hangingPunct="0">
              <a:spcBef>
                <a:spcPct val="20000"/>
              </a:spcBef>
              <a:spcAft>
                <a:spcPct val="0"/>
              </a:spcAft>
              <a:buClr>
                <a:srgbClr val="000066"/>
              </a:buClr>
              <a:buChar char="•"/>
              <a:defRPr sz="1600">
                <a:solidFill>
                  <a:srgbClr val="00006E"/>
                </a:solidFill>
                <a:latin typeface="Arial" charset="0"/>
              </a:defRPr>
            </a:lvl8pPr>
            <a:lvl9pPr marL="3886200" indent="-228600" eaLnBrk="0" fontAlgn="base" hangingPunct="0">
              <a:spcBef>
                <a:spcPct val="20000"/>
              </a:spcBef>
              <a:spcAft>
                <a:spcPct val="0"/>
              </a:spcAft>
              <a:buClr>
                <a:srgbClr val="000066"/>
              </a:buClr>
              <a:buChar char="•"/>
              <a:defRPr sz="1600">
                <a:solidFill>
                  <a:srgbClr val="00006E"/>
                </a:solidFill>
                <a:latin typeface="Arial" charset="0"/>
              </a:defRPr>
            </a:lvl9pPr>
          </a:lstStyle>
          <a:p>
            <a:pPr algn="ctr">
              <a:spcBef>
                <a:spcPct val="0"/>
              </a:spcBef>
              <a:buClrTx/>
              <a:buFontTx/>
              <a:buNone/>
            </a:pPr>
            <a:r>
              <a:rPr lang="en-US" altLang="cs-CZ" sz="1100" dirty="0">
                <a:solidFill>
                  <a:schemeClr val="bg1"/>
                </a:solidFill>
                <a:latin typeface="Times New Roman" pitchFamily="18" charset="0"/>
              </a:rPr>
              <a:t>POLAND</a:t>
            </a:r>
            <a:endParaRPr lang="en-US" altLang="cs-CZ" sz="3200" dirty="0">
              <a:solidFill>
                <a:schemeClr val="bg1"/>
              </a:solidFill>
              <a:latin typeface="Times New Roman" pitchFamily="18" charset="0"/>
            </a:endParaRPr>
          </a:p>
        </p:txBody>
      </p:sp>
      <p:pic>
        <p:nvPicPr>
          <p:cNvPr id="8201" name="Picture 10" descr="Blood-drop-300x194">
            <a:hlinkClick r:id="rId4"/>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373380" y="0"/>
            <a:ext cx="21605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11" descr="https://encrypted-tbn2.gstatic.com/images?q=tbn:ANd9GcQG9nmTAgL27KP3avi91iY07s7umHPFlnvFuUJMsQYa7sq2RRkI-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0" y="0"/>
            <a:ext cx="12192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Prstenec 10"/>
          <p:cNvSpPr/>
          <p:nvPr/>
        </p:nvSpPr>
        <p:spPr>
          <a:xfrm>
            <a:off x="3332820" y="5049180"/>
            <a:ext cx="200025" cy="223838"/>
          </a:xfrm>
          <a:prstGeom prst="donut">
            <a:avLst/>
          </a:prstGeom>
          <a:solidFill>
            <a:srgbClr val="26C04B"/>
          </a:solidFill>
          <a:ln>
            <a:solidFill>
              <a:srgbClr val="26C0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12" name="Prstenec 11"/>
          <p:cNvSpPr/>
          <p:nvPr/>
        </p:nvSpPr>
        <p:spPr>
          <a:xfrm>
            <a:off x="9129464" y="3392996"/>
            <a:ext cx="200025" cy="223838"/>
          </a:xfrm>
          <a:prstGeom prst="donut">
            <a:avLst/>
          </a:prstGeom>
          <a:solidFill>
            <a:srgbClr val="26C04B"/>
          </a:solidFill>
          <a:ln>
            <a:solidFill>
              <a:srgbClr val="26C0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13" name="Prstenec 12"/>
          <p:cNvSpPr/>
          <p:nvPr/>
        </p:nvSpPr>
        <p:spPr>
          <a:xfrm>
            <a:off x="2216696" y="1556792"/>
            <a:ext cx="200025" cy="223838"/>
          </a:xfrm>
          <a:prstGeom prst="donut">
            <a:avLst/>
          </a:prstGeom>
          <a:solidFill>
            <a:srgbClr val="26C04B"/>
          </a:solidFill>
          <a:ln>
            <a:solidFill>
              <a:srgbClr val="26C0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14" name="TextovéPole 13"/>
          <p:cNvSpPr txBox="1"/>
          <p:nvPr/>
        </p:nvSpPr>
        <p:spPr>
          <a:xfrm>
            <a:off x="452500" y="6129300"/>
            <a:ext cx="3168352" cy="600164"/>
          </a:xfrm>
          <a:prstGeom prst="rect">
            <a:avLst/>
          </a:prstGeom>
          <a:noFill/>
        </p:spPr>
        <p:txBody>
          <a:bodyPr wrap="square">
            <a:spAutoFit/>
          </a:bodyPr>
          <a:lstStyle/>
          <a:p>
            <a:pPr marL="342900" indent="-342900">
              <a:tabLst>
                <a:tab pos="0" algn="l"/>
              </a:tabLst>
              <a:defRPr/>
            </a:pPr>
            <a:r>
              <a:rPr lang="cs-CZ" sz="1100" dirty="0">
                <a:latin typeface="+mn-lt"/>
                <a:ea typeface="+mj-ea"/>
                <a:cs typeface="+mj-cs"/>
              </a:rPr>
              <a:t>Zatížení transfuzní služby s </a:t>
            </a:r>
            <a:r>
              <a:rPr lang="cs-CZ" sz="1100" dirty="0" err="1">
                <a:latin typeface="+mn-lt"/>
                <a:ea typeface="+mj-ea"/>
                <a:cs typeface="+mj-cs"/>
              </a:rPr>
              <a:t>výborou</a:t>
            </a:r>
            <a:endParaRPr lang="cs-CZ" sz="1100" dirty="0">
              <a:latin typeface="+mn-lt"/>
              <a:ea typeface="+mj-ea"/>
              <a:cs typeface="+mj-cs"/>
            </a:endParaRPr>
          </a:p>
          <a:p>
            <a:pPr marL="342900" indent="-342900">
              <a:tabLst>
                <a:tab pos="0" algn="l"/>
              </a:tabLst>
              <a:defRPr/>
            </a:pPr>
            <a:r>
              <a:rPr lang="cs-CZ" sz="1100" dirty="0">
                <a:latin typeface="+mn-lt"/>
                <a:ea typeface="+mj-ea"/>
                <a:cs typeface="+mj-cs"/>
              </a:rPr>
              <a:t>Odběrová střediska</a:t>
            </a:r>
          </a:p>
          <a:p>
            <a:pPr marL="342900" indent="-342900">
              <a:tabLst>
                <a:tab pos="0" algn="l"/>
              </a:tabLst>
              <a:defRPr/>
            </a:pPr>
            <a:r>
              <a:rPr lang="cs-CZ" sz="1100" dirty="0" err="1">
                <a:latin typeface="+mn-lt"/>
                <a:ea typeface="+mj-ea"/>
                <a:cs typeface="+mj-cs"/>
              </a:rPr>
              <a:t>Plazmaferetická</a:t>
            </a:r>
            <a:r>
              <a:rPr lang="cs-CZ" sz="1100" dirty="0">
                <a:latin typeface="+mn-lt"/>
                <a:ea typeface="+mj-ea"/>
                <a:cs typeface="+mj-cs"/>
              </a:rPr>
              <a:t> centra</a:t>
            </a:r>
          </a:p>
        </p:txBody>
      </p:sp>
      <p:sp>
        <p:nvSpPr>
          <p:cNvPr id="15" name="Prstenec 14"/>
          <p:cNvSpPr/>
          <p:nvPr/>
        </p:nvSpPr>
        <p:spPr>
          <a:xfrm>
            <a:off x="272480" y="6525344"/>
            <a:ext cx="144016" cy="144016"/>
          </a:xfrm>
          <a:prstGeom prst="donut">
            <a:avLst/>
          </a:prstGeom>
          <a:solidFill>
            <a:srgbClr val="26C04B"/>
          </a:solidFill>
          <a:ln>
            <a:solidFill>
              <a:srgbClr val="26C0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16" name="7cípá hvězda 15"/>
          <p:cNvSpPr/>
          <p:nvPr/>
        </p:nvSpPr>
        <p:spPr>
          <a:xfrm>
            <a:off x="272480" y="6165304"/>
            <a:ext cx="146025" cy="144016"/>
          </a:xfrm>
          <a:prstGeom prst="star7">
            <a:avLst/>
          </a:prstGeom>
          <a:solidFill>
            <a:srgbClr val="FF00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ln>
                <a:solidFill>
                  <a:srgbClr val="0070C0"/>
                </a:solidFill>
              </a:ln>
            </a:endParaRPr>
          </a:p>
        </p:txBody>
      </p:sp>
      <p:sp>
        <p:nvSpPr>
          <p:cNvPr id="18" name="Prstenec 17"/>
          <p:cNvSpPr/>
          <p:nvPr/>
        </p:nvSpPr>
        <p:spPr>
          <a:xfrm>
            <a:off x="2360712" y="2132856"/>
            <a:ext cx="204788" cy="195262"/>
          </a:xfrm>
          <a:prstGeom prst="donut">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19" name="Prstenec 18"/>
          <p:cNvSpPr/>
          <p:nvPr/>
        </p:nvSpPr>
        <p:spPr>
          <a:xfrm>
            <a:off x="272480" y="6345324"/>
            <a:ext cx="144016" cy="144016"/>
          </a:xfrm>
          <a:prstGeom prst="donut">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20" name="Prstenec 19"/>
          <p:cNvSpPr/>
          <p:nvPr/>
        </p:nvSpPr>
        <p:spPr>
          <a:xfrm>
            <a:off x="4953000" y="1412776"/>
            <a:ext cx="204788" cy="195262"/>
          </a:xfrm>
          <a:prstGeom prst="donut">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21" name="Prstenec 20"/>
          <p:cNvSpPr/>
          <p:nvPr/>
        </p:nvSpPr>
        <p:spPr>
          <a:xfrm>
            <a:off x="3512840" y="2096852"/>
            <a:ext cx="204788" cy="195262"/>
          </a:xfrm>
          <a:prstGeom prst="donut">
            <a:avLst/>
          </a:prstGeom>
          <a:solidFill>
            <a:srgbClr val="00B0F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22" name="Prstenec 21"/>
          <p:cNvSpPr/>
          <p:nvPr/>
        </p:nvSpPr>
        <p:spPr>
          <a:xfrm>
            <a:off x="3692860" y="2636912"/>
            <a:ext cx="200025" cy="223838"/>
          </a:xfrm>
          <a:prstGeom prst="donut">
            <a:avLst/>
          </a:prstGeom>
          <a:solidFill>
            <a:srgbClr val="26C04B"/>
          </a:solidFill>
          <a:ln>
            <a:solidFill>
              <a:srgbClr val="26C0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sp>
        <p:nvSpPr>
          <p:cNvPr id="23" name="Prstenec 22"/>
          <p:cNvSpPr/>
          <p:nvPr/>
        </p:nvSpPr>
        <p:spPr>
          <a:xfrm>
            <a:off x="3548844" y="2888940"/>
            <a:ext cx="200025" cy="223838"/>
          </a:xfrm>
          <a:prstGeom prst="donut">
            <a:avLst/>
          </a:prstGeom>
          <a:solidFill>
            <a:srgbClr val="26C04B"/>
          </a:solidFill>
          <a:ln>
            <a:solidFill>
              <a:srgbClr val="26C04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a:solidFill>
                <a:schemeClr val="tx1"/>
              </a:solidFill>
            </a:endParaRPr>
          </a:p>
        </p:txBody>
      </p:sp>
      <p:pic>
        <p:nvPicPr>
          <p:cNvPr id="512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84503" y="5273018"/>
            <a:ext cx="225425" cy="24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49521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381000" y="836613"/>
            <a:ext cx="9283700" cy="549275"/>
          </a:xfrm>
        </p:spPr>
        <p:txBody>
          <a:bodyPr/>
          <a:lstStyle/>
          <a:p>
            <a:pPr algn="ctr"/>
            <a:r>
              <a:rPr lang="cs-CZ" sz="2900">
                <a:solidFill>
                  <a:srgbClr val="000066"/>
                </a:solidFill>
              </a:rPr>
              <a:t>Organizace transfuzní služby</a:t>
            </a:r>
            <a:r>
              <a:rPr lang="cs-CZ" sz="2900">
                <a:solidFill>
                  <a:srgbClr val="000066"/>
                </a:solidFill>
                <a:latin typeface="Arial" charset="0"/>
              </a:rPr>
              <a:t> </a:t>
            </a:r>
            <a:r>
              <a:rPr lang="cs-CZ" sz="2900">
                <a:solidFill>
                  <a:srgbClr val="000066"/>
                </a:solidFill>
              </a:rPr>
              <a:t>v zahraničí</a:t>
            </a:r>
          </a:p>
        </p:txBody>
      </p:sp>
      <p:sp>
        <p:nvSpPr>
          <p:cNvPr id="215043" name="Rectangle 3"/>
          <p:cNvSpPr>
            <a:spLocks noChangeArrowheads="1"/>
          </p:cNvSpPr>
          <p:nvPr/>
        </p:nvSpPr>
        <p:spPr bwMode="auto">
          <a:xfrm>
            <a:off x="884238" y="2241550"/>
            <a:ext cx="9906000" cy="639763"/>
          </a:xfrm>
          <a:prstGeom prst="rect">
            <a:avLst/>
          </a:prstGeom>
          <a:noFill/>
          <a:ln w="9525">
            <a:noFill/>
            <a:miter lim="800000"/>
            <a:headEnd/>
            <a:tailEnd/>
          </a:ln>
          <a:effectLst/>
        </p:spPr>
        <p:txBody>
          <a:bodyPr>
            <a:spAutoFit/>
          </a:bodyPr>
          <a:lstStyle/>
          <a:p>
            <a:r>
              <a:rPr lang="en-US" sz="1200" b="0">
                <a:solidFill>
                  <a:schemeClr val="tx1"/>
                </a:solidFill>
                <a:latin typeface="Times New Roman" pitchFamily="18" charset="0"/>
                <a:cs typeface="Times New Roman" pitchFamily="18" charset="0"/>
              </a:rPr>
              <a:t> </a:t>
            </a:r>
          </a:p>
          <a:p>
            <a:pPr eaLnBrk="0" hangingPunct="0"/>
            <a:endParaRPr lang="en-US" b="0">
              <a:solidFill>
                <a:schemeClr val="tx1"/>
              </a:solidFill>
              <a:latin typeface="Times New Roman" pitchFamily="18" charset="0"/>
            </a:endParaRPr>
          </a:p>
        </p:txBody>
      </p:sp>
      <p:sp>
        <p:nvSpPr>
          <p:cNvPr id="215044" name="Text Box 4"/>
          <p:cNvSpPr txBox="1">
            <a:spLocks noChangeArrowheads="1"/>
          </p:cNvSpPr>
          <p:nvPr/>
        </p:nvSpPr>
        <p:spPr bwMode="auto">
          <a:xfrm>
            <a:off x="776288" y="1844675"/>
            <a:ext cx="8424862" cy="3560763"/>
          </a:xfrm>
          <a:prstGeom prst="rect">
            <a:avLst/>
          </a:prstGeom>
          <a:noFill/>
          <a:ln w="9525" algn="ctr">
            <a:noFill/>
            <a:miter lim="800000"/>
            <a:headEnd/>
            <a:tailEnd/>
          </a:ln>
          <a:effectLst/>
        </p:spPr>
        <p:txBody>
          <a:bodyPr>
            <a:spAutoFit/>
          </a:bodyPr>
          <a:lstStyle/>
          <a:p>
            <a:pPr>
              <a:spcBef>
                <a:spcPct val="50000"/>
              </a:spcBef>
              <a:buFontTx/>
              <a:buChar char="•"/>
            </a:pPr>
            <a:r>
              <a:rPr lang="cs-CZ"/>
              <a:t> zpravidla NGO</a:t>
            </a:r>
          </a:p>
          <a:p>
            <a:pPr>
              <a:spcBef>
                <a:spcPct val="50000"/>
              </a:spcBef>
              <a:buFontTx/>
              <a:buChar char="•"/>
            </a:pPr>
            <a:r>
              <a:rPr lang="cs-CZ"/>
              <a:t> odběry a zpracování krve zpravidla zcela oddělené od nemocnic (= výroba léčiv)</a:t>
            </a:r>
          </a:p>
          <a:p>
            <a:pPr>
              <a:spcBef>
                <a:spcPct val="50000"/>
              </a:spcBef>
              <a:buFontTx/>
              <a:buChar char="•"/>
            </a:pPr>
            <a:r>
              <a:rPr lang="cs-CZ"/>
              <a:t> zpravidla trend k maximální centralizaci a konsolidaci </a:t>
            </a:r>
          </a:p>
          <a:p>
            <a:pPr>
              <a:spcBef>
                <a:spcPct val="50000"/>
              </a:spcBef>
              <a:buFontTx/>
              <a:buChar char="•"/>
            </a:pPr>
            <a:r>
              <a:rPr lang="cs-CZ"/>
              <a:t> v některých zemích působení otevřeně komerční sféry (plazmaferetická centra – plazma pro průmyslové zpracování)</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1065213" y="476250"/>
            <a:ext cx="8420100" cy="893763"/>
          </a:xfrm>
          <a:prstGeom prst="rect">
            <a:avLst/>
          </a:prstGeom>
          <a:noFill/>
          <a:ln w="9525">
            <a:noFill/>
            <a:miter lim="800000"/>
            <a:headEnd/>
            <a:tailEnd/>
          </a:ln>
          <a:effectLst/>
        </p:spPr>
        <p:txBody>
          <a:bodyPr anchor="b"/>
          <a:lstStyle/>
          <a:p>
            <a:pPr algn="ctr" eaLnBrk="0" hangingPunct="0"/>
            <a:r>
              <a:rPr lang="cs-CZ" sz="2800" b="0">
                <a:effectLst>
                  <a:outerShdw blurRad="38100" dist="38100" dir="2700000" algn="tl">
                    <a:srgbClr val="C0C0C0"/>
                  </a:outerShdw>
                </a:effectLst>
              </a:rPr>
              <a:t>TS v různých zemích</a:t>
            </a:r>
            <a:r>
              <a:rPr lang="cs-CZ" b="0">
                <a:effectLst>
                  <a:outerShdw blurRad="38100" dist="38100" dir="2700000" algn="tl">
                    <a:srgbClr val="C0C0C0"/>
                  </a:outerShdw>
                </a:effectLst>
              </a:rPr>
              <a:t> </a:t>
            </a:r>
          </a:p>
        </p:txBody>
      </p:sp>
      <p:sp>
        <p:nvSpPr>
          <p:cNvPr id="124931" name="Rectangle 3"/>
          <p:cNvSpPr>
            <a:spLocks noGrp="1" noChangeArrowheads="1"/>
          </p:cNvSpPr>
          <p:nvPr>
            <p:ph type="body" sz="half" idx="1"/>
          </p:nvPr>
        </p:nvSpPr>
        <p:spPr>
          <a:xfrm>
            <a:off x="273050" y="1341438"/>
            <a:ext cx="9788525" cy="4202112"/>
          </a:xfrm>
          <a:noFill/>
          <a:ln/>
        </p:spPr>
        <p:txBody>
          <a:bodyPr/>
          <a:lstStyle/>
          <a:p>
            <a:pPr marL="533400" indent="-533400" algn="just">
              <a:spcBef>
                <a:spcPct val="0"/>
              </a:spcBef>
              <a:spcAft>
                <a:spcPts val="300"/>
              </a:spcAft>
              <a:buFontTx/>
              <a:buNone/>
            </a:pPr>
            <a:r>
              <a:rPr lang="cs-CZ" sz="3200" dirty="0">
                <a:cs typeface="Times New Roman" pitchFamily="18" charset="0"/>
              </a:rPr>
              <a:t>	</a:t>
            </a:r>
            <a:r>
              <a:rPr lang="cs-CZ" sz="1800" dirty="0">
                <a:cs typeface="Times New Roman" pitchFamily="18" charset="0"/>
              </a:rPr>
              <a:t>			</a:t>
            </a:r>
            <a:r>
              <a:rPr lang="cs-CZ" sz="1800" b="1" u="sng" dirty="0">
                <a:cs typeface="Times New Roman" pitchFamily="18" charset="0"/>
              </a:rPr>
              <a:t>Poč. obyv.	         </a:t>
            </a:r>
            <a:r>
              <a:rPr lang="cs-CZ" sz="1800" b="1" u="sng" dirty="0" err="1">
                <a:cs typeface="Times New Roman" pitchFamily="18" charset="0"/>
              </a:rPr>
              <a:t>Poč.ZTS</a:t>
            </a:r>
            <a:r>
              <a:rPr lang="cs-CZ" sz="1800" b="1" u="sng" dirty="0">
                <a:cs typeface="Times New Roman" pitchFamily="18" charset="0"/>
              </a:rPr>
              <a:t>             ZTS/1mil.o.</a:t>
            </a:r>
          </a:p>
          <a:p>
            <a:pPr marL="533400" indent="-533400" algn="just">
              <a:spcBef>
                <a:spcPct val="0"/>
              </a:spcBef>
              <a:spcAft>
                <a:spcPts val="300"/>
              </a:spcAft>
            </a:pPr>
            <a:r>
              <a:rPr lang="cs-CZ" sz="1800" dirty="0">
                <a:cs typeface="Times New Roman" pitchFamily="18" charset="0"/>
              </a:rPr>
              <a:t>ČR		  	  10,5 mil.		69		5</a:t>
            </a:r>
          </a:p>
          <a:p>
            <a:pPr marL="533400" indent="-533400" algn="just">
              <a:spcBef>
                <a:spcPct val="0"/>
              </a:spcBef>
              <a:spcAft>
                <a:spcPts val="300"/>
              </a:spcAft>
            </a:pPr>
            <a:r>
              <a:rPr lang="cs-CZ" sz="1800" dirty="0">
                <a:cs typeface="Times New Roman" pitchFamily="18" charset="0"/>
              </a:rPr>
              <a:t>Belgie		  10,5 mil.		3		0,3</a:t>
            </a:r>
          </a:p>
          <a:p>
            <a:pPr marL="533400" indent="-533400" algn="just">
              <a:spcBef>
                <a:spcPct val="0"/>
              </a:spcBef>
              <a:spcAft>
                <a:spcPts val="300"/>
              </a:spcAft>
            </a:pPr>
            <a:r>
              <a:rPr lang="cs-CZ" sz="1800" dirty="0">
                <a:cs typeface="Times New Roman" pitchFamily="18" charset="0"/>
              </a:rPr>
              <a:t>Kanada		  32,5 mil.		9/3		0,28	</a:t>
            </a:r>
          </a:p>
          <a:p>
            <a:pPr marL="533400" indent="-533400" algn="just">
              <a:spcBef>
                <a:spcPct val="0"/>
              </a:spcBef>
              <a:spcAft>
                <a:spcPts val="300"/>
              </a:spcAft>
            </a:pPr>
            <a:r>
              <a:rPr lang="cs-CZ" sz="1800" dirty="0">
                <a:cs typeface="Times New Roman" pitchFamily="18" charset="0"/>
              </a:rPr>
              <a:t>Francie		  63 mil.			9		0,14</a:t>
            </a:r>
          </a:p>
          <a:p>
            <a:pPr marL="533400" indent="-533400" algn="just">
              <a:spcBef>
                <a:spcPct val="0"/>
              </a:spcBef>
              <a:spcAft>
                <a:spcPts val="300"/>
              </a:spcAft>
            </a:pPr>
            <a:r>
              <a:rPr lang="cs-CZ" sz="1800" dirty="0">
                <a:cs typeface="Times New Roman" pitchFamily="18" charset="0"/>
              </a:rPr>
              <a:t>Německo	 	  82 mil.			37		0,45</a:t>
            </a:r>
          </a:p>
          <a:p>
            <a:pPr marL="533400" indent="-533400" algn="just">
              <a:spcBef>
                <a:spcPct val="0"/>
              </a:spcBef>
              <a:spcAft>
                <a:spcPts val="300"/>
              </a:spcAft>
            </a:pPr>
            <a:r>
              <a:rPr lang="cs-CZ" sz="1800" dirty="0">
                <a:cs typeface="Times New Roman" pitchFamily="18" charset="0"/>
              </a:rPr>
              <a:t>Řecko		  11 mil.			7		0,63</a:t>
            </a:r>
          </a:p>
          <a:p>
            <a:pPr marL="533400" indent="-533400" algn="just">
              <a:spcBef>
                <a:spcPct val="0"/>
              </a:spcBef>
              <a:spcAft>
                <a:spcPts val="300"/>
              </a:spcAft>
            </a:pPr>
            <a:r>
              <a:rPr lang="cs-CZ" sz="1800" dirty="0">
                <a:cs typeface="Times New Roman" pitchFamily="18" charset="0"/>
              </a:rPr>
              <a:t>Island		  0,3 mil.			1		3,3</a:t>
            </a:r>
          </a:p>
          <a:p>
            <a:pPr marL="533400" indent="-533400" algn="just">
              <a:spcBef>
                <a:spcPct val="0"/>
              </a:spcBef>
              <a:spcAft>
                <a:spcPts val="300"/>
              </a:spcAft>
            </a:pPr>
            <a:r>
              <a:rPr lang="cs-CZ" sz="1800" dirty="0">
                <a:cs typeface="Times New Roman" pitchFamily="18" charset="0"/>
              </a:rPr>
              <a:t>Nizozemsko	  	 16 mil.			2/1		0,37</a:t>
            </a:r>
          </a:p>
          <a:p>
            <a:pPr marL="533400" indent="-533400" algn="just">
              <a:spcBef>
                <a:spcPct val="0"/>
              </a:spcBef>
              <a:spcAft>
                <a:spcPts val="300"/>
              </a:spcAft>
            </a:pPr>
            <a:r>
              <a:rPr lang="cs-CZ" sz="1800" dirty="0">
                <a:cs typeface="Times New Roman" pitchFamily="18" charset="0"/>
              </a:rPr>
              <a:t>Polsko		  38,5 mil.		22		0,57</a:t>
            </a:r>
          </a:p>
          <a:p>
            <a:pPr marL="533400" indent="-533400" algn="just">
              <a:spcBef>
                <a:spcPct val="0"/>
              </a:spcBef>
              <a:spcAft>
                <a:spcPts val="300"/>
              </a:spcAft>
            </a:pPr>
            <a:r>
              <a:rPr lang="cs-CZ" sz="1800" dirty="0">
                <a:cs typeface="Times New Roman" pitchFamily="18" charset="0"/>
              </a:rPr>
              <a:t>Portugalsko	  	10,7 mil.			14		1,3</a:t>
            </a:r>
          </a:p>
          <a:p>
            <a:pPr marL="533400" indent="-533400" algn="just">
              <a:spcBef>
                <a:spcPct val="0"/>
              </a:spcBef>
              <a:spcAft>
                <a:spcPts val="300"/>
              </a:spcAft>
            </a:pPr>
            <a:r>
              <a:rPr lang="cs-CZ" sz="1800" dirty="0">
                <a:cs typeface="Times New Roman" pitchFamily="18" charset="0"/>
              </a:rPr>
              <a:t>Španělsko	  	46 mil.			19		0,41</a:t>
            </a:r>
          </a:p>
          <a:p>
            <a:pPr marL="533400" indent="-533400" algn="just">
              <a:spcBef>
                <a:spcPct val="0"/>
              </a:spcBef>
              <a:spcAft>
                <a:spcPts val="300"/>
              </a:spcAft>
            </a:pPr>
            <a:r>
              <a:rPr lang="cs-CZ" sz="1800" dirty="0">
                <a:cs typeface="Times New Roman" pitchFamily="18" charset="0"/>
              </a:rPr>
              <a:t>Velká Británie	  62 mil.			4		0,06</a:t>
            </a:r>
          </a:p>
          <a:p>
            <a:pPr marL="533400" indent="-533400" algn="just">
              <a:spcBef>
                <a:spcPct val="0"/>
              </a:spcBef>
              <a:spcAft>
                <a:spcPts val="300"/>
              </a:spcAft>
            </a:pPr>
            <a:r>
              <a:rPr lang="cs-CZ" sz="1800" dirty="0">
                <a:cs typeface="Times New Roman" pitchFamily="18" charset="0"/>
              </a:rPr>
              <a:t>Izrael		  7,5 mil.			1		0,13</a:t>
            </a:r>
          </a:p>
          <a:p>
            <a:pPr marL="533400" indent="-533400" algn="just">
              <a:spcBef>
                <a:spcPct val="0"/>
              </a:spcBef>
              <a:spcAft>
                <a:spcPts val="300"/>
              </a:spcAft>
            </a:pPr>
            <a:endParaRPr lang="cs-CZ" sz="1800" dirty="0">
              <a:cs typeface="Times New Roman" pitchFamily="18" charset="0"/>
            </a:endParaRPr>
          </a:p>
          <a:p>
            <a:pPr marL="533400" indent="-533400" algn="just">
              <a:spcBef>
                <a:spcPct val="0"/>
              </a:spcBef>
              <a:spcAft>
                <a:spcPts val="300"/>
              </a:spcAft>
            </a:pPr>
            <a:endParaRPr lang="en-US" sz="1800" dirty="0">
              <a:cs typeface="Times New Roman" pitchFamily="18" charset="0"/>
            </a:endParaRPr>
          </a:p>
          <a:p>
            <a:pPr marL="533400" indent="-533400" algn="just">
              <a:spcBef>
                <a:spcPct val="0"/>
              </a:spcBef>
              <a:spcAft>
                <a:spcPts val="300"/>
              </a:spcAft>
              <a:buFontTx/>
              <a:buNone/>
            </a:pPr>
            <a:endParaRPr lang="en-US" sz="2100" dirty="0">
              <a:cs typeface="Times New Roman" pitchFamily="18" charset="0"/>
            </a:endParaRPr>
          </a:p>
          <a:p>
            <a:pPr marL="533400" indent="-533400" algn="just">
              <a:spcBef>
                <a:spcPct val="0"/>
              </a:spcBef>
              <a:spcAft>
                <a:spcPts val="300"/>
              </a:spcAft>
              <a:buFontTx/>
              <a:buNone/>
            </a:pPr>
            <a:endParaRPr lang="en-GB" sz="2900" dirty="0">
              <a:cs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0E66540-743A-4E4F-95AC-19EC22554183}"/>
              </a:ext>
            </a:extLst>
          </p:cNvPr>
          <p:cNvSpPr>
            <a:spLocks noGrp="1" noChangeArrowheads="1"/>
          </p:cNvSpPr>
          <p:nvPr>
            <p:ph type="title"/>
          </p:nvPr>
        </p:nvSpPr>
        <p:spPr>
          <a:xfrm>
            <a:off x="749301" y="452438"/>
            <a:ext cx="8524875" cy="608012"/>
          </a:xfrm>
        </p:spPr>
        <p:txBody>
          <a:bodyPr/>
          <a:lstStyle/>
          <a:p>
            <a:pPr>
              <a:defRPr/>
            </a:pPr>
            <a:r>
              <a:rPr lang="cs-CZ" altLang="cs-CZ" sz="3200" dirty="0">
                <a:solidFill>
                  <a:schemeClr val="bg1">
                    <a:lumMod val="75000"/>
                    <a:lumOff val="25000"/>
                  </a:schemeClr>
                </a:solidFill>
              </a:rPr>
              <a:t> </a:t>
            </a:r>
            <a:r>
              <a:rPr lang="cs-CZ" altLang="cs-CZ" sz="3600" dirty="0">
                <a:solidFill>
                  <a:schemeClr val="bg1">
                    <a:lumMod val="75000"/>
                    <a:lumOff val="25000"/>
                  </a:schemeClr>
                </a:solidFill>
              </a:rPr>
              <a:t>Počet provedených odběrů  </a:t>
            </a:r>
            <a:endParaRPr lang="cs-CZ" altLang="cs-CZ" sz="2800" dirty="0">
              <a:solidFill>
                <a:schemeClr val="bg1">
                  <a:lumMod val="75000"/>
                  <a:lumOff val="25000"/>
                </a:schemeClr>
              </a:solidFill>
            </a:endParaRPr>
          </a:p>
        </p:txBody>
      </p:sp>
      <p:pic>
        <p:nvPicPr>
          <p:cNvPr id="22531" name="Obrázek 1">
            <a:extLst>
              <a:ext uri="{FF2B5EF4-FFF2-40B4-BE49-F238E27FC236}">
                <a16:creationId xmlns:a16="http://schemas.microsoft.com/office/drawing/2014/main" id="{D49E15C2-486B-4D1A-8C0A-1E3DB0E84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338733"/>
            <a:ext cx="8524875" cy="508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686491E-929C-4C12-A27C-E4CC7037B9E6}"/>
              </a:ext>
            </a:extLst>
          </p:cNvPr>
          <p:cNvSpPr txBox="1">
            <a:spLocks/>
          </p:cNvSpPr>
          <p:nvPr/>
        </p:nvSpPr>
        <p:spPr bwMode="auto">
          <a:xfrm>
            <a:off x="19050" y="332656"/>
            <a:ext cx="9985375"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2400" b="1">
                <a:solidFill>
                  <a:srgbClr val="00006E"/>
                </a:solidFill>
                <a:latin typeface="+mj-lt"/>
                <a:ea typeface="+mj-ea"/>
                <a:cs typeface="+mj-cs"/>
              </a:defRPr>
            </a:lvl1pPr>
            <a:lvl2pPr algn="l" rtl="0" eaLnBrk="0" fontAlgn="base" hangingPunct="0">
              <a:spcBef>
                <a:spcPct val="0"/>
              </a:spcBef>
              <a:spcAft>
                <a:spcPct val="0"/>
              </a:spcAft>
              <a:defRPr sz="2400" b="1">
                <a:solidFill>
                  <a:srgbClr val="00006E"/>
                </a:solidFill>
                <a:latin typeface="Arial Black" pitchFamily="34" charset="0"/>
              </a:defRPr>
            </a:lvl2pPr>
            <a:lvl3pPr algn="l" rtl="0" eaLnBrk="0" fontAlgn="base" hangingPunct="0">
              <a:spcBef>
                <a:spcPct val="0"/>
              </a:spcBef>
              <a:spcAft>
                <a:spcPct val="0"/>
              </a:spcAft>
              <a:defRPr sz="2400" b="1">
                <a:solidFill>
                  <a:srgbClr val="00006E"/>
                </a:solidFill>
                <a:latin typeface="Arial Black" pitchFamily="34" charset="0"/>
              </a:defRPr>
            </a:lvl3pPr>
            <a:lvl4pPr algn="l" rtl="0" eaLnBrk="0" fontAlgn="base" hangingPunct="0">
              <a:spcBef>
                <a:spcPct val="0"/>
              </a:spcBef>
              <a:spcAft>
                <a:spcPct val="0"/>
              </a:spcAft>
              <a:defRPr sz="2400" b="1">
                <a:solidFill>
                  <a:srgbClr val="00006E"/>
                </a:solidFill>
                <a:latin typeface="Arial Black" pitchFamily="34" charset="0"/>
              </a:defRPr>
            </a:lvl4pPr>
            <a:lvl5pPr algn="l" rtl="0" eaLnBrk="0" fontAlgn="base" hangingPunct="0">
              <a:spcBef>
                <a:spcPct val="0"/>
              </a:spcBef>
              <a:spcAft>
                <a:spcPct val="0"/>
              </a:spcAft>
              <a:defRPr sz="2400" b="1">
                <a:solidFill>
                  <a:srgbClr val="00006E"/>
                </a:solidFill>
                <a:latin typeface="Arial Black" pitchFamily="34" charset="0"/>
              </a:defRPr>
            </a:lvl5pPr>
            <a:lvl6pPr marL="457200" algn="l" rtl="0" fontAlgn="base">
              <a:spcBef>
                <a:spcPct val="0"/>
              </a:spcBef>
              <a:spcAft>
                <a:spcPct val="0"/>
              </a:spcAft>
              <a:defRPr sz="2400" b="1">
                <a:solidFill>
                  <a:srgbClr val="00006E"/>
                </a:solidFill>
                <a:latin typeface="Arial Black" pitchFamily="34" charset="0"/>
              </a:defRPr>
            </a:lvl6pPr>
            <a:lvl7pPr marL="914400" algn="l" rtl="0" fontAlgn="base">
              <a:spcBef>
                <a:spcPct val="0"/>
              </a:spcBef>
              <a:spcAft>
                <a:spcPct val="0"/>
              </a:spcAft>
              <a:defRPr sz="2400" b="1">
                <a:solidFill>
                  <a:srgbClr val="00006E"/>
                </a:solidFill>
                <a:latin typeface="Arial Black" pitchFamily="34" charset="0"/>
              </a:defRPr>
            </a:lvl7pPr>
            <a:lvl8pPr marL="1371600" algn="l" rtl="0" fontAlgn="base">
              <a:spcBef>
                <a:spcPct val="0"/>
              </a:spcBef>
              <a:spcAft>
                <a:spcPct val="0"/>
              </a:spcAft>
              <a:defRPr sz="2400" b="1">
                <a:solidFill>
                  <a:srgbClr val="00006E"/>
                </a:solidFill>
                <a:latin typeface="Arial Black" pitchFamily="34" charset="0"/>
              </a:defRPr>
            </a:lvl8pPr>
            <a:lvl9pPr marL="1828800" algn="l" rtl="0" fontAlgn="base">
              <a:spcBef>
                <a:spcPct val="0"/>
              </a:spcBef>
              <a:spcAft>
                <a:spcPct val="0"/>
              </a:spcAft>
              <a:defRPr sz="2400" b="1">
                <a:solidFill>
                  <a:srgbClr val="00006E"/>
                </a:solidFill>
                <a:latin typeface="Arial Black" pitchFamily="34" charset="0"/>
              </a:defRPr>
            </a:lvl9pPr>
          </a:lstStyle>
          <a:p>
            <a:pPr algn="ctr"/>
            <a:r>
              <a:rPr lang="cs-CZ" kern="0" dirty="0"/>
              <a:t>Trendy v počtech provedených odběrů v ČR dle typu </a:t>
            </a:r>
          </a:p>
        </p:txBody>
      </p:sp>
      <p:sp>
        <p:nvSpPr>
          <p:cNvPr id="2" name="Text Box 6">
            <a:extLst>
              <a:ext uri="{FF2B5EF4-FFF2-40B4-BE49-F238E27FC236}">
                <a16:creationId xmlns:a16="http://schemas.microsoft.com/office/drawing/2014/main" id="{08F5BFAE-A43F-92C0-9BF8-EFB8D0225F36}"/>
              </a:ext>
            </a:extLst>
          </p:cNvPr>
          <p:cNvSpPr txBox="1">
            <a:spLocks noChangeArrowheads="1"/>
          </p:cNvSpPr>
          <p:nvPr/>
        </p:nvSpPr>
        <p:spPr bwMode="auto">
          <a:xfrm>
            <a:off x="4881562" y="6354763"/>
            <a:ext cx="4787900" cy="503237"/>
          </a:xfrm>
          <a:prstGeom prst="rect">
            <a:avLst/>
          </a:prstGeom>
          <a:noFill/>
          <a:ln w="9525" algn="ctr">
            <a:noFill/>
            <a:miter lim="800000"/>
            <a:headEnd/>
            <a:tailEnd/>
          </a:ln>
          <a:effectLst/>
        </p:spPr>
        <p:txBody>
          <a:bodyPr>
            <a:spAutoFit/>
          </a:bodyPr>
          <a:lstStyle/>
          <a:p>
            <a:r>
              <a:rPr lang="cs-CZ" sz="1300" b="0" dirty="0">
                <a:latin typeface="Arial" charset="0"/>
              </a:rPr>
              <a:t>Certifikovaný kurz MZ ČR:      </a:t>
            </a:r>
            <a:r>
              <a:rPr lang="en-US" sz="1400" dirty="0">
                <a:latin typeface="Arial" charset="0"/>
                <a:cs typeface="Arial" charset="0"/>
              </a:rPr>
              <a:t>©</a:t>
            </a:r>
            <a:r>
              <a:rPr lang="cs-CZ" sz="1400" b="0" dirty="0">
                <a:latin typeface="Arial" charset="0"/>
              </a:rPr>
              <a:t> </a:t>
            </a:r>
            <a:r>
              <a:rPr lang="cs-CZ" sz="1400" dirty="0">
                <a:latin typeface="Arial" charset="0"/>
              </a:rPr>
              <a:t>Sestra v transfuzní službě</a:t>
            </a:r>
            <a:r>
              <a:rPr lang="cs-CZ" sz="1300" b="0" dirty="0">
                <a:latin typeface="Arial" charset="0"/>
              </a:rPr>
              <a:t>   Čj.52671/2010/VZV		</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709988" y="23860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endParaRPr lang="cs-CZ" altLang="cs-CZ"/>
          </a:p>
        </p:txBody>
      </p:sp>
      <p:sp>
        <p:nvSpPr>
          <p:cNvPr id="9219" name="Rectangle 3"/>
          <p:cNvSpPr>
            <a:spLocks noChangeArrowheads="1"/>
          </p:cNvSpPr>
          <p:nvPr/>
        </p:nvSpPr>
        <p:spPr bwMode="auto">
          <a:xfrm>
            <a:off x="4225925" y="2043113"/>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endParaRPr lang="cs-CZ" altLang="cs-CZ"/>
          </a:p>
        </p:txBody>
      </p:sp>
      <p:sp>
        <p:nvSpPr>
          <p:cNvPr id="9220" name="Text Box 4"/>
          <p:cNvSpPr txBox="1">
            <a:spLocks noChangeArrowheads="1"/>
          </p:cNvSpPr>
          <p:nvPr/>
        </p:nvSpPr>
        <p:spPr bwMode="auto">
          <a:xfrm>
            <a:off x="641350" y="504825"/>
            <a:ext cx="200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endParaRPr lang="cs-CZ" altLang="cs-CZ" sz="1800" b="0">
              <a:solidFill>
                <a:schemeClr val="tx1"/>
              </a:solidFill>
            </a:endParaRPr>
          </a:p>
        </p:txBody>
      </p:sp>
      <p:sp>
        <p:nvSpPr>
          <p:cNvPr id="9221" name="Text Box 5"/>
          <p:cNvSpPr txBox="1">
            <a:spLocks noChangeArrowheads="1"/>
          </p:cNvSpPr>
          <p:nvPr/>
        </p:nvSpPr>
        <p:spPr bwMode="auto">
          <a:xfrm>
            <a:off x="428625" y="476250"/>
            <a:ext cx="8267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eaLnBrk="1" hangingPunct="1">
              <a:spcBef>
                <a:spcPct val="50000"/>
              </a:spcBef>
            </a:pPr>
            <a:endParaRPr lang="cs-CZ" altLang="cs-CZ" sz="1800" b="0">
              <a:solidFill>
                <a:schemeClr val="tx1"/>
              </a:solidFill>
            </a:endParaRPr>
          </a:p>
        </p:txBody>
      </p:sp>
      <p:sp>
        <p:nvSpPr>
          <p:cNvPr id="9222" name="Text Box 6"/>
          <p:cNvSpPr txBox="1">
            <a:spLocks noChangeArrowheads="1"/>
          </p:cNvSpPr>
          <p:nvPr/>
        </p:nvSpPr>
        <p:spPr bwMode="auto">
          <a:xfrm>
            <a:off x="134938" y="1647825"/>
            <a:ext cx="9771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algn="just" eaLnBrk="1" hangingPunct="1">
              <a:spcBef>
                <a:spcPct val="50000"/>
              </a:spcBef>
            </a:pPr>
            <a:endParaRPr lang="cs-CZ" altLang="cs-CZ">
              <a:solidFill>
                <a:schemeClr val="accent2"/>
              </a:solidFill>
              <a:latin typeface="Times New Roman" pitchFamily="18" charset="0"/>
            </a:endParaRPr>
          </a:p>
        </p:txBody>
      </p:sp>
      <p:pic>
        <p:nvPicPr>
          <p:cNvPr id="9223" name="Picture 7"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125" y="5589588"/>
            <a:ext cx="8572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8"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1363" y="5300663"/>
            <a:ext cx="8588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9"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050" y="4724400"/>
            <a:ext cx="8572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10"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6913" y="981075"/>
            <a:ext cx="8572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11"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1300" y="3716338"/>
            <a:ext cx="8588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12"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1412875"/>
            <a:ext cx="8572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3"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6913" y="5661025"/>
            <a:ext cx="8572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4"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2975" y="5373688"/>
            <a:ext cx="8588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1" name="Picture 15"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125" y="3284538"/>
            <a:ext cx="85725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2" name="Text Box 16"/>
          <p:cNvSpPr txBox="1">
            <a:spLocks noChangeArrowheads="1"/>
          </p:cNvSpPr>
          <p:nvPr/>
        </p:nvSpPr>
        <p:spPr bwMode="auto">
          <a:xfrm>
            <a:off x="1600200" y="2852738"/>
            <a:ext cx="65516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00006E"/>
                </a:solidFill>
                <a:latin typeface="Arial Black" pitchFamily="34" charset="0"/>
              </a:defRPr>
            </a:lvl1pPr>
            <a:lvl2pPr marL="742950" indent="-285750" eaLnBrk="0" hangingPunct="0">
              <a:defRPr sz="2400" b="1">
                <a:solidFill>
                  <a:srgbClr val="00006E"/>
                </a:solidFill>
                <a:latin typeface="Arial Black" pitchFamily="34" charset="0"/>
              </a:defRPr>
            </a:lvl2pPr>
            <a:lvl3pPr marL="1143000" indent="-228600" eaLnBrk="0" hangingPunct="0">
              <a:defRPr sz="2400" b="1">
                <a:solidFill>
                  <a:srgbClr val="00006E"/>
                </a:solidFill>
                <a:latin typeface="Arial Black" pitchFamily="34" charset="0"/>
              </a:defRPr>
            </a:lvl3pPr>
            <a:lvl4pPr marL="1600200" indent="-228600" eaLnBrk="0" hangingPunct="0">
              <a:defRPr sz="2400" b="1">
                <a:solidFill>
                  <a:srgbClr val="00006E"/>
                </a:solidFill>
                <a:latin typeface="Arial Black" pitchFamily="34" charset="0"/>
              </a:defRPr>
            </a:lvl4pPr>
            <a:lvl5pPr marL="2057400" indent="-228600" eaLnBrk="0" hangingPunct="0">
              <a:defRPr sz="2400" b="1">
                <a:solidFill>
                  <a:srgbClr val="00006E"/>
                </a:solidFill>
                <a:latin typeface="Arial Black" pitchFamily="34" charset="0"/>
              </a:defRPr>
            </a:lvl5pPr>
            <a:lvl6pPr marL="2514600" indent="-228600" eaLnBrk="0" fontAlgn="base" hangingPunct="0">
              <a:spcBef>
                <a:spcPct val="0"/>
              </a:spcBef>
              <a:spcAft>
                <a:spcPct val="0"/>
              </a:spcAft>
              <a:defRPr sz="2400" b="1">
                <a:solidFill>
                  <a:srgbClr val="00006E"/>
                </a:solidFill>
                <a:latin typeface="Arial Black" pitchFamily="34" charset="0"/>
              </a:defRPr>
            </a:lvl6pPr>
            <a:lvl7pPr marL="2971800" indent="-228600" eaLnBrk="0" fontAlgn="base" hangingPunct="0">
              <a:spcBef>
                <a:spcPct val="0"/>
              </a:spcBef>
              <a:spcAft>
                <a:spcPct val="0"/>
              </a:spcAft>
              <a:defRPr sz="2400" b="1">
                <a:solidFill>
                  <a:srgbClr val="00006E"/>
                </a:solidFill>
                <a:latin typeface="Arial Black" pitchFamily="34" charset="0"/>
              </a:defRPr>
            </a:lvl7pPr>
            <a:lvl8pPr marL="3429000" indent="-228600" eaLnBrk="0" fontAlgn="base" hangingPunct="0">
              <a:spcBef>
                <a:spcPct val="0"/>
              </a:spcBef>
              <a:spcAft>
                <a:spcPct val="0"/>
              </a:spcAft>
              <a:defRPr sz="2400" b="1">
                <a:solidFill>
                  <a:srgbClr val="00006E"/>
                </a:solidFill>
                <a:latin typeface="Arial Black" pitchFamily="34" charset="0"/>
              </a:defRPr>
            </a:lvl8pPr>
            <a:lvl9pPr marL="3886200" indent="-228600" eaLnBrk="0" fontAlgn="base" hangingPunct="0">
              <a:spcBef>
                <a:spcPct val="0"/>
              </a:spcBef>
              <a:spcAft>
                <a:spcPct val="0"/>
              </a:spcAft>
              <a:defRPr sz="2400" b="1">
                <a:solidFill>
                  <a:srgbClr val="00006E"/>
                </a:solidFill>
                <a:latin typeface="Arial Black" pitchFamily="34" charset="0"/>
              </a:defRPr>
            </a:lvl9pPr>
          </a:lstStyle>
          <a:p>
            <a:pPr algn="ctr" eaLnBrk="1" hangingPunct="1">
              <a:spcBef>
                <a:spcPct val="50000"/>
              </a:spcBef>
            </a:pPr>
            <a:r>
              <a:rPr lang="cs-CZ" altLang="cs-CZ" sz="3600">
                <a:solidFill>
                  <a:srgbClr val="000066"/>
                </a:solidFill>
              </a:rPr>
              <a:t>Krev je živá tkáň !</a:t>
            </a:r>
          </a:p>
        </p:txBody>
      </p:sp>
      <p:pic>
        <p:nvPicPr>
          <p:cNvPr id="9233" name="Picture 17"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988" y="1773238"/>
            <a:ext cx="8588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4" name="Picture 18"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4675" y="1700213"/>
            <a:ext cx="8588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19"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4725" y="3357563"/>
            <a:ext cx="8588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6" name="Picture 20"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3038" y="549275"/>
            <a:ext cx="8588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7" name="Picture 21"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0800" y="4076700"/>
            <a:ext cx="85883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8" name="Picture 22"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213" y="333375"/>
            <a:ext cx="8588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9" name="Picture 23"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57450" y="4437063"/>
            <a:ext cx="85883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40" name="Picture 24" descr="spottinganim_"/>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59613" y="333375"/>
            <a:ext cx="8588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844531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381000" y="1052513"/>
            <a:ext cx="9277350" cy="4859337"/>
          </a:xfrm>
        </p:spPr>
        <p:txBody>
          <a:bodyPr/>
          <a:lstStyle/>
          <a:p>
            <a:pPr algn="ctr">
              <a:lnSpc>
                <a:spcPct val="90000"/>
              </a:lnSpc>
              <a:spcAft>
                <a:spcPts val="300"/>
              </a:spcAft>
              <a:buFontTx/>
              <a:buNone/>
            </a:pPr>
            <a:r>
              <a:rPr lang="cs-CZ" altLang="cs-CZ" sz="3200" b="1" u="sng" dirty="0">
                <a:solidFill>
                  <a:srgbClr val="000066"/>
                </a:solidFill>
              </a:rPr>
              <a:t>„Reziduální riziko“ </a:t>
            </a:r>
            <a:r>
              <a:rPr lang="cs-CZ" altLang="cs-CZ" sz="3200" b="1" u="sng" dirty="0" err="1">
                <a:solidFill>
                  <a:srgbClr val="000066"/>
                </a:solidFill>
              </a:rPr>
              <a:t>potransfuzní</a:t>
            </a:r>
            <a:r>
              <a:rPr lang="cs-CZ" altLang="cs-CZ" sz="3200" b="1" u="sng" dirty="0">
                <a:solidFill>
                  <a:srgbClr val="000066"/>
                </a:solidFill>
              </a:rPr>
              <a:t> infekce v ČR</a:t>
            </a:r>
          </a:p>
          <a:p>
            <a:pPr>
              <a:lnSpc>
                <a:spcPct val="90000"/>
              </a:lnSpc>
              <a:spcAft>
                <a:spcPts val="300"/>
              </a:spcAft>
              <a:buFontTx/>
              <a:buNone/>
            </a:pPr>
            <a:endParaRPr lang="cs-CZ" altLang="cs-CZ" sz="3200" b="1" u="sng" dirty="0">
              <a:solidFill>
                <a:srgbClr val="000066"/>
              </a:solidFill>
            </a:endParaRPr>
          </a:p>
          <a:p>
            <a:pPr>
              <a:lnSpc>
                <a:spcPct val="90000"/>
              </a:lnSpc>
              <a:spcAft>
                <a:spcPts val="300"/>
              </a:spcAft>
            </a:pPr>
            <a:r>
              <a:rPr lang="cs-CZ" altLang="cs-CZ" sz="3200" b="1" dirty="0">
                <a:solidFill>
                  <a:srgbClr val="000066"/>
                </a:solidFill>
              </a:rPr>
              <a:t>HIV	1  :  2 000 000 transfuzí</a:t>
            </a:r>
          </a:p>
          <a:p>
            <a:pPr>
              <a:lnSpc>
                <a:spcPct val="90000"/>
              </a:lnSpc>
              <a:spcAft>
                <a:spcPts val="300"/>
              </a:spcAft>
            </a:pPr>
            <a:r>
              <a:rPr lang="cs-CZ" altLang="cs-CZ" sz="3200" b="1" dirty="0">
                <a:solidFill>
                  <a:srgbClr val="000066"/>
                </a:solidFill>
              </a:rPr>
              <a:t>VHC	1  :  300 000 transfuzí</a:t>
            </a:r>
          </a:p>
          <a:p>
            <a:pPr>
              <a:lnSpc>
                <a:spcPct val="90000"/>
              </a:lnSpc>
              <a:spcAft>
                <a:spcPts val="300"/>
              </a:spcAft>
            </a:pPr>
            <a:r>
              <a:rPr lang="cs-CZ" altLang="cs-CZ" sz="3200" b="1" dirty="0">
                <a:solidFill>
                  <a:srgbClr val="000066"/>
                </a:solidFill>
              </a:rPr>
              <a:t>VHB	1  :  300 000 transfuzí</a:t>
            </a:r>
          </a:p>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Tree>
    <p:extLst>
      <p:ext uri="{BB962C8B-B14F-4D97-AF65-F5344CB8AC3E}">
        <p14:creationId xmlns:p14="http://schemas.microsoft.com/office/powerpoint/2010/main" val="3936145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1065213" y="368300"/>
            <a:ext cx="8420100" cy="893763"/>
          </a:xfrm>
          <a:prstGeom prst="rect">
            <a:avLst/>
          </a:prstGeom>
          <a:noFill/>
          <a:ln w="9525">
            <a:noFill/>
            <a:miter lim="800000"/>
            <a:headEnd/>
            <a:tailEnd/>
          </a:ln>
          <a:effectLst/>
        </p:spPr>
        <p:txBody>
          <a:bodyPr anchor="b"/>
          <a:lstStyle/>
          <a:p>
            <a:pPr algn="ctr" eaLnBrk="0" hangingPunct="0"/>
            <a:r>
              <a:rPr lang="cs-CZ" sz="2800" b="0">
                <a:effectLst>
                  <a:outerShdw blurRad="38100" dist="38100" dir="2700000" algn="tl">
                    <a:srgbClr val="C0C0C0"/>
                  </a:outerShdw>
                </a:effectLst>
              </a:rPr>
              <a:t>Řešení ↑ bezpečnosti testování infekcí</a:t>
            </a:r>
            <a:endParaRPr lang="en-US" sz="2800" b="0">
              <a:effectLst>
                <a:outerShdw blurRad="38100" dist="38100" dir="2700000" algn="tl">
                  <a:srgbClr val="C0C0C0"/>
                </a:outerShdw>
              </a:effectLst>
            </a:endParaRPr>
          </a:p>
        </p:txBody>
      </p:sp>
      <p:sp>
        <p:nvSpPr>
          <p:cNvPr id="212995" name="Rectangle 3"/>
          <p:cNvSpPr>
            <a:spLocks noGrp="1" noChangeArrowheads="1"/>
          </p:cNvSpPr>
          <p:nvPr>
            <p:ph type="body" sz="half" idx="1"/>
          </p:nvPr>
        </p:nvSpPr>
        <p:spPr>
          <a:xfrm>
            <a:off x="381000" y="1412875"/>
            <a:ext cx="9001125" cy="5229225"/>
          </a:xfrm>
          <a:noFill/>
          <a:ln/>
        </p:spPr>
        <p:txBody>
          <a:bodyPr/>
          <a:lstStyle/>
          <a:p>
            <a:pPr marL="354013" indent="-354013" algn="just">
              <a:spcBef>
                <a:spcPct val="0"/>
              </a:spcBef>
              <a:spcAft>
                <a:spcPts val="300"/>
              </a:spcAft>
            </a:pPr>
            <a:endParaRPr lang="cs-CZ" dirty="0">
              <a:cs typeface="Times New Roman" pitchFamily="18" charset="0"/>
            </a:endParaRPr>
          </a:p>
          <a:p>
            <a:pPr marL="354013" indent="-354013" algn="just">
              <a:spcBef>
                <a:spcPct val="0"/>
              </a:spcBef>
              <a:spcAft>
                <a:spcPts val="300"/>
              </a:spcAft>
            </a:pPr>
            <a:r>
              <a:rPr lang="cs-CZ" dirty="0">
                <a:cs typeface="Times New Roman" pitchFamily="18" charset="0"/>
              </a:rPr>
              <a:t>zavedení tzv. molekulárně biologických testů         (PCR, NAT)</a:t>
            </a:r>
          </a:p>
          <a:p>
            <a:pPr marL="354013" indent="-354013" algn="just">
              <a:spcBef>
                <a:spcPct val="0"/>
              </a:spcBef>
              <a:spcAft>
                <a:spcPts val="300"/>
              </a:spcAft>
              <a:buFontTx/>
              <a:buNone/>
            </a:pPr>
            <a:r>
              <a:rPr lang="cs-CZ" dirty="0">
                <a:cs typeface="Times New Roman" pitchFamily="18" charset="0"/>
              </a:rPr>
              <a:t>   → zkrácení imunologického okna z měsíců na týdny, </a:t>
            </a:r>
            <a:r>
              <a:rPr lang="cs-CZ" dirty="0" err="1">
                <a:cs typeface="Times New Roman" pitchFamily="18" charset="0"/>
              </a:rPr>
              <a:t>event.dny</a:t>
            </a:r>
            <a:endParaRPr lang="cs-CZ" dirty="0">
              <a:cs typeface="Arial" charset="0"/>
            </a:endParaRPr>
          </a:p>
          <a:p>
            <a:pPr marL="533400" lvl="1" indent="0" algn="just">
              <a:spcBef>
                <a:spcPct val="0"/>
              </a:spcBef>
              <a:spcAft>
                <a:spcPts val="300"/>
              </a:spcAft>
              <a:buNone/>
            </a:pPr>
            <a:endParaRPr lang="en-US" dirty="0">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spcBef>
                <a:spcPct val="0"/>
              </a:spcBef>
              <a:spcAft>
                <a:spcPts val="300"/>
              </a:spcAft>
            </a:pPr>
            <a:endParaRPr lang="en-US" sz="3200" dirty="0">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lgn="just">
              <a:spcBef>
                <a:spcPct val="0"/>
              </a:spcBef>
              <a:spcAft>
                <a:spcPts val="300"/>
              </a:spcAft>
              <a:buFontTx/>
              <a:buNone/>
            </a:pPr>
            <a:endParaRPr lang="en-GB" sz="2400" dirty="0">
              <a:cs typeface="Times New Roman" pitchFamily="18"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92" name="Rectangle 28"/>
          <p:cNvSpPr>
            <a:spLocks noGrp="1" noChangeArrowheads="1"/>
          </p:cNvSpPr>
          <p:nvPr>
            <p:ph type="title"/>
          </p:nvPr>
        </p:nvSpPr>
        <p:spPr>
          <a:xfrm>
            <a:off x="812540" y="0"/>
            <a:ext cx="8640763" cy="1836204"/>
          </a:xfrm>
        </p:spPr>
        <p:txBody>
          <a:bodyPr/>
          <a:lstStyle/>
          <a:p>
            <a:r>
              <a:rPr lang="cs-CZ" dirty="0"/>
              <a:t>Zkrácení diagnostického okna použitím NAT:</a:t>
            </a:r>
            <a:br>
              <a:rPr lang="cs-CZ" dirty="0"/>
            </a:br>
            <a:r>
              <a:rPr lang="cs-CZ" dirty="0"/>
              <a:t>* </a:t>
            </a:r>
            <a:r>
              <a:rPr lang="cs-CZ" dirty="0">
                <a:latin typeface="+mn-lt"/>
              </a:rPr>
              <a:t>HIV 		o 7 – 9 dnů</a:t>
            </a:r>
            <a:br>
              <a:rPr lang="cs-CZ" dirty="0">
                <a:latin typeface="+mn-lt"/>
              </a:rPr>
            </a:br>
            <a:r>
              <a:rPr lang="cs-CZ" dirty="0">
                <a:latin typeface="+mn-lt"/>
              </a:rPr>
              <a:t>*  HCV 	o 59 – 65 dnů</a:t>
            </a:r>
            <a:br>
              <a:rPr lang="cs-CZ" dirty="0">
                <a:latin typeface="+mn-lt"/>
              </a:rPr>
            </a:br>
            <a:r>
              <a:rPr lang="cs-CZ" dirty="0">
                <a:latin typeface="+mn-lt"/>
              </a:rPr>
              <a:t>*  HBV 	o 25 – 30 dnů</a:t>
            </a:r>
            <a:endParaRPr lang="en-US" sz="2900" i="1" dirty="0">
              <a:solidFill>
                <a:schemeClr val="accent2"/>
              </a:solidFill>
              <a:latin typeface="+mn-lt"/>
            </a:endParaRPr>
          </a:p>
        </p:txBody>
      </p:sp>
      <p:grpSp>
        <p:nvGrpSpPr>
          <p:cNvPr id="2" name="Group 29"/>
          <p:cNvGrpSpPr>
            <a:grpSpLocks/>
          </p:cNvGrpSpPr>
          <p:nvPr/>
        </p:nvGrpSpPr>
        <p:grpSpPr bwMode="auto">
          <a:xfrm>
            <a:off x="804863" y="5226050"/>
            <a:ext cx="7753350" cy="773113"/>
            <a:chOff x="507" y="3292"/>
            <a:chExt cx="4884" cy="487"/>
          </a:xfrm>
        </p:grpSpPr>
        <p:sp>
          <p:nvSpPr>
            <p:cNvPr id="190469" name="Line 5"/>
            <p:cNvSpPr>
              <a:spLocks noChangeShapeType="1"/>
            </p:cNvSpPr>
            <p:nvPr/>
          </p:nvSpPr>
          <p:spPr bwMode="auto">
            <a:xfrm>
              <a:off x="633" y="3292"/>
              <a:ext cx="4643" cy="0"/>
            </a:xfrm>
            <a:prstGeom prst="line">
              <a:avLst/>
            </a:prstGeom>
            <a:noFill/>
            <a:ln w="19050">
              <a:solidFill>
                <a:schemeClr val="bg1"/>
              </a:solidFill>
              <a:round/>
              <a:headEnd/>
              <a:tailEnd/>
            </a:ln>
            <a:effectLst>
              <a:outerShdw dist="35921" dir="2700000" algn="ctr" rotWithShape="0">
                <a:schemeClr val="tx1"/>
              </a:outerShdw>
            </a:effectLst>
            <a:extLst>
              <a:ext uri="{909E8E84-426E-40DD-AFC4-6F175D3DCCD1}">
                <a14:hiddenFill xmlns:a14="http://schemas.microsoft.com/office/drawing/2010/main">
                  <a:noFill/>
                </a14:hiddenFill>
              </a:ext>
            </a:extLst>
          </p:spPr>
          <p:txBody>
            <a:bodyPr wrap="none" anchor="ctr">
              <a:spAutoFit/>
            </a:bodyPr>
            <a:lstStyle/>
            <a:p>
              <a:endParaRPr lang="en-US"/>
            </a:p>
          </p:txBody>
        </p:sp>
        <p:sp>
          <p:nvSpPr>
            <p:cNvPr id="190470" name="Text Box 6"/>
            <p:cNvSpPr txBox="1">
              <a:spLocks noChangeArrowheads="1"/>
            </p:cNvSpPr>
            <p:nvPr/>
          </p:nvSpPr>
          <p:spPr bwMode="auto">
            <a:xfrm>
              <a:off x="507" y="3298"/>
              <a:ext cx="20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0</a:t>
              </a:r>
              <a:endParaRPr lang="en-US" sz="1800" b="1">
                <a:solidFill>
                  <a:schemeClr val="bg1"/>
                </a:solidFill>
                <a:effectLst/>
                <a:latin typeface="Imago" pitchFamily="2" charset="0"/>
              </a:endParaRPr>
            </a:p>
          </p:txBody>
        </p:sp>
        <p:sp>
          <p:nvSpPr>
            <p:cNvPr id="190471" name="Text Box 7"/>
            <p:cNvSpPr txBox="1">
              <a:spLocks noChangeArrowheads="1"/>
            </p:cNvSpPr>
            <p:nvPr/>
          </p:nvSpPr>
          <p:spPr bwMode="auto">
            <a:xfrm>
              <a:off x="920"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10</a:t>
              </a:r>
              <a:endParaRPr lang="en-US" sz="1800" b="1">
                <a:solidFill>
                  <a:schemeClr val="bg1"/>
                </a:solidFill>
                <a:effectLst/>
                <a:latin typeface="Imago" pitchFamily="2" charset="0"/>
              </a:endParaRPr>
            </a:p>
          </p:txBody>
        </p:sp>
        <p:sp>
          <p:nvSpPr>
            <p:cNvPr id="190472" name="Text Box 8"/>
            <p:cNvSpPr txBox="1">
              <a:spLocks noChangeArrowheads="1"/>
            </p:cNvSpPr>
            <p:nvPr/>
          </p:nvSpPr>
          <p:spPr bwMode="auto">
            <a:xfrm>
              <a:off x="1385"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20</a:t>
              </a:r>
              <a:endParaRPr lang="en-US" sz="1800" b="1">
                <a:solidFill>
                  <a:schemeClr val="bg1"/>
                </a:solidFill>
                <a:effectLst/>
                <a:latin typeface="Imago" pitchFamily="2" charset="0"/>
              </a:endParaRPr>
            </a:p>
          </p:txBody>
        </p:sp>
        <p:sp>
          <p:nvSpPr>
            <p:cNvPr id="190473" name="Text Box 9"/>
            <p:cNvSpPr txBox="1">
              <a:spLocks noChangeArrowheads="1"/>
            </p:cNvSpPr>
            <p:nvPr/>
          </p:nvSpPr>
          <p:spPr bwMode="auto">
            <a:xfrm>
              <a:off x="1840"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30</a:t>
              </a:r>
              <a:endParaRPr lang="en-US" sz="1800" b="1">
                <a:solidFill>
                  <a:schemeClr val="bg1"/>
                </a:solidFill>
                <a:effectLst/>
                <a:latin typeface="Imago" pitchFamily="2" charset="0"/>
              </a:endParaRPr>
            </a:p>
          </p:txBody>
        </p:sp>
        <p:sp>
          <p:nvSpPr>
            <p:cNvPr id="190474" name="Text Box 10"/>
            <p:cNvSpPr txBox="1">
              <a:spLocks noChangeArrowheads="1"/>
            </p:cNvSpPr>
            <p:nvPr/>
          </p:nvSpPr>
          <p:spPr bwMode="auto">
            <a:xfrm>
              <a:off x="2313"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40</a:t>
              </a:r>
              <a:endParaRPr lang="en-US" sz="1800" b="1">
                <a:solidFill>
                  <a:schemeClr val="bg1"/>
                </a:solidFill>
                <a:effectLst/>
                <a:latin typeface="Imago" pitchFamily="2" charset="0"/>
              </a:endParaRPr>
            </a:p>
          </p:txBody>
        </p:sp>
        <p:sp>
          <p:nvSpPr>
            <p:cNvPr id="190475" name="Text Box 11"/>
            <p:cNvSpPr txBox="1">
              <a:spLocks noChangeArrowheads="1"/>
            </p:cNvSpPr>
            <p:nvPr/>
          </p:nvSpPr>
          <p:spPr bwMode="auto">
            <a:xfrm>
              <a:off x="2769"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50</a:t>
              </a:r>
              <a:endParaRPr lang="en-US" sz="1800" b="1">
                <a:solidFill>
                  <a:schemeClr val="bg1"/>
                </a:solidFill>
                <a:effectLst/>
                <a:latin typeface="Imago" pitchFamily="2" charset="0"/>
              </a:endParaRPr>
            </a:p>
          </p:txBody>
        </p:sp>
        <p:sp>
          <p:nvSpPr>
            <p:cNvPr id="190476" name="Text Box 12"/>
            <p:cNvSpPr txBox="1">
              <a:spLocks noChangeArrowheads="1"/>
            </p:cNvSpPr>
            <p:nvPr/>
          </p:nvSpPr>
          <p:spPr bwMode="auto">
            <a:xfrm>
              <a:off x="3234"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60</a:t>
              </a:r>
              <a:endParaRPr lang="en-US" sz="1800" b="1">
                <a:solidFill>
                  <a:schemeClr val="bg1"/>
                </a:solidFill>
                <a:effectLst/>
                <a:latin typeface="Imago" pitchFamily="2" charset="0"/>
              </a:endParaRPr>
            </a:p>
          </p:txBody>
        </p:sp>
        <p:sp>
          <p:nvSpPr>
            <p:cNvPr id="190477" name="Text Box 13"/>
            <p:cNvSpPr txBox="1">
              <a:spLocks noChangeArrowheads="1"/>
            </p:cNvSpPr>
            <p:nvPr/>
          </p:nvSpPr>
          <p:spPr bwMode="auto">
            <a:xfrm>
              <a:off x="3683" y="3298"/>
              <a:ext cx="28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70</a:t>
              </a:r>
              <a:endParaRPr lang="en-US" sz="1800" b="1">
                <a:solidFill>
                  <a:schemeClr val="bg1"/>
                </a:solidFill>
                <a:effectLst/>
                <a:latin typeface="Imago" pitchFamily="2" charset="0"/>
              </a:endParaRPr>
            </a:p>
          </p:txBody>
        </p:sp>
        <p:sp>
          <p:nvSpPr>
            <p:cNvPr id="190478" name="Text Box 14"/>
            <p:cNvSpPr txBox="1">
              <a:spLocks noChangeArrowheads="1"/>
            </p:cNvSpPr>
            <p:nvPr/>
          </p:nvSpPr>
          <p:spPr bwMode="auto">
            <a:xfrm>
              <a:off x="4139"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80</a:t>
              </a:r>
              <a:endParaRPr lang="en-US" sz="1800" b="1">
                <a:solidFill>
                  <a:schemeClr val="bg1"/>
                </a:solidFill>
                <a:effectLst/>
                <a:latin typeface="Imago" pitchFamily="2" charset="0"/>
              </a:endParaRPr>
            </a:p>
          </p:txBody>
        </p:sp>
        <p:sp>
          <p:nvSpPr>
            <p:cNvPr id="190479" name="Text Box 15"/>
            <p:cNvSpPr txBox="1">
              <a:spLocks noChangeArrowheads="1"/>
            </p:cNvSpPr>
            <p:nvPr/>
          </p:nvSpPr>
          <p:spPr bwMode="auto">
            <a:xfrm>
              <a:off x="4603" y="3298"/>
              <a:ext cx="2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90</a:t>
              </a:r>
              <a:endParaRPr lang="en-US" sz="1800" b="1">
                <a:solidFill>
                  <a:schemeClr val="bg1"/>
                </a:solidFill>
                <a:effectLst/>
                <a:latin typeface="Imago" pitchFamily="2" charset="0"/>
              </a:endParaRPr>
            </a:p>
          </p:txBody>
        </p:sp>
        <p:sp>
          <p:nvSpPr>
            <p:cNvPr id="190480" name="Text Box 16"/>
            <p:cNvSpPr txBox="1">
              <a:spLocks noChangeArrowheads="1"/>
            </p:cNvSpPr>
            <p:nvPr/>
          </p:nvSpPr>
          <p:spPr bwMode="auto">
            <a:xfrm>
              <a:off x="5024" y="3298"/>
              <a:ext cx="3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100</a:t>
              </a:r>
            </a:p>
          </p:txBody>
        </p:sp>
        <p:sp>
          <p:nvSpPr>
            <p:cNvPr id="190481" name="Text Box 17"/>
            <p:cNvSpPr txBox="1">
              <a:spLocks noChangeArrowheads="1"/>
            </p:cNvSpPr>
            <p:nvPr/>
          </p:nvSpPr>
          <p:spPr bwMode="auto">
            <a:xfrm>
              <a:off x="2700" y="3548"/>
              <a:ext cx="44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effectLst/>
                  <a:latin typeface="Imago" pitchFamily="2" charset="0"/>
                </a:rPr>
                <a:t>Days</a:t>
              </a:r>
            </a:p>
          </p:txBody>
        </p:sp>
      </p:grpSp>
      <p:sp>
        <p:nvSpPr>
          <p:cNvPr id="190482" name="Text Box 18"/>
          <p:cNvSpPr txBox="1">
            <a:spLocks noChangeArrowheads="1"/>
          </p:cNvSpPr>
          <p:nvPr/>
        </p:nvSpPr>
        <p:spPr bwMode="auto">
          <a:xfrm>
            <a:off x="3184525" y="1820863"/>
            <a:ext cx="11890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solidFill>
                  <a:srgbClr val="009999"/>
                </a:solidFill>
                <a:effectLst/>
                <a:latin typeface="Imago" pitchFamily="2" charset="0"/>
              </a:rPr>
              <a:t>HCV RNA</a:t>
            </a:r>
          </a:p>
        </p:txBody>
      </p:sp>
      <p:sp>
        <p:nvSpPr>
          <p:cNvPr id="190483" name="Text Box 19"/>
          <p:cNvSpPr txBox="1">
            <a:spLocks noChangeArrowheads="1"/>
          </p:cNvSpPr>
          <p:nvPr/>
        </p:nvSpPr>
        <p:spPr bwMode="auto">
          <a:xfrm>
            <a:off x="6010275" y="1908175"/>
            <a:ext cx="16557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CC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solidFill>
                  <a:srgbClr val="009999"/>
                </a:solidFill>
                <a:effectLst/>
                <a:latin typeface="Imago" pitchFamily="2" charset="0"/>
              </a:rPr>
              <a:t>HCV Antibody</a:t>
            </a:r>
          </a:p>
        </p:txBody>
      </p:sp>
      <p:sp>
        <p:nvSpPr>
          <p:cNvPr id="190486" name="Freeform 22"/>
          <p:cNvSpPr>
            <a:spLocks/>
          </p:cNvSpPr>
          <p:nvPr/>
        </p:nvSpPr>
        <p:spPr bwMode="auto">
          <a:xfrm>
            <a:off x="2063750" y="2220913"/>
            <a:ext cx="6300788" cy="2992437"/>
          </a:xfrm>
          <a:custGeom>
            <a:avLst/>
            <a:gdLst>
              <a:gd name="T0" fmla="*/ 0 w 3663"/>
              <a:gd name="T1" fmla="*/ 1885 h 1885"/>
              <a:gd name="T2" fmla="*/ 195 w 3663"/>
              <a:gd name="T3" fmla="*/ 981 h 1885"/>
              <a:gd name="T4" fmla="*/ 218 w 3663"/>
              <a:gd name="T5" fmla="*/ 771 h 1885"/>
              <a:gd name="T6" fmla="*/ 249 w 3663"/>
              <a:gd name="T7" fmla="*/ 600 h 1885"/>
              <a:gd name="T8" fmla="*/ 273 w 3663"/>
              <a:gd name="T9" fmla="*/ 381 h 1885"/>
              <a:gd name="T10" fmla="*/ 335 w 3663"/>
              <a:gd name="T11" fmla="*/ 202 h 1885"/>
              <a:gd name="T12" fmla="*/ 413 w 3663"/>
              <a:gd name="T13" fmla="*/ 85 h 1885"/>
              <a:gd name="T14" fmla="*/ 507 w 3663"/>
              <a:gd name="T15" fmla="*/ 38 h 1885"/>
              <a:gd name="T16" fmla="*/ 623 w 3663"/>
              <a:gd name="T17" fmla="*/ 0 h 1885"/>
              <a:gd name="T18" fmla="*/ 725 w 3663"/>
              <a:gd name="T19" fmla="*/ 7 h 1885"/>
              <a:gd name="T20" fmla="*/ 857 w 3663"/>
              <a:gd name="T21" fmla="*/ 23 h 1885"/>
              <a:gd name="T22" fmla="*/ 1091 w 3663"/>
              <a:gd name="T23" fmla="*/ 38 h 1885"/>
              <a:gd name="T24" fmla="*/ 1169 w 3663"/>
              <a:gd name="T25" fmla="*/ 31 h 1885"/>
              <a:gd name="T26" fmla="*/ 1270 w 3663"/>
              <a:gd name="T27" fmla="*/ 54 h 1885"/>
              <a:gd name="T28" fmla="*/ 1426 w 3663"/>
              <a:gd name="T29" fmla="*/ 93 h 1885"/>
              <a:gd name="T30" fmla="*/ 1598 w 3663"/>
              <a:gd name="T31" fmla="*/ 116 h 1885"/>
              <a:gd name="T32" fmla="*/ 1714 w 3663"/>
              <a:gd name="T33" fmla="*/ 101 h 1885"/>
              <a:gd name="T34" fmla="*/ 1855 w 3663"/>
              <a:gd name="T35" fmla="*/ 116 h 1885"/>
              <a:gd name="T36" fmla="*/ 1925 w 3663"/>
              <a:gd name="T37" fmla="*/ 179 h 1885"/>
              <a:gd name="T38" fmla="*/ 2003 w 3663"/>
              <a:gd name="T39" fmla="*/ 303 h 1885"/>
              <a:gd name="T40" fmla="*/ 2065 w 3663"/>
              <a:gd name="T41" fmla="*/ 452 h 1885"/>
              <a:gd name="T42" fmla="*/ 2120 w 3663"/>
              <a:gd name="T43" fmla="*/ 670 h 1885"/>
              <a:gd name="T44" fmla="*/ 2182 w 3663"/>
              <a:gd name="T45" fmla="*/ 911 h 1885"/>
              <a:gd name="T46" fmla="*/ 2244 w 3663"/>
              <a:gd name="T47" fmla="*/ 1067 h 1885"/>
              <a:gd name="T48" fmla="*/ 2283 w 3663"/>
              <a:gd name="T49" fmla="*/ 1168 h 1885"/>
              <a:gd name="T50" fmla="*/ 2361 w 3663"/>
              <a:gd name="T51" fmla="*/ 1285 h 1885"/>
              <a:gd name="T52" fmla="*/ 2470 w 3663"/>
              <a:gd name="T53" fmla="*/ 1332 h 1885"/>
              <a:gd name="T54" fmla="*/ 2572 w 3663"/>
              <a:gd name="T55" fmla="*/ 1317 h 1885"/>
              <a:gd name="T56" fmla="*/ 2727 w 3663"/>
              <a:gd name="T57" fmla="*/ 1293 h 1885"/>
              <a:gd name="T58" fmla="*/ 2883 w 3663"/>
              <a:gd name="T59" fmla="*/ 1278 h 1885"/>
              <a:gd name="T60" fmla="*/ 3117 w 3663"/>
              <a:gd name="T61" fmla="*/ 1278 h 1885"/>
              <a:gd name="T62" fmla="*/ 3390 w 3663"/>
              <a:gd name="T63" fmla="*/ 1278 h 1885"/>
              <a:gd name="T64" fmla="*/ 3546 w 3663"/>
              <a:gd name="T65" fmla="*/ 1278 h 1885"/>
              <a:gd name="T66" fmla="*/ 3663 w 3663"/>
              <a:gd name="T67" fmla="*/ 1278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63" h="1885">
                <a:moveTo>
                  <a:pt x="0" y="1885"/>
                </a:moveTo>
                <a:lnTo>
                  <a:pt x="195" y="981"/>
                </a:lnTo>
                <a:lnTo>
                  <a:pt x="218" y="771"/>
                </a:lnTo>
                <a:lnTo>
                  <a:pt x="249" y="600"/>
                </a:lnTo>
                <a:lnTo>
                  <a:pt x="273" y="381"/>
                </a:lnTo>
                <a:lnTo>
                  <a:pt x="335" y="202"/>
                </a:lnTo>
                <a:lnTo>
                  <a:pt x="413" y="85"/>
                </a:lnTo>
                <a:lnTo>
                  <a:pt x="507" y="38"/>
                </a:lnTo>
                <a:lnTo>
                  <a:pt x="623" y="0"/>
                </a:lnTo>
                <a:lnTo>
                  <a:pt x="725" y="7"/>
                </a:lnTo>
                <a:lnTo>
                  <a:pt x="857" y="23"/>
                </a:lnTo>
                <a:lnTo>
                  <a:pt x="1091" y="38"/>
                </a:lnTo>
                <a:lnTo>
                  <a:pt x="1169" y="31"/>
                </a:lnTo>
                <a:lnTo>
                  <a:pt x="1270" y="54"/>
                </a:lnTo>
                <a:lnTo>
                  <a:pt x="1426" y="93"/>
                </a:lnTo>
                <a:lnTo>
                  <a:pt x="1598" y="116"/>
                </a:lnTo>
                <a:lnTo>
                  <a:pt x="1714" y="101"/>
                </a:lnTo>
                <a:lnTo>
                  <a:pt x="1855" y="116"/>
                </a:lnTo>
                <a:lnTo>
                  <a:pt x="1925" y="179"/>
                </a:lnTo>
                <a:lnTo>
                  <a:pt x="2003" y="303"/>
                </a:lnTo>
                <a:lnTo>
                  <a:pt x="2065" y="452"/>
                </a:lnTo>
                <a:lnTo>
                  <a:pt x="2120" y="670"/>
                </a:lnTo>
                <a:lnTo>
                  <a:pt x="2182" y="911"/>
                </a:lnTo>
                <a:lnTo>
                  <a:pt x="2244" y="1067"/>
                </a:lnTo>
                <a:lnTo>
                  <a:pt x="2283" y="1168"/>
                </a:lnTo>
                <a:lnTo>
                  <a:pt x="2361" y="1285"/>
                </a:lnTo>
                <a:lnTo>
                  <a:pt x="2470" y="1332"/>
                </a:lnTo>
                <a:lnTo>
                  <a:pt x="2572" y="1317"/>
                </a:lnTo>
                <a:lnTo>
                  <a:pt x="2727" y="1293"/>
                </a:lnTo>
                <a:lnTo>
                  <a:pt x="2883" y="1278"/>
                </a:lnTo>
                <a:lnTo>
                  <a:pt x="3117" y="1278"/>
                </a:lnTo>
                <a:lnTo>
                  <a:pt x="3390" y="1278"/>
                </a:lnTo>
                <a:lnTo>
                  <a:pt x="3546" y="1278"/>
                </a:lnTo>
                <a:lnTo>
                  <a:pt x="3663" y="1278"/>
                </a:lnTo>
              </a:path>
            </a:pathLst>
          </a:custGeom>
          <a:noFill/>
          <a:ln w="38100" cap="flat" cmpd="sng">
            <a:solidFill>
              <a:srgbClr val="009999"/>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0488" name="Freeform 24"/>
          <p:cNvSpPr>
            <a:spLocks/>
          </p:cNvSpPr>
          <p:nvPr/>
        </p:nvSpPr>
        <p:spPr bwMode="auto">
          <a:xfrm>
            <a:off x="6553200" y="2068513"/>
            <a:ext cx="1836738" cy="3143250"/>
          </a:xfrm>
          <a:custGeom>
            <a:avLst/>
            <a:gdLst>
              <a:gd name="T0" fmla="*/ 0 w 1068"/>
              <a:gd name="T1" fmla="*/ 1980 h 1980"/>
              <a:gd name="T2" fmla="*/ 126 w 1068"/>
              <a:gd name="T3" fmla="*/ 1806 h 1980"/>
              <a:gd name="T4" fmla="*/ 240 w 1068"/>
              <a:gd name="T5" fmla="*/ 1626 h 1980"/>
              <a:gd name="T6" fmla="*/ 318 w 1068"/>
              <a:gd name="T7" fmla="*/ 1428 h 1980"/>
              <a:gd name="T8" fmla="*/ 378 w 1068"/>
              <a:gd name="T9" fmla="*/ 1188 h 1980"/>
              <a:gd name="T10" fmla="*/ 414 w 1068"/>
              <a:gd name="T11" fmla="*/ 912 h 1980"/>
              <a:gd name="T12" fmla="*/ 456 w 1068"/>
              <a:gd name="T13" fmla="*/ 666 h 1980"/>
              <a:gd name="T14" fmla="*/ 486 w 1068"/>
              <a:gd name="T15" fmla="*/ 444 h 1980"/>
              <a:gd name="T16" fmla="*/ 534 w 1068"/>
              <a:gd name="T17" fmla="*/ 264 h 1980"/>
              <a:gd name="T18" fmla="*/ 606 w 1068"/>
              <a:gd name="T19" fmla="*/ 126 h 1980"/>
              <a:gd name="T20" fmla="*/ 696 w 1068"/>
              <a:gd name="T21" fmla="*/ 66 h 1980"/>
              <a:gd name="T22" fmla="*/ 804 w 1068"/>
              <a:gd name="T23" fmla="*/ 30 h 1980"/>
              <a:gd name="T24" fmla="*/ 954 w 1068"/>
              <a:gd name="T25" fmla="*/ 6 h 1980"/>
              <a:gd name="T26" fmla="*/ 1068 w 1068"/>
              <a:gd name="T27" fmla="*/ 0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68" h="1980">
                <a:moveTo>
                  <a:pt x="0" y="1980"/>
                </a:moveTo>
                <a:lnTo>
                  <a:pt x="126" y="1806"/>
                </a:lnTo>
                <a:lnTo>
                  <a:pt x="240" y="1626"/>
                </a:lnTo>
                <a:lnTo>
                  <a:pt x="318" y="1428"/>
                </a:lnTo>
                <a:lnTo>
                  <a:pt x="378" y="1188"/>
                </a:lnTo>
                <a:lnTo>
                  <a:pt x="414" y="912"/>
                </a:lnTo>
                <a:lnTo>
                  <a:pt x="456" y="666"/>
                </a:lnTo>
                <a:lnTo>
                  <a:pt x="486" y="444"/>
                </a:lnTo>
                <a:lnTo>
                  <a:pt x="534" y="264"/>
                </a:lnTo>
                <a:lnTo>
                  <a:pt x="606" y="126"/>
                </a:lnTo>
                <a:lnTo>
                  <a:pt x="696" y="66"/>
                </a:lnTo>
                <a:lnTo>
                  <a:pt x="804" y="30"/>
                </a:lnTo>
                <a:lnTo>
                  <a:pt x="954" y="6"/>
                </a:lnTo>
                <a:lnTo>
                  <a:pt x="1068" y="0"/>
                </a:lnTo>
              </a:path>
            </a:pathLst>
          </a:custGeom>
          <a:noFill/>
          <a:ln w="38100" cap="flat" cmpd="sng">
            <a:solidFill>
              <a:srgbClr val="009999"/>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0489" name="Text Box 25"/>
          <p:cNvSpPr txBox="1">
            <a:spLocks noChangeArrowheads="1"/>
          </p:cNvSpPr>
          <p:nvPr/>
        </p:nvSpPr>
        <p:spPr bwMode="auto">
          <a:xfrm>
            <a:off x="5061012" y="5517232"/>
            <a:ext cx="54975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400" dirty="0">
                <a:effectLst/>
                <a:latin typeface="Imago" pitchFamily="2" charset="0"/>
              </a:rPr>
              <a:t>	Closing the Windows on Viral Transmission by Blood Transfusion,</a:t>
            </a:r>
            <a:br>
              <a:rPr lang="en-US" sz="1400" dirty="0">
                <a:effectLst/>
                <a:latin typeface="Imago" pitchFamily="2" charset="0"/>
              </a:rPr>
            </a:br>
            <a:r>
              <a:rPr lang="en-US" sz="1400" dirty="0">
                <a:effectLst/>
                <a:latin typeface="Imago" pitchFamily="2" charset="0"/>
              </a:rPr>
              <a:t>Michael P. Busch, Blood Safety in the New Millennium, AABB, 2001</a:t>
            </a:r>
          </a:p>
        </p:txBody>
      </p:sp>
      <p:sp>
        <p:nvSpPr>
          <p:cNvPr id="190508" name="Text Box 44"/>
          <p:cNvSpPr txBox="1">
            <a:spLocks noChangeArrowheads="1"/>
          </p:cNvSpPr>
          <p:nvPr/>
        </p:nvSpPr>
        <p:spPr bwMode="auto">
          <a:xfrm>
            <a:off x="3541713" y="2965450"/>
            <a:ext cx="110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solidFill>
                  <a:schemeClr val="accent1"/>
                </a:solidFill>
                <a:effectLst/>
                <a:latin typeface="Imago" pitchFamily="2" charset="0"/>
              </a:rPr>
              <a:t>HIV RNA</a:t>
            </a:r>
          </a:p>
        </p:txBody>
      </p:sp>
      <p:sp>
        <p:nvSpPr>
          <p:cNvPr id="190509" name="Text Box 45"/>
          <p:cNvSpPr txBox="1">
            <a:spLocks noChangeArrowheads="1"/>
          </p:cNvSpPr>
          <p:nvPr/>
        </p:nvSpPr>
        <p:spPr bwMode="auto">
          <a:xfrm>
            <a:off x="7735888" y="2624138"/>
            <a:ext cx="15700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solidFill>
                  <a:srgbClr val="FF9900"/>
                </a:solidFill>
                <a:effectLst/>
                <a:latin typeface="Imago" pitchFamily="2" charset="0"/>
              </a:rPr>
              <a:t>HIV Antibody</a:t>
            </a:r>
          </a:p>
        </p:txBody>
      </p:sp>
      <p:sp>
        <p:nvSpPr>
          <p:cNvPr id="190513" name="Freeform 49"/>
          <p:cNvSpPr>
            <a:spLocks/>
          </p:cNvSpPr>
          <p:nvPr/>
        </p:nvSpPr>
        <p:spPr bwMode="auto">
          <a:xfrm>
            <a:off x="1782763" y="2365375"/>
            <a:ext cx="6472237" cy="2833688"/>
          </a:xfrm>
          <a:custGeom>
            <a:avLst/>
            <a:gdLst>
              <a:gd name="T0" fmla="*/ 0 w 3764"/>
              <a:gd name="T1" fmla="*/ 1785 h 1785"/>
              <a:gd name="T2" fmla="*/ 78 w 3764"/>
              <a:gd name="T3" fmla="*/ 1527 h 1785"/>
              <a:gd name="T4" fmla="*/ 164 w 3764"/>
              <a:gd name="T5" fmla="*/ 1192 h 1785"/>
              <a:gd name="T6" fmla="*/ 250 w 3764"/>
              <a:gd name="T7" fmla="*/ 920 h 1785"/>
              <a:gd name="T8" fmla="*/ 382 w 3764"/>
              <a:gd name="T9" fmla="*/ 608 h 1785"/>
              <a:gd name="T10" fmla="*/ 445 w 3764"/>
              <a:gd name="T11" fmla="*/ 421 h 1785"/>
              <a:gd name="T12" fmla="*/ 515 w 3764"/>
              <a:gd name="T13" fmla="*/ 179 h 1785"/>
              <a:gd name="T14" fmla="*/ 585 w 3764"/>
              <a:gd name="T15" fmla="*/ 62 h 1785"/>
              <a:gd name="T16" fmla="*/ 678 w 3764"/>
              <a:gd name="T17" fmla="*/ 0 h 1785"/>
              <a:gd name="T18" fmla="*/ 756 w 3764"/>
              <a:gd name="T19" fmla="*/ 0 h 1785"/>
              <a:gd name="T20" fmla="*/ 819 w 3764"/>
              <a:gd name="T21" fmla="*/ 78 h 1785"/>
              <a:gd name="T22" fmla="*/ 858 w 3764"/>
              <a:gd name="T23" fmla="*/ 234 h 1785"/>
              <a:gd name="T24" fmla="*/ 920 w 3764"/>
              <a:gd name="T25" fmla="*/ 413 h 1785"/>
              <a:gd name="T26" fmla="*/ 982 w 3764"/>
              <a:gd name="T27" fmla="*/ 530 h 1785"/>
              <a:gd name="T28" fmla="*/ 1060 w 3764"/>
              <a:gd name="T29" fmla="*/ 608 h 1785"/>
              <a:gd name="T30" fmla="*/ 1154 w 3764"/>
              <a:gd name="T31" fmla="*/ 678 h 1785"/>
              <a:gd name="T32" fmla="*/ 1294 w 3764"/>
              <a:gd name="T33" fmla="*/ 733 h 1785"/>
              <a:gd name="T34" fmla="*/ 1419 w 3764"/>
              <a:gd name="T35" fmla="*/ 748 h 1785"/>
              <a:gd name="T36" fmla="*/ 1543 w 3764"/>
              <a:gd name="T37" fmla="*/ 748 h 1785"/>
              <a:gd name="T38" fmla="*/ 1684 w 3764"/>
              <a:gd name="T39" fmla="*/ 748 h 1785"/>
              <a:gd name="T40" fmla="*/ 1949 w 3764"/>
              <a:gd name="T41" fmla="*/ 733 h 1785"/>
              <a:gd name="T42" fmla="*/ 2268 w 3764"/>
              <a:gd name="T43" fmla="*/ 740 h 1785"/>
              <a:gd name="T44" fmla="*/ 2556 w 3764"/>
              <a:gd name="T45" fmla="*/ 748 h 1785"/>
              <a:gd name="T46" fmla="*/ 2884 w 3764"/>
              <a:gd name="T47" fmla="*/ 748 h 1785"/>
              <a:gd name="T48" fmla="*/ 3219 w 3764"/>
              <a:gd name="T49" fmla="*/ 740 h 1785"/>
              <a:gd name="T50" fmla="*/ 3491 w 3764"/>
              <a:gd name="T51" fmla="*/ 740 h 1785"/>
              <a:gd name="T52" fmla="*/ 3764 w 3764"/>
              <a:gd name="T53" fmla="*/ 725 h 1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64" h="1785">
                <a:moveTo>
                  <a:pt x="0" y="1785"/>
                </a:moveTo>
                <a:lnTo>
                  <a:pt x="78" y="1527"/>
                </a:lnTo>
                <a:lnTo>
                  <a:pt x="164" y="1192"/>
                </a:lnTo>
                <a:lnTo>
                  <a:pt x="250" y="920"/>
                </a:lnTo>
                <a:lnTo>
                  <a:pt x="382" y="608"/>
                </a:lnTo>
                <a:lnTo>
                  <a:pt x="445" y="421"/>
                </a:lnTo>
                <a:lnTo>
                  <a:pt x="515" y="179"/>
                </a:lnTo>
                <a:lnTo>
                  <a:pt x="585" y="62"/>
                </a:lnTo>
                <a:lnTo>
                  <a:pt x="678" y="0"/>
                </a:lnTo>
                <a:lnTo>
                  <a:pt x="756" y="0"/>
                </a:lnTo>
                <a:lnTo>
                  <a:pt x="819" y="78"/>
                </a:lnTo>
                <a:lnTo>
                  <a:pt x="858" y="234"/>
                </a:lnTo>
                <a:lnTo>
                  <a:pt x="920" y="413"/>
                </a:lnTo>
                <a:lnTo>
                  <a:pt x="982" y="530"/>
                </a:lnTo>
                <a:lnTo>
                  <a:pt x="1060" y="608"/>
                </a:lnTo>
                <a:lnTo>
                  <a:pt x="1154" y="678"/>
                </a:lnTo>
                <a:lnTo>
                  <a:pt x="1294" y="733"/>
                </a:lnTo>
                <a:lnTo>
                  <a:pt x="1419" y="748"/>
                </a:lnTo>
                <a:lnTo>
                  <a:pt x="1543" y="748"/>
                </a:lnTo>
                <a:lnTo>
                  <a:pt x="1684" y="748"/>
                </a:lnTo>
                <a:lnTo>
                  <a:pt x="1949" y="733"/>
                </a:lnTo>
                <a:lnTo>
                  <a:pt x="2268" y="740"/>
                </a:lnTo>
                <a:lnTo>
                  <a:pt x="2556" y="748"/>
                </a:lnTo>
                <a:lnTo>
                  <a:pt x="2884" y="748"/>
                </a:lnTo>
                <a:lnTo>
                  <a:pt x="3219" y="740"/>
                </a:lnTo>
                <a:lnTo>
                  <a:pt x="3491" y="740"/>
                </a:lnTo>
                <a:lnTo>
                  <a:pt x="3764" y="725"/>
                </a:lnTo>
              </a:path>
            </a:pathLst>
          </a:custGeom>
          <a:noFill/>
          <a:ln w="38100" cap="flat" cmpd="sng">
            <a:solidFill>
              <a:schemeClr val="accent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0515" name="Freeform 51"/>
          <p:cNvSpPr>
            <a:spLocks/>
          </p:cNvSpPr>
          <p:nvPr/>
        </p:nvSpPr>
        <p:spPr bwMode="auto">
          <a:xfrm>
            <a:off x="2455863" y="2312988"/>
            <a:ext cx="5789612" cy="2886075"/>
          </a:xfrm>
          <a:custGeom>
            <a:avLst/>
            <a:gdLst>
              <a:gd name="T0" fmla="*/ 0 w 3366"/>
              <a:gd name="T1" fmla="*/ 1818 h 1818"/>
              <a:gd name="T2" fmla="*/ 90 w 3366"/>
              <a:gd name="T3" fmla="*/ 1794 h 1818"/>
              <a:gd name="T4" fmla="*/ 138 w 3366"/>
              <a:gd name="T5" fmla="*/ 1758 h 1818"/>
              <a:gd name="T6" fmla="*/ 204 w 3366"/>
              <a:gd name="T7" fmla="*/ 1656 h 1818"/>
              <a:gd name="T8" fmla="*/ 270 w 3366"/>
              <a:gd name="T9" fmla="*/ 1536 h 1818"/>
              <a:gd name="T10" fmla="*/ 324 w 3366"/>
              <a:gd name="T11" fmla="*/ 1386 h 1818"/>
              <a:gd name="T12" fmla="*/ 360 w 3366"/>
              <a:gd name="T13" fmla="*/ 1266 h 1818"/>
              <a:gd name="T14" fmla="*/ 408 w 3366"/>
              <a:gd name="T15" fmla="*/ 1146 h 1818"/>
              <a:gd name="T16" fmla="*/ 450 w 3366"/>
              <a:gd name="T17" fmla="*/ 1080 h 1818"/>
              <a:gd name="T18" fmla="*/ 498 w 3366"/>
              <a:gd name="T19" fmla="*/ 1050 h 1818"/>
              <a:gd name="T20" fmla="*/ 558 w 3366"/>
              <a:gd name="T21" fmla="*/ 1056 h 1818"/>
              <a:gd name="T22" fmla="*/ 600 w 3366"/>
              <a:gd name="T23" fmla="*/ 1128 h 1818"/>
              <a:gd name="T24" fmla="*/ 630 w 3366"/>
              <a:gd name="T25" fmla="*/ 1218 h 1818"/>
              <a:gd name="T26" fmla="*/ 666 w 3366"/>
              <a:gd name="T27" fmla="*/ 1320 h 1818"/>
              <a:gd name="T28" fmla="*/ 726 w 3366"/>
              <a:gd name="T29" fmla="*/ 1458 h 1818"/>
              <a:gd name="T30" fmla="*/ 774 w 3366"/>
              <a:gd name="T31" fmla="*/ 1518 h 1818"/>
              <a:gd name="T32" fmla="*/ 876 w 3366"/>
              <a:gd name="T33" fmla="*/ 1572 h 1818"/>
              <a:gd name="T34" fmla="*/ 984 w 3366"/>
              <a:gd name="T35" fmla="*/ 1584 h 1818"/>
              <a:gd name="T36" fmla="*/ 1146 w 3366"/>
              <a:gd name="T37" fmla="*/ 1566 h 1818"/>
              <a:gd name="T38" fmla="*/ 1254 w 3366"/>
              <a:gd name="T39" fmla="*/ 1524 h 1818"/>
              <a:gd name="T40" fmla="*/ 1404 w 3366"/>
              <a:gd name="T41" fmla="*/ 1440 h 1818"/>
              <a:gd name="T42" fmla="*/ 1566 w 3366"/>
              <a:gd name="T43" fmla="*/ 1320 h 1818"/>
              <a:gd name="T44" fmla="*/ 1728 w 3366"/>
              <a:gd name="T45" fmla="*/ 1170 h 1818"/>
              <a:gd name="T46" fmla="*/ 1896 w 3366"/>
              <a:gd name="T47" fmla="*/ 1026 h 1818"/>
              <a:gd name="T48" fmla="*/ 2076 w 3366"/>
              <a:gd name="T49" fmla="*/ 858 h 1818"/>
              <a:gd name="T50" fmla="*/ 2184 w 3366"/>
              <a:gd name="T51" fmla="*/ 756 h 1818"/>
              <a:gd name="T52" fmla="*/ 2304 w 3366"/>
              <a:gd name="T53" fmla="*/ 660 h 1818"/>
              <a:gd name="T54" fmla="*/ 2454 w 3366"/>
              <a:gd name="T55" fmla="*/ 552 h 1818"/>
              <a:gd name="T56" fmla="*/ 2646 w 3366"/>
              <a:gd name="T57" fmla="*/ 426 h 1818"/>
              <a:gd name="T58" fmla="*/ 2856 w 3366"/>
              <a:gd name="T59" fmla="*/ 306 h 1818"/>
              <a:gd name="T60" fmla="*/ 3054 w 3366"/>
              <a:gd name="T61" fmla="*/ 198 h 1818"/>
              <a:gd name="T62" fmla="*/ 3366 w 3366"/>
              <a:gd name="T63" fmla="*/ 0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366" h="1818">
                <a:moveTo>
                  <a:pt x="0" y="1818"/>
                </a:moveTo>
                <a:lnTo>
                  <a:pt x="90" y="1794"/>
                </a:lnTo>
                <a:lnTo>
                  <a:pt x="138" y="1758"/>
                </a:lnTo>
                <a:lnTo>
                  <a:pt x="204" y="1656"/>
                </a:lnTo>
                <a:lnTo>
                  <a:pt x="270" y="1536"/>
                </a:lnTo>
                <a:lnTo>
                  <a:pt x="324" y="1386"/>
                </a:lnTo>
                <a:lnTo>
                  <a:pt x="360" y="1266"/>
                </a:lnTo>
                <a:lnTo>
                  <a:pt x="408" y="1146"/>
                </a:lnTo>
                <a:lnTo>
                  <a:pt x="450" y="1080"/>
                </a:lnTo>
                <a:lnTo>
                  <a:pt x="498" y="1050"/>
                </a:lnTo>
                <a:lnTo>
                  <a:pt x="558" y="1056"/>
                </a:lnTo>
                <a:lnTo>
                  <a:pt x="600" y="1128"/>
                </a:lnTo>
                <a:lnTo>
                  <a:pt x="630" y="1218"/>
                </a:lnTo>
                <a:lnTo>
                  <a:pt x="666" y="1320"/>
                </a:lnTo>
                <a:lnTo>
                  <a:pt x="726" y="1458"/>
                </a:lnTo>
                <a:lnTo>
                  <a:pt x="774" y="1518"/>
                </a:lnTo>
                <a:lnTo>
                  <a:pt x="876" y="1572"/>
                </a:lnTo>
                <a:lnTo>
                  <a:pt x="984" y="1584"/>
                </a:lnTo>
                <a:lnTo>
                  <a:pt x="1146" y="1566"/>
                </a:lnTo>
                <a:lnTo>
                  <a:pt x="1254" y="1524"/>
                </a:lnTo>
                <a:lnTo>
                  <a:pt x="1404" y="1440"/>
                </a:lnTo>
                <a:lnTo>
                  <a:pt x="1566" y="1320"/>
                </a:lnTo>
                <a:lnTo>
                  <a:pt x="1728" y="1170"/>
                </a:lnTo>
                <a:lnTo>
                  <a:pt x="1896" y="1026"/>
                </a:lnTo>
                <a:lnTo>
                  <a:pt x="2076" y="858"/>
                </a:lnTo>
                <a:lnTo>
                  <a:pt x="2184" y="756"/>
                </a:lnTo>
                <a:lnTo>
                  <a:pt x="2304" y="660"/>
                </a:lnTo>
                <a:lnTo>
                  <a:pt x="2454" y="552"/>
                </a:lnTo>
                <a:lnTo>
                  <a:pt x="2646" y="426"/>
                </a:lnTo>
                <a:lnTo>
                  <a:pt x="2856" y="306"/>
                </a:lnTo>
                <a:lnTo>
                  <a:pt x="3054" y="198"/>
                </a:lnTo>
                <a:lnTo>
                  <a:pt x="3366" y="0"/>
                </a:lnTo>
              </a:path>
            </a:pathLst>
          </a:custGeom>
          <a:noFill/>
          <a:ln w="38100" cap="flat" cmpd="sng">
            <a:solidFill>
              <a:srgbClr val="FF9900"/>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0530" name="Text Box 66"/>
          <p:cNvSpPr txBox="1">
            <a:spLocks noChangeArrowheads="1"/>
          </p:cNvSpPr>
          <p:nvPr/>
        </p:nvSpPr>
        <p:spPr bwMode="auto">
          <a:xfrm>
            <a:off x="3195638" y="3629025"/>
            <a:ext cx="119856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solidFill>
                  <a:schemeClr val="bg2"/>
                </a:solidFill>
                <a:effectLst/>
                <a:latin typeface="Imago" pitchFamily="2" charset="0"/>
              </a:rPr>
              <a:t>HBV DNA</a:t>
            </a:r>
          </a:p>
        </p:txBody>
      </p:sp>
      <p:sp>
        <p:nvSpPr>
          <p:cNvPr id="190532" name="Text Box 68"/>
          <p:cNvSpPr txBox="1">
            <a:spLocks noChangeArrowheads="1"/>
          </p:cNvSpPr>
          <p:nvPr/>
        </p:nvSpPr>
        <p:spPr bwMode="auto">
          <a:xfrm>
            <a:off x="5194300" y="4691063"/>
            <a:ext cx="966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285750" indent="-285750">
              <a:spcBef>
                <a:spcPct val="0"/>
              </a:spcBef>
              <a:defRPr sz="2400">
                <a:solidFill>
                  <a:schemeClr val="tx1"/>
                </a:solidFill>
                <a:latin typeface="Times New Roman" pitchFamily="18" charset="0"/>
              </a:defRPr>
            </a:lvl1pPr>
            <a:lvl2pPr marL="763588" indent="-287338">
              <a:spcBef>
                <a:spcPct val="0"/>
              </a:spcBef>
              <a:defRPr sz="2400">
                <a:solidFill>
                  <a:schemeClr val="tx1"/>
                </a:solidFill>
                <a:latin typeface="Times New Roman" pitchFamily="18" charset="0"/>
              </a:defRPr>
            </a:lvl2pPr>
            <a:lvl3pPr marL="1241425" indent="-287338">
              <a:spcBef>
                <a:spcPct val="0"/>
              </a:spcBef>
              <a:defRPr sz="2400">
                <a:solidFill>
                  <a:schemeClr val="tx1"/>
                </a:solidFill>
                <a:latin typeface="Times New Roman" pitchFamily="18" charset="0"/>
              </a:defRPr>
            </a:lvl3pPr>
            <a:lvl4pPr marL="1719263" indent="-287338">
              <a:spcBef>
                <a:spcPct val="0"/>
              </a:spcBef>
              <a:defRPr sz="2400">
                <a:solidFill>
                  <a:schemeClr val="tx1"/>
                </a:solidFill>
                <a:latin typeface="Times New Roman" pitchFamily="18" charset="0"/>
              </a:defRPr>
            </a:lvl4pPr>
            <a:lvl5pPr marL="2195513" indent="-285750">
              <a:spcBef>
                <a:spcPct val="0"/>
              </a:spcBef>
              <a:defRPr sz="2400">
                <a:solidFill>
                  <a:schemeClr val="tx1"/>
                </a:solidFill>
                <a:latin typeface="Times New Roman" pitchFamily="18" charset="0"/>
              </a:defRPr>
            </a:lvl5pPr>
            <a:lvl6pPr marL="2652713" indent="-285750" eaLnBrk="0" fontAlgn="base" hangingPunct="0">
              <a:spcBef>
                <a:spcPct val="0"/>
              </a:spcBef>
              <a:spcAft>
                <a:spcPct val="0"/>
              </a:spcAft>
              <a:defRPr sz="2400">
                <a:solidFill>
                  <a:schemeClr val="tx1"/>
                </a:solidFill>
                <a:latin typeface="Times New Roman" pitchFamily="18" charset="0"/>
              </a:defRPr>
            </a:lvl6pPr>
            <a:lvl7pPr marL="3109913" indent="-285750" eaLnBrk="0" fontAlgn="base" hangingPunct="0">
              <a:spcBef>
                <a:spcPct val="0"/>
              </a:spcBef>
              <a:spcAft>
                <a:spcPct val="0"/>
              </a:spcAft>
              <a:defRPr sz="2400">
                <a:solidFill>
                  <a:schemeClr val="tx1"/>
                </a:solidFill>
                <a:latin typeface="Times New Roman" pitchFamily="18" charset="0"/>
              </a:defRPr>
            </a:lvl7pPr>
            <a:lvl8pPr marL="3567113" indent="-285750" eaLnBrk="0" fontAlgn="base" hangingPunct="0">
              <a:spcBef>
                <a:spcPct val="0"/>
              </a:spcBef>
              <a:spcAft>
                <a:spcPct val="0"/>
              </a:spcAft>
              <a:defRPr sz="2400">
                <a:solidFill>
                  <a:schemeClr val="tx1"/>
                </a:solidFill>
                <a:latin typeface="Times New Roman" pitchFamily="18" charset="0"/>
              </a:defRPr>
            </a:lvl8pPr>
            <a:lvl9pPr marL="4024313" indent="-285750" eaLnBrk="0" fontAlgn="base" hangingPunct="0">
              <a:spcBef>
                <a:spcPct val="0"/>
              </a:spcBef>
              <a:spcAft>
                <a:spcPct val="0"/>
              </a:spcAft>
              <a:defRPr sz="2400">
                <a:solidFill>
                  <a:schemeClr val="tx1"/>
                </a:solidFill>
                <a:latin typeface="Times New Roman" pitchFamily="18" charset="0"/>
              </a:defRPr>
            </a:lvl9pPr>
          </a:lstStyle>
          <a:p>
            <a:pPr>
              <a:spcBef>
                <a:spcPct val="20000"/>
              </a:spcBef>
            </a:pPr>
            <a:r>
              <a:rPr lang="en-US" sz="1800" b="1">
                <a:solidFill>
                  <a:schemeClr val="bg2"/>
                </a:solidFill>
                <a:effectLst/>
                <a:latin typeface="Imago" pitchFamily="2" charset="0"/>
              </a:rPr>
              <a:t>HBs Ag</a:t>
            </a:r>
          </a:p>
        </p:txBody>
      </p:sp>
      <p:sp>
        <p:nvSpPr>
          <p:cNvPr id="190535" name="Freeform 71"/>
          <p:cNvSpPr>
            <a:spLocks/>
          </p:cNvSpPr>
          <p:nvPr/>
        </p:nvSpPr>
        <p:spPr bwMode="auto">
          <a:xfrm>
            <a:off x="2538413" y="2905125"/>
            <a:ext cx="5778500" cy="2295525"/>
          </a:xfrm>
          <a:custGeom>
            <a:avLst/>
            <a:gdLst>
              <a:gd name="T0" fmla="*/ 0 w 3360"/>
              <a:gd name="T1" fmla="*/ 1446 h 1446"/>
              <a:gd name="T2" fmla="*/ 210 w 3360"/>
              <a:gd name="T3" fmla="*/ 1296 h 1446"/>
              <a:gd name="T4" fmla="*/ 360 w 3360"/>
              <a:gd name="T5" fmla="*/ 1182 h 1446"/>
              <a:gd name="T6" fmla="*/ 582 w 3360"/>
              <a:gd name="T7" fmla="*/ 1020 h 1446"/>
              <a:gd name="T8" fmla="*/ 822 w 3360"/>
              <a:gd name="T9" fmla="*/ 834 h 1446"/>
              <a:gd name="T10" fmla="*/ 1062 w 3360"/>
              <a:gd name="T11" fmla="*/ 636 h 1446"/>
              <a:gd name="T12" fmla="*/ 1302 w 3360"/>
              <a:gd name="T13" fmla="*/ 438 h 1446"/>
              <a:gd name="T14" fmla="*/ 1404 w 3360"/>
              <a:gd name="T15" fmla="*/ 324 h 1446"/>
              <a:gd name="T16" fmla="*/ 1506 w 3360"/>
              <a:gd name="T17" fmla="*/ 222 h 1446"/>
              <a:gd name="T18" fmla="*/ 1644 w 3360"/>
              <a:gd name="T19" fmla="*/ 114 h 1446"/>
              <a:gd name="T20" fmla="*/ 1776 w 3360"/>
              <a:gd name="T21" fmla="*/ 48 h 1446"/>
              <a:gd name="T22" fmla="*/ 1896 w 3360"/>
              <a:gd name="T23" fmla="*/ 6 h 1446"/>
              <a:gd name="T24" fmla="*/ 2040 w 3360"/>
              <a:gd name="T25" fmla="*/ 0 h 1446"/>
              <a:gd name="T26" fmla="*/ 2154 w 3360"/>
              <a:gd name="T27" fmla="*/ 30 h 1446"/>
              <a:gd name="T28" fmla="*/ 2256 w 3360"/>
              <a:gd name="T29" fmla="*/ 90 h 1446"/>
              <a:gd name="T30" fmla="*/ 2382 w 3360"/>
              <a:gd name="T31" fmla="*/ 150 h 1446"/>
              <a:gd name="T32" fmla="*/ 2490 w 3360"/>
              <a:gd name="T33" fmla="*/ 210 h 1446"/>
              <a:gd name="T34" fmla="*/ 2652 w 3360"/>
              <a:gd name="T35" fmla="*/ 318 h 1446"/>
              <a:gd name="T36" fmla="*/ 2802 w 3360"/>
              <a:gd name="T37" fmla="*/ 390 h 1446"/>
              <a:gd name="T38" fmla="*/ 2970 w 3360"/>
              <a:gd name="T39" fmla="*/ 432 h 1446"/>
              <a:gd name="T40" fmla="*/ 3120 w 3360"/>
              <a:gd name="T41" fmla="*/ 444 h 1446"/>
              <a:gd name="T42" fmla="*/ 3282 w 3360"/>
              <a:gd name="T43" fmla="*/ 432 h 1446"/>
              <a:gd name="T44" fmla="*/ 3360 w 3360"/>
              <a:gd name="T45" fmla="*/ 420 h 1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60" h="1446">
                <a:moveTo>
                  <a:pt x="0" y="1446"/>
                </a:moveTo>
                <a:lnTo>
                  <a:pt x="210" y="1296"/>
                </a:lnTo>
                <a:lnTo>
                  <a:pt x="360" y="1182"/>
                </a:lnTo>
                <a:lnTo>
                  <a:pt x="582" y="1020"/>
                </a:lnTo>
                <a:lnTo>
                  <a:pt x="822" y="834"/>
                </a:lnTo>
                <a:lnTo>
                  <a:pt x="1062" y="636"/>
                </a:lnTo>
                <a:lnTo>
                  <a:pt x="1302" y="438"/>
                </a:lnTo>
                <a:lnTo>
                  <a:pt x="1404" y="324"/>
                </a:lnTo>
                <a:lnTo>
                  <a:pt x="1506" y="222"/>
                </a:lnTo>
                <a:lnTo>
                  <a:pt x="1644" y="114"/>
                </a:lnTo>
                <a:lnTo>
                  <a:pt x="1776" y="48"/>
                </a:lnTo>
                <a:lnTo>
                  <a:pt x="1896" y="6"/>
                </a:lnTo>
                <a:lnTo>
                  <a:pt x="2040" y="0"/>
                </a:lnTo>
                <a:lnTo>
                  <a:pt x="2154" y="30"/>
                </a:lnTo>
                <a:lnTo>
                  <a:pt x="2256" y="90"/>
                </a:lnTo>
                <a:lnTo>
                  <a:pt x="2382" y="150"/>
                </a:lnTo>
                <a:lnTo>
                  <a:pt x="2490" y="210"/>
                </a:lnTo>
                <a:lnTo>
                  <a:pt x="2652" y="318"/>
                </a:lnTo>
                <a:lnTo>
                  <a:pt x="2802" y="390"/>
                </a:lnTo>
                <a:lnTo>
                  <a:pt x="2970" y="432"/>
                </a:lnTo>
                <a:lnTo>
                  <a:pt x="3120" y="444"/>
                </a:lnTo>
                <a:lnTo>
                  <a:pt x="3282" y="432"/>
                </a:lnTo>
                <a:lnTo>
                  <a:pt x="3360" y="420"/>
                </a:lnTo>
              </a:path>
            </a:pathLst>
          </a:custGeom>
          <a:noFill/>
          <a:ln w="38100" cap="flat" cmpd="sng">
            <a:solidFill>
              <a:schemeClr val="bg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0536" name="Freeform 72"/>
          <p:cNvSpPr>
            <a:spLocks/>
          </p:cNvSpPr>
          <p:nvPr/>
        </p:nvSpPr>
        <p:spPr bwMode="auto">
          <a:xfrm>
            <a:off x="5005388" y="3429000"/>
            <a:ext cx="3270250" cy="1781175"/>
          </a:xfrm>
          <a:custGeom>
            <a:avLst/>
            <a:gdLst>
              <a:gd name="T0" fmla="*/ 0 w 1902"/>
              <a:gd name="T1" fmla="*/ 1122 h 1122"/>
              <a:gd name="T2" fmla="*/ 60 w 1902"/>
              <a:gd name="T3" fmla="*/ 912 h 1122"/>
              <a:gd name="T4" fmla="*/ 174 w 1902"/>
              <a:gd name="T5" fmla="*/ 606 h 1122"/>
              <a:gd name="T6" fmla="*/ 264 w 1902"/>
              <a:gd name="T7" fmla="*/ 426 h 1122"/>
              <a:gd name="T8" fmla="*/ 360 w 1902"/>
              <a:gd name="T9" fmla="*/ 246 h 1122"/>
              <a:gd name="T10" fmla="*/ 468 w 1902"/>
              <a:gd name="T11" fmla="*/ 84 h 1122"/>
              <a:gd name="T12" fmla="*/ 558 w 1902"/>
              <a:gd name="T13" fmla="*/ 24 h 1122"/>
              <a:gd name="T14" fmla="*/ 630 w 1902"/>
              <a:gd name="T15" fmla="*/ 0 h 1122"/>
              <a:gd name="T16" fmla="*/ 708 w 1902"/>
              <a:gd name="T17" fmla="*/ 0 h 1122"/>
              <a:gd name="T18" fmla="*/ 744 w 1902"/>
              <a:gd name="T19" fmla="*/ 6 h 1122"/>
              <a:gd name="T20" fmla="*/ 798 w 1902"/>
              <a:gd name="T21" fmla="*/ 36 h 1122"/>
              <a:gd name="T22" fmla="*/ 888 w 1902"/>
              <a:gd name="T23" fmla="*/ 108 h 1122"/>
              <a:gd name="T24" fmla="*/ 996 w 1902"/>
              <a:gd name="T25" fmla="*/ 198 h 1122"/>
              <a:gd name="T26" fmla="*/ 1134 w 1902"/>
              <a:gd name="T27" fmla="*/ 276 h 1122"/>
              <a:gd name="T28" fmla="*/ 1314 w 1902"/>
              <a:gd name="T29" fmla="*/ 378 h 1122"/>
              <a:gd name="T30" fmla="*/ 1476 w 1902"/>
              <a:gd name="T31" fmla="*/ 486 h 1122"/>
              <a:gd name="T32" fmla="*/ 1626 w 1902"/>
              <a:gd name="T33" fmla="*/ 576 h 1122"/>
              <a:gd name="T34" fmla="*/ 1740 w 1902"/>
              <a:gd name="T35" fmla="*/ 648 h 1122"/>
              <a:gd name="T36" fmla="*/ 1902 w 1902"/>
              <a:gd name="T37" fmla="*/ 738 h 1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02" h="1122">
                <a:moveTo>
                  <a:pt x="0" y="1122"/>
                </a:moveTo>
                <a:lnTo>
                  <a:pt x="60" y="912"/>
                </a:lnTo>
                <a:lnTo>
                  <a:pt x="174" y="606"/>
                </a:lnTo>
                <a:lnTo>
                  <a:pt x="264" y="426"/>
                </a:lnTo>
                <a:lnTo>
                  <a:pt x="360" y="246"/>
                </a:lnTo>
                <a:lnTo>
                  <a:pt x="468" y="84"/>
                </a:lnTo>
                <a:lnTo>
                  <a:pt x="558" y="24"/>
                </a:lnTo>
                <a:lnTo>
                  <a:pt x="630" y="0"/>
                </a:lnTo>
                <a:lnTo>
                  <a:pt x="708" y="0"/>
                </a:lnTo>
                <a:lnTo>
                  <a:pt x="744" y="6"/>
                </a:lnTo>
                <a:lnTo>
                  <a:pt x="798" y="36"/>
                </a:lnTo>
                <a:lnTo>
                  <a:pt x="888" y="108"/>
                </a:lnTo>
                <a:lnTo>
                  <a:pt x="996" y="198"/>
                </a:lnTo>
                <a:lnTo>
                  <a:pt x="1134" y="276"/>
                </a:lnTo>
                <a:lnTo>
                  <a:pt x="1314" y="378"/>
                </a:lnTo>
                <a:lnTo>
                  <a:pt x="1476" y="486"/>
                </a:lnTo>
                <a:lnTo>
                  <a:pt x="1626" y="576"/>
                </a:lnTo>
                <a:lnTo>
                  <a:pt x="1740" y="648"/>
                </a:lnTo>
                <a:lnTo>
                  <a:pt x="1902" y="738"/>
                </a:lnTo>
              </a:path>
            </a:pathLst>
          </a:custGeom>
          <a:noFill/>
          <a:ln w="38100" cap="flat" cmpd="sng">
            <a:solidFill>
              <a:schemeClr val="bg2"/>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Tree>
    <p:extLst>
      <p:ext uri="{BB962C8B-B14F-4D97-AF65-F5344CB8AC3E}">
        <p14:creationId xmlns:p14="http://schemas.microsoft.com/office/powerpoint/2010/main" val="21851569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877272"/>
          </a:xfrm>
        </p:spPr>
        <p:txBody>
          <a:bodyPr/>
          <a:lstStyle/>
          <a:p>
            <a:pPr algn="ctr">
              <a:lnSpc>
                <a:spcPct val="90000"/>
              </a:lnSpc>
              <a:spcAft>
                <a:spcPts val="300"/>
              </a:spcAft>
              <a:buFontTx/>
              <a:buNone/>
            </a:pPr>
            <a:r>
              <a:rPr lang="cs-CZ" altLang="cs-CZ" sz="3200" b="1" u="sng" dirty="0" err="1">
                <a:solidFill>
                  <a:srgbClr val="000066"/>
                </a:solidFill>
              </a:rPr>
              <a:t>Screening</a:t>
            </a:r>
            <a:r>
              <a:rPr lang="cs-CZ" altLang="cs-CZ" sz="3200" b="1" u="sng" dirty="0">
                <a:solidFill>
                  <a:srgbClr val="000066"/>
                </a:solidFill>
              </a:rPr>
              <a:t> dárců krve v zahraničí</a:t>
            </a:r>
          </a:p>
          <a:p>
            <a:pPr>
              <a:lnSpc>
                <a:spcPct val="90000"/>
              </a:lnSpc>
              <a:spcAft>
                <a:spcPts val="300"/>
              </a:spcAft>
              <a:buFontTx/>
              <a:buNone/>
            </a:pPr>
            <a:endParaRPr lang="cs-CZ" altLang="cs-CZ" sz="1400" b="1" u="sng" dirty="0">
              <a:solidFill>
                <a:srgbClr val="000066"/>
              </a:solidFill>
            </a:endParaRPr>
          </a:p>
          <a:p>
            <a:pPr>
              <a:lnSpc>
                <a:spcPct val="90000"/>
              </a:lnSpc>
              <a:spcAft>
                <a:spcPts val="300"/>
              </a:spcAft>
            </a:pPr>
            <a:r>
              <a:rPr lang="cs-CZ" altLang="cs-CZ" b="1" dirty="0">
                <a:solidFill>
                  <a:schemeClr val="tx1"/>
                </a:solidFill>
              </a:rPr>
              <a:t>téměř ve 100% sérologie </a:t>
            </a:r>
            <a:r>
              <a:rPr lang="cs-CZ" altLang="cs-CZ" b="1" dirty="0" err="1">
                <a:solidFill>
                  <a:schemeClr val="tx1"/>
                </a:solidFill>
              </a:rPr>
              <a:t>HBsAg</a:t>
            </a:r>
            <a:r>
              <a:rPr lang="cs-CZ" altLang="cs-CZ" b="1" dirty="0">
                <a:solidFill>
                  <a:schemeClr val="tx1"/>
                </a:solidFill>
              </a:rPr>
              <a:t>, anti-HCV,             anti-HIV ½ a syfilis</a:t>
            </a:r>
          </a:p>
          <a:p>
            <a:pPr>
              <a:lnSpc>
                <a:spcPct val="90000"/>
              </a:lnSpc>
              <a:spcAft>
                <a:spcPts val="300"/>
              </a:spcAft>
            </a:pPr>
            <a:r>
              <a:rPr lang="cs-CZ" altLang="cs-CZ" b="1" dirty="0">
                <a:solidFill>
                  <a:schemeClr val="tx1"/>
                </a:solidFill>
              </a:rPr>
              <a:t>od r.1997 (Německo) postupně zaváděny NAT HIV, HCV, HBV</a:t>
            </a:r>
          </a:p>
          <a:p>
            <a:pPr>
              <a:lnSpc>
                <a:spcPct val="90000"/>
              </a:lnSpc>
              <a:spcAft>
                <a:spcPts val="300"/>
              </a:spcAft>
            </a:pPr>
            <a:r>
              <a:rPr lang="cs-CZ" altLang="cs-CZ" b="1" dirty="0">
                <a:solidFill>
                  <a:schemeClr val="tx1"/>
                </a:solidFill>
              </a:rPr>
              <a:t>v některých zemích anti-</a:t>
            </a:r>
            <a:r>
              <a:rPr lang="cs-CZ" altLang="cs-CZ" b="1" dirty="0" err="1">
                <a:solidFill>
                  <a:schemeClr val="tx1"/>
                </a:solidFill>
              </a:rPr>
              <a:t>HBc</a:t>
            </a:r>
            <a:endParaRPr lang="cs-CZ" altLang="cs-CZ" b="1" dirty="0">
              <a:solidFill>
                <a:schemeClr val="tx1"/>
              </a:solidFill>
            </a:endParaRPr>
          </a:p>
          <a:p>
            <a:pPr>
              <a:lnSpc>
                <a:spcPct val="90000"/>
              </a:lnSpc>
              <a:spcAft>
                <a:spcPts val="300"/>
              </a:spcAft>
            </a:pPr>
            <a:r>
              <a:rPr lang="cs-CZ" altLang="cs-CZ" b="1" dirty="0">
                <a:solidFill>
                  <a:schemeClr val="tx1"/>
                </a:solidFill>
              </a:rPr>
              <a:t>další infekce (v endemických oblastech)</a:t>
            </a:r>
          </a:p>
          <a:p>
            <a:pPr lvl="1">
              <a:lnSpc>
                <a:spcPct val="90000"/>
              </a:lnSpc>
              <a:spcAft>
                <a:spcPts val="300"/>
              </a:spcAft>
            </a:pPr>
            <a:r>
              <a:rPr lang="cs-CZ" altLang="cs-CZ" b="1" dirty="0">
                <a:solidFill>
                  <a:schemeClr val="tx1"/>
                </a:solidFill>
              </a:rPr>
              <a:t>anti-HTLV I/II</a:t>
            </a:r>
          </a:p>
          <a:p>
            <a:pPr lvl="1">
              <a:lnSpc>
                <a:spcPct val="90000"/>
              </a:lnSpc>
              <a:spcAft>
                <a:spcPts val="300"/>
              </a:spcAft>
            </a:pPr>
            <a:r>
              <a:rPr lang="cs-CZ" altLang="cs-CZ" b="1" dirty="0">
                <a:solidFill>
                  <a:schemeClr val="tx1"/>
                </a:solidFill>
              </a:rPr>
              <a:t>WNV (NAT)</a:t>
            </a:r>
          </a:p>
          <a:p>
            <a:pPr lvl="1">
              <a:lnSpc>
                <a:spcPct val="90000"/>
              </a:lnSpc>
              <a:spcAft>
                <a:spcPts val="300"/>
              </a:spcAft>
            </a:pPr>
            <a:r>
              <a:rPr lang="cs-CZ" altLang="cs-CZ" b="1" dirty="0">
                <a:solidFill>
                  <a:schemeClr val="tx1"/>
                </a:solidFill>
              </a:rPr>
              <a:t>malárie (NAT)</a:t>
            </a:r>
          </a:p>
          <a:p>
            <a:pPr lvl="1">
              <a:lnSpc>
                <a:spcPct val="90000"/>
              </a:lnSpc>
              <a:spcAft>
                <a:spcPts val="300"/>
              </a:spcAft>
            </a:pPr>
            <a:r>
              <a:rPr lang="cs-CZ" altLang="cs-CZ" b="1" dirty="0">
                <a:solidFill>
                  <a:schemeClr val="tx1"/>
                </a:solidFill>
              </a:rPr>
              <a:t>anti-</a:t>
            </a:r>
            <a:r>
              <a:rPr lang="cs-CZ" altLang="cs-CZ" b="1" dirty="0" err="1">
                <a:solidFill>
                  <a:schemeClr val="tx1"/>
                </a:solidFill>
              </a:rPr>
              <a:t>T.cruzi</a:t>
            </a:r>
            <a:endParaRPr lang="cs-CZ" altLang="cs-CZ" b="1" dirty="0">
              <a:solidFill>
                <a:schemeClr val="tx1"/>
              </a:solidFill>
            </a:endParaRPr>
          </a:p>
          <a:p>
            <a:pPr lvl="1">
              <a:lnSpc>
                <a:spcPct val="90000"/>
              </a:lnSpc>
              <a:spcAft>
                <a:spcPts val="300"/>
              </a:spcAft>
            </a:pPr>
            <a:r>
              <a:rPr lang="cs-CZ" altLang="cs-CZ" b="1" dirty="0">
                <a:solidFill>
                  <a:schemeClr val="tx1"/>
                </a:solidFill>
              </a:rPr>
              <a:t>VHE (NAT) </a:t>
            </a:r>
            <a:endParaRPr lang="cs-CZ" altLang="cs-CZ" sz="2800" b="1" dirty="0">
              <a:solidFill>
                <a:schemeClr val="tx1"/>
              </a:solidFill>
            </a:endParaRPr>
          </a:p>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Tree>
    <p:extLst>
      <p:ext uri="{BB962C8B-B14F-4D97-AF65-F5344CB8AC3E}">
        <p14:creationId xmlns:p14="http://schemas.microsoft.com/office/powerpoint/2010/main" val="40682393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201216" y="0"/>
            <a:ext cx="9457134" cy="5470525"/>
          </a:xfrm>
        </p:spPr>
        <p:txBody>
          <a:bodyPr/>
          <a:lstStyle/>
          <a:p>
            <a:pPr>
              <a:lnSpc>
                <a:spcPct val="90000"/>
              </a:lnSpc>
              <a:spcAft>
                <a:spcPts val="300"/>
              </a:spcAft>
              <a:buFontTx/>
              <a:buNone/>
            </a:pPr>
            <a:r>
              <a:rPr lang="cs-CZ" altLang="cs-CZ" sz="1200" b="1">
                <a:solidFill>
                  <a:srgbClr val="000066"/>
                </a:solidFill>
              </a:rPr>
              <a:t> </a:t>
            </a:r>
            <a:endParaRPr lang="cs-CZ" altLang="cs-CZ" sz="2400" b="1">
              <a:solidFill>
                <a:srgbClr val="000066"/>
              </a:solidFill>
            </a:endParaRPr>
          </a:p>
          <a:p>
            <a:pPr>
              <a:lnSpc>
                <a:spcPct val="90000"/>
              </a:lnSpc>
              <a:buFontTx/>
              <a:buNone/>
            </a:pPr>
            <a:endParaRPr lang="cs-CZ" altLang="cs-CZ" sz="2400" u="sng">
              <a:solidFill>
                <a:srgbClr val="FFFF00"/>
              </a:solidFill>
            </a:endParaRPr>
          </a:p>
        </p:txBody>
      </p:sp>
      <p:pic>
        <p:nvPicPr>
          <p:cNvPr id="10243" name="Picture 2"/>
          <p:cNvPicPr>
            <a:picLocks noChangeAspect="1" noChangeArrowheads="1"/>
          </p:cNvPicPr>
          <p:nvPr/>
        </p:nvPicPr>
        <p:blipFill>
          <a:blip r:embed="rId2" cstate="print"/>
          <a:srcRect/>
          <a:stretch>
            <a:fillRect/>
          </a:stretch>
        </p:blipFill>
        <p:spPr bwMode="auto">
          <a:xfrm>
            <a:off x="1460104" y="1"/>
            <a:ext cx="6337432" cy="1527175"/>
          </a:xfrm>
          <a:prstGeom prst="rect">
            <a:avLst/>
          </a:prstGeom>
          <a:noFill/>
          <a:ln w="9525">
            <a:noFill/>
            <a:miter lim="800000"/>
            <a:headEnd/>
            <a:tailEnd/>
          </a:ln>
        </p:spPr>
      </p:pic>
      <p:pic>
        <p:nvPicPr>
          <p:cNvPr id="10244" name="Picture 3"/>
          <p:cNvPicPr>
            <a:picLocks noChangeAspect="1" noChangeArrowheads="1"/>
          </p:cNvPicPr>
          <p:nvPr/>
        </p:nvPicPr>
        <p:blipFill>
          <a:blip r:embed="rId3" cstate="print"/>
          <a:srcRect/>
          <a:stretch>
            <a:fillRect/>
          </a:stretch>
        </p:blipFill>
        <p:spPr bwMode="auto">
          <a:xfrm>
            <a:off x="73952" y="1592264"/>
            <a:ext cx="9878483" cy="5113337"/>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AutoShape 2"/>
          <p:cNvSpPr>
            <a:spLocks noChangeAspect="1" noChangeArrowheads="1" noTextEdit="1"/>
          </p:cNvSpPr>
          <p:nvPr/>
        </p:nvSpPr>
        <p:spPr bwMode="auto">
          <a:xfrm>
            <a:off x="1117865" y="-22225"/>
            <a:ext cx="7713266"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p>
        </p:txBody>
      </p:sp>
      <p:sp>
        <p:nvSpPr>
          <p:cNvPr id="71683" name="Rectangle 3"/>
          <p:cNvSpPr>
            <a:spLocks noChangeArrowheads="1"/>
          </p:cNvSpPr>
          <p:nvPr/>
        </p:nvSpPr>
        <p:spPr bwMode="auto">
          <a:xfrm>
            <a:off x="2700073" y="5686425"/>
            <a:ext cx="75866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300">
                <a:latin typeface="Arial" charset="0"/>
                <a:cs typeface="Arial" charset="0"/>
              </a:rPr>
              <a:t>HCV-RNA</a:t>
            </a:r>
            <a:endParaRPr lang="en-US" altLang="cs-CZ" sz="2400">
              <a:latin typeface="Times New Roman" pitchFamily="18" charset="0"/>
              <a:cs typeface="Arial" charset="0"/>
            </a:endParaRPr>
          </a:p>
        </p:txBody>
      </p:sp>
      <p:sp>
        <p:nvSpPr>
          <p:cNvPr id="71684" name="Rectangle 4"/>
          <p:cNvSpPr>
            <a:spLocks noChangeArrowheads="1"/>
          </p:cNvSpPr>
          <p:nvPr/>
        </p:nvSpPr>
        <p:spPr bwMode="auto">
          <a:xfrm>
            <a:off x="1315641" y="371476"/>
            <a:ext cx="7537846" cy="5305425"/>
          </a:xfrm>
          <a:prstGeom prst="rect">
            <a:avLst/>
          </a:prstGeom>
          <a:noFill/>
          <a:ln>
            <a:noFill/>
          </a:ln>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cs-CZ" altLang="cs-CZ" sz="2400">
              <a:latin typeface="Times New Roman" pitchFamily="18" charset="0"/>
              <a:cs typeface="Arial" charset="0"/>
            </a:endParaRPr>
          </a:p>
        </p:txBody>
      </p:sp>
      <p:sp>
        <p:nvSpPr>
          <p:cNvPr id="71685" name="Freeform 5"/>
          <p:cNvSpPr>
            <a:spLocks noEditPoints="1"/>
          </p:cNvSpPr>
          <p:nvPr/>
        </p:nvSpPr>
        <p:spPr bwMode="auto">
          <a:xfrm>
            <a:off x="4149858" y="2628900"/>
            <a:ext cx="767027" cy="446088"/>
          </a:xfrm>
          <a:custGeom>
            <a:avLst/>
            <a:gdLst>
              <a:gd name="T0" fmla="*/ 86 w 401"/>
              <a:gd name="T1" fmla="*/ 222 h 253"/>
              <a:gd name="T2" fmla="*/ 72 w 401"/>
              <a:gd name="T3" fmla="*/ 201 h 253"/>
              <a:gd name="T4" fmla="*/ 82 w 401"/>
              <a:gd name="T5" fmla="*/ 174 h 253"/>
              <a:gd name="T6" fmla="*/ 93 w 401"/>
              <a:gd name="T7" fmla="*/ 155 h 253"/>
              <a:gd name="T8" fmla="*/ 103 w 401"/>
              <a:gd name="T9" fmla="*/ 145 h 253"/>
              <a:gd name="T10" fmla="*/ 126 w 401"/>
              <a:gd name="T11" fmla="*/ 138 h 253"/>
              <a:gd name="T12" fmla="*/ 136 w 401"/>
              <a:gd name="T13" fmla="*/ 118 h 253"/>
              <a:gd name="T14" fmla="*/ 147 w 401"/>
              <a:gd name="T15" fmla="*/ 125 h 253"/>
              <a:gd name="T16" fmla="*/ 157 w 401"/>
              <a:gd name="T17" fmla="*/ 98 h 253"/>
              <a:gd name="T18" fmla="*/ 129 w 401"/>
              <a:gd name="T19" fmla="*/ 95 h 253"/>
              <a:gd name="T20" fmla="*/ 129 w 401"/>
              <a:gd name="T21" fmla="*/ 84 h 253"/>
              <a:gd name="T22" fmla="*/ 127 w 401"/>
              <a:gd name="T23" fmla="*/ 79 h 253"/>
              <a:gd name="T24" fmla="*/ 148 w 401"/>
              <a:gd name="T25" fmla="*/ 30 h 253"/>
              <a:gd name="T26" fmla="*/ 119 w 401"/>
              <a:gd name="T27" fmla="*/ 11 h 253"/>
              <a:gd name="T28" fmla="*/ 86 w 401"/>
              <a:gd name="T29" fmla="*/ 38 h 253"/>
              <a:gd name="T30" fmla="*/ 14 w 401"/>
              <a:gd name="T31" fmla="*/ 76 h 253"/>
              <a:gd name="T32" fmla="*/ 4 w 401"/>
              <a:gd name="T33" fmla="*/ 151 h 253"/>
              <a:gd name="T34" fmla="*/ 25 w 401"/>
              <a:gd name="T35" fmla="*/ 175 h 253"/>
              <a:gd name="T36" fmla="*/ 26 w 401"/>
              <a:gd name="T37" fmla="*/ 218 h 253"/>
              <a:gd name="T38" fmla="*/ 119 w 401"/>
              <a:gd name="T39" fmla="*/ 170 h 253"/>
              <a:gd name="T40" fmla="*/ 147 w 401"/>
              <a:gd name="T41" fmla="*/ 167 h 253"/>
              <a:gd name="T42" fmla="*/ 154 w 401"/>
              <a:gd name="T43" fmla="*/ 190 h 253"/>
              <a:gd name="T44" fmla="*/ 140 w 401"/>
              <a:gd name="T45" fmla="*/ 213 h 253"/>
              <a:gd name="T46" fmla="*/ 115 w 401"/>
              <a:gd name="T47" fmla="*/ 202 h 253"/>
              <a:gd name="T48" fmla="*/ 96 w 401"/>
              <a:gd name="T49" fmla="*/ 172 h 253"/>
              <a:gd name="T50" fmla="*/ 220 w 401"/>
              <a:gd name="T51" fmla="*/ 142 h 253"/>
              <a:gd name="T52" fmla="*/ 211 w 401"/>
              <a:gd name="T53" fmla="*/ 155 h 253"/>
              <a:gd name="T54" fmla="*/ 232 w 401"/>
              <a:gd name="T55" fmla="*/ 156 h 253"/>
              <a:gd name="T56" fmla="*/ 234 w 401"/>
              <a:gd name="T57" fmla="*/ 147 h 253"/>
              <a:gd name="T58" fmla="*/ 234 w 401"/>
              <a:gd name="T59" fmla="*/ 133 h 253"/>
              <a:gd name="T60" fmla="*/ 253 w 401"/>
              <a:gd name="T61" fmla="*/ 171 h 253"/>
              <a:gd name="T62" fmla="*/ 250 w 401"/>
              <a:gd name="T63" fmla="*/ 186 h 253"/>
              <a:gd name="T64" fmla="*/ 237 w 401"/>
              <a:gd name="T65" fmla="*/ 203 h 253"/>
              <a:gd name="T66" fmla="*/ 208 w 401"/>
              <a:gd name="T67" fmla="*/ 212 h 253"/>
              <a:gd name="T68" fmla="*/ 185 w 401"/>
              <a:gd name="T69" fmla="*/ 195 h 253"/>
              <a:gd name="T70" fmla="*/ 181 w 401"/>
              <a:gd name="T71" fmla="*/ 171 h 253"/>
              <a:gd name="T72" fmla="*/ 168 w 401"/>
              <a:gd name="T73" fmla="*/ 160 h 253"/>
              <a:gd name="T74" fmla="*/ 192 w 401"/>
              <a:gd name="T75" fmla="*/ 157 h 253"/>
              <a:gd name="T76" fmla="*/ 204 w 401"/>
              <a:gd name="T77" fmla="*/ 147 h 253"/>
              <a:gd name="T78" fmla="*/ 162 w 401"/>
              <a:gd name="T79" fmla="*/ 205 h 253"/>
              <a:gd name="T80" fmla="*/ 159 w 401"/>
              <a:gd name="T81" fmla="*/ 229 h 253"/>
              <a:gd name="T82" fmla="*/ 147 w 401"/>
              <a:gd name="T83" fmla="*/ 228 h 253"/>
              <a:gd name="T84" fmla="*/ 183 w 401"/>
              <a:gd name="T85" fmla="*/ 221 h 253"/>
              <a:gd name="T86" fmla="*/ 194 w 401"/>
              <a:gd name="T87" fmla="*/ 230 h 253"/>
              <a:gd name="T88" fmla="*/ 213 w 401"/>
              <a:gd name="T89" fmla="*/ 245 h 253"/>
              <a:gd name="T90" fmla="*/ 190 w 401"/>
              <a:gd name="T91" fmla="*/ 248 h 253"/>
              <a:gd name="T92" fmla="*/ 168 w 401"/>
              <a:gd name="T93" fmla="*/ 232 h 253"/>
              <a:gd name="T94" fmla="*/ 173 w 401"/>
              <a:gd name="T95" fmla="*/ 222 h 253"/>
              <a:gd name="T96" fmla="*/ 222 w 401"/>
              <a:gd name="T97" fmla="*/ 224 h 253"/>
              <a:gd name="T98" fmla="*/ 225 w 401"/>
              <a:gd name="T99" fmla="*/ 241 h 253"/>
              <a:gd name="T100" fmla="*/ 220 w 401"/>
              <a:gd name="T101" fmla="*/ 240 h 253"/>
              <a:gd name="T102" fmla="*/ 211 w 401"/>
              <a:gd name="T103" fmla="*/ 224 h 253"/>
              <a:gd name="T104" fmla="*/ 380 w 401"/>
              <a:gd name="T105" fmla="*/ 201 h 253"/>
              <a:gd name="T106" fmla="*/ 401 w 401"/>
              <a:gd name="T107" fmla="*/ 22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1" h="253">
                <a:moveTo>
                  <a:pt x="61" y="225"/>
                </a:moveTo>
                <a:lnTo>
                  <a:pt x="79" y="220"/>
                </a:lnTo>
                <a:lnTo>
                  <a:pt x="86" y="222"/>
                </a:lnTo>
                <a:lnTo>
                  <a:pt x="79" y="212"/>
                </a:lnTo>
                <a:lnTo>
                  <a:pt x="72" y="212"/>
                </a:lnTo>
                <a:lnTo>
                  <a:pt x="72" y="201"/>
                </a:lnTo>
                <a:lnTo>
                  <a:pt x="80" y="193"/>
                </a:lnTo>
                <a:lnTo>
                  <a:pt x="84" y="176"/>
                </a:lnTo>
                <a:lnTo>
                  <a:pt x="82" y="174"/>
                </a:lnTo>
                <a:lnTo>
                  <a:pt x="93" y="163"/>
                </a:lnTo>
                <a:lnTo>
                  <a:pt x="86" y="156"/>
                </a:lnTo>
                <a:lnTo>
                  <a:pt x="93" y="155"/>
                </a:lnTo>
                <a:lnTo>
                  <a:pt x="105" y="157"/>
                </a:lnTo>
                <a:lnTo>
                  <a:pt x="107" y="152"/>
                </a:lnTo>
                <a:lnTo>
                  <a:pt x="103" y="145"/>
                </a:lnTo>
                <a:lnTo>
                  <a:pt x="108" y="142"/>
                </a:lnTo>
                <a:lnTo>
                  <a:pt x="120" y="144"/>
                </a:lnTo>
                <a:lnTo>
                  <a:pt x="126" y="138"/>
                </a:lnTo>
                <a:lnTo>
                  <a:pt x="126" y="129"/>
                </a:lnTo>
                <a:lnTo>
                  <a:pt x="129" y="119"/>
                </a:lnTo>
                <a:lnTo>
                  <a:pt x="136" y="118"/>
                </a:lnTo>
                <a:lnTo>
                  <a:pt x="138" y="128"/>
                </a:lnTo>
                <a:lnTo>
                  <a:pt x="145" y="121"/>
                </a:lnTo>
                <a:lnTo>
                  <a:pt x="147" y="125"/>
                </a:lnTo>
                <a:lnTo>
                  <a:pt x="162" y="114"/>
                </a:lnTo>
                <a:lnTo>
                  <a:pt x="162" y="99"/>
                </a:lnTo>
                <a:lnTo>
                  <a:pt x="157" y="98"/>
                </a:lnTo>
                <a:lnTo>
                  <a:pt x="140" y="100"/>
                </a:lnTo>
                <a:lnTo>
                  <a:pt x="136" y="95"/>
                </a:lnTo>
                <a:lnTo>
                  <a:pt x="129" y="95"/>
                </a:lnTo>
                <a:lnTo>
                  <a:pt x="124" y="99"/>
                </a:lnTo>
                <a:lnTo>
                  <a:pt x="122" y="95"/>
                </a:lnTo>
                <a:lnTo>
                  <a:pt x="129" y="84"/>
                </a:lnTo>
                <a:lnTo>
                  <a:pt x="119" y="86"/>
                </a:lnTo>
                <a:lnTo>
                  <a:pt x="120" y="82"/>
                </a:lnTo>
                <a:lnTo>
                  <a:pt x="127" y="79"/>
                </a:lnTo>
                <a:lnTo>
                  <a:pt x="131" y="63"/>
                </a:lnTo>
                <a:lnTo>
                  <a:pt x="147" y="37"/>
                </a:lnTo>
                <a:lnTo>
                  <a:pt x="148" y="30"/>
                </a:lnTo>
                <a:lnTo>
                  <a:pt x="143" y="15"/>
                </a:lnTo>
                <a:lnTo>
                  <a:pt x="148" y="0"/>
                </a:lnTo>
                <a:lnTo>
                  <a:pt x="119" y="11"/>
                </a:lnTo>
                <a:lnTo>
                  <a:pt x="101" y="25"/>
                </a:lnTo>
                <a:lnTo>
                  <a:pt x="98" y="33"/>
                </a:lnTo>
                <a:lnTo>
                  <a:pt x="86" y="38"/>
                </a:lnTo>
                <a:lnTo>
                  <a:pt x="42" y="42"/>
                </a:lnTo>
                <a:lnTo>
                  <a:pt x="32" y="49"/>
                </a:lnTo>
                <a:lnTo>
                  <a:pt x="14" y="76"/>
                </a:lnTo>
                <a:lnTo>
                  <a:pt x="5" y="96"/>
                </a:lnTo>
                <a:lnTo>
                  <a:pt x="4" y="130"/>
                </a:lnTo>
                <a:lnTo>
                  <a:pt x="4" y="151"/>
                </a:lnTo>
                <a:lnTo>
                  <a:pt x="0" y="164"/>
                </a:lnTo>
                <a:lnTo>
                  <a:pt x="9" y="163"/>
                </a:lnTo>
                <a:lnTo>
                  <a:pt x="25" y="175"/>
                </a:lnTo>
                <a:lnTo>
                  <a:pt x="30" y="183"/>
                </a:lnTo>
                <a:lnTo>
                  <a:pt x="26" y="210"/>
                </a:lnTo>
                <a:lnTo>
                  <a:pt x="26" y="218"/>
                </a:lnTo>
                <a:lnTo>
                  <a:pt x="61" y="225"/>
                </a:lnTo>
                <a:close/>
                <a:moveTo>
                  <a:pt x="107" y="175"/>
                </a:moveTo>
                <a:lnTo>
                  <a:pt x="119" y="170"/>
                </a:lnTo>
                <a:lnTo>
                  <a:pt x="133" y="170"/>
                </a:lnTo>
                <a:lnTo>
                  <a:pt x="141" y="175"/>
                </a:lnTo>
                <a:lnTo>
                  <a:pt x="147" y="167"/>
                </a:lnTo>
                <a:lnTo>
                  <a:pt x="154" y="179"/>
                </a:lnTo>
                <a:lnTo>
                  <a:pt x="152" y="184"/>
                </a:lnTo>
                <a:lnTo>
                  <a:pt x="154" y="190"/>
                </a:lnTo>
                <a:lnTo>
                  <a:pt x="161" y="194"/>
                </a:lnTo>
                <a:lnTo>
                  <a:pt x="154" y="210"/>
                </a:lnTo>
                <a:lnTo>
                  <a:pt x="140" y="213"/>
                </a:lnTo>
                <a:lnTo>
                  <a:pt x="126" y="207"/>
                </a:lnTo>
                <a:lnTo>
                  <a:pt x="115" y="209"/>
                </a:lnTo>
                <a:lnTo>
                  <a:pt x="115" y="202"/>
                </a:lnTo>
                <a:lnTo>
                  <a:pt x="103" y="198"/>
                </a:lnTo>
                <a:lnTo>
                  <a:pt x="98" y="187"/>
                </a:lnTo>
                <a:lnTo>
                  <a:pt x="96" y="172"/>
                </a:lnTo>
                <a:lnTo>
                  <a:pt x="107" y="175"/>
                </a:lnTo>
                <a:close/>
                <a:moveTo>
                  <a:pt x="195" y="140"/>
                </a:moveTo>
                <a:lnTo>
                  <a:pt x="220" y="142"/>
                </a:lnTo>
                <a:lnTo>
                  <a:pt x="218" y="147"/>
                </a:lnTo>
                <a:lnTo>
                  <a:pt x="215" y="147"/>
                </a:lnTo>
                <a:lnTo>
                  <a:pt x="211" y="155"/>
                </a:lnTo>
                <a:lnTo>
                  <a:pt x="216" y="165"/>
                </a:lnTo>
                <a:lnTo>
                  <a:pt x="225" y="149"/>
                </a:lnTo>
                <a:lnTo>
                  <a:pt x="232" y="156"/>
                </a:lnTo>
                <a:lnTo>
                  <a:pt x="227" y="164"/>
                </a:lnTo>
                <a:lnTo>
                  <a:pt x="232" y="167"/>
                </a:lnTo>
                <a:lnTo>
                  <a:pt x="234" y="147"/>
                </a:lnTo>
                <a:lnTo>
                  <a:pt x="227" y="144"/>
                </a:lnTo>
                <a:lnTo>
                  <a:pt x="227" y="140"/>
                </a:lnTo>
                <a:lnTo>
                  <a:pt x="234" y="133"/>
                </a:lnTo>
                <a:lnTo>
                  <a:pt x="251" y="130"/>
                </a:lnTo>
                <a:lnTo>
                  <a:pt x="269" y="168"/>
                </a:lnTo>
                <a:lnTo>
                  <a:pt x="253" y="171"/>
                </a:lnTo>
                <a:lnTo>
                  <a:pt x="244" y="180"/>
                </a:lnTo>
                <a:lnTo>
                  <a:pt x="243" y="186"/>
                </a:lnTo>
                <a:lnTo>
                  <a:pt x="250" y="186"/>
                </a:lnTo>
                <a:lnTo>
                  <a:pt x="255" y="193"/>
                </a:lnTo>
                <a:lnTo>
                  <a:pt x="253" y="201"/>
                </a:lnTo>
                <a:lnTo>
                  <a:pt x="237" y="203"/>
                </a:lnTo>
                <a:lnTo>
                  <a:pt x="236" y="220"/>
                </a:lnTo>
                <a:lnTo>
                  <a:pt x="229" y="221"/>
                </a:lnTo>
                <a:lnTo>
                  <a:pt x="208" y="212"/>
                </a:lnTo>
                <a:lnTo>
                  <a:pt x="213" y="205"/>
                </a:lnTo>
                <a:lnTo>
                  <a:pt x="185" y="202"/>
                </a:lnTo>
                <a:lnTo>
                  <a:pt x="185" y="195"/>
                </a:lnTo>
                <a:lnTo>
                  <a:pt x="178" y="193"/>
                </a:lnTo>
                <a:lnTo>
                  <a:pt x="178" y="188"/>
                </a:lnTo>
                <a:lnTo>
                  <a:pt x="181" y="171"/>
                </a:lnTo>
                <a:lnTo>
                  <a:pt x="171" y="167"/>
                </a:lnTo>
                <a:lnTo>
                  <a:pt x="173" y="163"/>
                </a:lnTo>
                <a:lnTo>
                  <a:pt x="168" y="160"/>
                </a:lnTo>
                <a:lnTo>
                  <a:pt x="171" y="157"/>
                </a:lnTo>
                <a:lnTo>
                  <a:pt x="185" y="159"/>
                </a:lnTo>
                <a:lnTo>
                  <a:pt x="192" y="157"/>
                </a:lnTo>
                <a:lnTo>
                  <a:pt x="194" y="152"/>
                </a:lnTo>
                <a:lnTo>
                  <a:pt x="201" y="152"/>
                </a:lnTo>
                <a:lnTo>
                  <a:pt x="204" y="147"/>
                </a:lnTo>
                <a:lnTo>
                  <a:pt x="195" y="140"/>
                </a:lnTo>
                <a:close/>
                <a:moveTo>
                  <a:pt x="159" y="213"/>
                </a:moveTo>
                <a:lnTo>
                  <a:pt x="162" y="205"/>
                </a:lnTo>
                <a:lnTo>
                  <a:pt x="166" y="205"/>
                </a:lnTo>
                <a:lnTo>
                  <a:pt x="164" y="216"/>
                </a:lnTo>
                <a:lnTo>
                  <a:pt x="159" y="229"/>
                </a:lnTo>
                <a:lnTo>
                  <a:pt x="150" y="240"/>
                </a:lnTo>
                <a:lnTo>
                  <a:pt x="148" y="233"/>
                </a:lnTo>
                <a:lnTo>
                  <a:pt x="147" y="228"/>
                </a:lnTo>
                <a:lnTo>
                  <a:pt x="155" y="214"/>
                </a:lnTo>
                <a:lnTo>
                  <a:pt x="159" y="213"/>
                </a:lnTo>
                <a:close/>
                <a:moveTo>
                  <a:pt x="183" y="221"/>
                </a:moveTo>
                <a:lnTo>
                  <a:pt x="185" y="226"/>
                </a:lnTo>
                <a:lnTo>
                  <a:pt x="190" y="226"/>
                </a:lnTo>
                <a:lnTo>
                  <a:pt x="194" y="230"/>
                </a:lnTo>
                <a:lnTo>
                  <a:pt x="201" y="228"/>
                </a:lnTo>
                <a:lnTo>
                  <a:pt x="206" y="228"/>
                </a:lnTo>
                <a:lnTo>
                  <a:pt x="213" y="245"/>
                </a:lnTo>
                <a:lnTo>
                  <a:pt x="209" y="247"/>
                </a:lnTo>
                <a:lnTo>
                  <a:pt x="199" y="244"/>
                </a:lnTo>
                <a:lnTo>
                  <a:pt x="190" y="248"/>
                </a:lnTo>
                <a:lnTo>
                  <a:pt x="180" y="240"/>
                </a:lnTo>
                <a:lnTo>
                  <a:pt x="169" y="236"/>
                </a:lnTo>
                <a:lnTo>
                  <a:pt x="168" y="232"/>
                </a:lnTo>
                <a:lnTo>
                  <a:pt x="171" y="229"/>
                </a:lnTo>
                <a:lnTo>
                  <a:pt x="169" y="224"/>
                </a:lnTo>
                <a:lnTo>
                  <a:pt x="173" y="222"/>
                </a:lnTo>
                <a:lnTo>
                  <a:pt x="183" y="221"/>
                </a:lnTo>
                <a:close/>
                <a:moveTo>
                  <a:pt x="211" y="224"/>
                </a:moveTo>
                <a:lnTo>
                  <a:pt x="222" y="224"/>
                </a:lnTo>
                <a:lnTo>
                  <a:pt x="232" y="230"/>
                </a:lnTo>
                <a:lnTo>
                  <a:pt x="234" y="236"/>
                </a:lnTo>
                <a:lnTo>
                  <a:pt x="225" y="241"/>
                </a:lnTo>
                <a:lnTo>
                  <a:pt x="223" y="253"/>
                </a:lnTo>
                <a:lnTo>
                  <a:pt x="220" y="251"/>
                </a:lnTo>
                <a:lnTo>
                  <a:pt x="220" y="240"/>
                </a:lnTo>
                <a:lnTo>
                  <a:pt x="218" y="237"/>
                </a:lnTo>
                <a:lnTo>
                  <a:pt x="213" y="230"/>
                </a:lnTo>
                <a:lnTo>
                  <a:pt x="211" y="224"/>
                </a:lnTo>
                <a:close/>
                <a:moveTo>
                  <a:pt x="401" y="222"/>
                </a:moveTo>
                <a:lnTo>
                  <a:pt x="398" y="209"/>
                </a:lnTo>
                <a:lnTo>
                  <a:pt x="380" y="201"/>
                </a:lnTo>
                <a:lnTo>
                  <a:pt x="377" y="214"/>
                </a:lnTo>
                <a:lnTo>
                  <a:pt x="389" y="221"/>
                </a:lnTo>
                <a:lnTo>
                  <a:pt x="401" y="222"/>
                </a:lnTo>
                <a:close/>
              </a:path>
            </a:pathLst>
          </a:custGeom>
          <a:solidFill>
            <a:srgbClr val="FFFFFF"/>
          </a:solidFill>
          <a:ln w="3175">
            <a:solidFill>
              <a:srgbClr val="000000"/>
            </a:solidFill>
            <a:prstDash val="solid"/>
            <a:round/>
            <a:headEnd/>
            <a:tailEnd/>
          </a:ln>
        </p:spPr>
        <p:txBody>
          <a:bodyPr/>
          <a:lstStyle/>
          <a:p>
            <a:endParaRPr lang="cs-CZ"/>
          </a:p>
        </p:txBody>
      </p:sp>
      <p:sp>
        <p:nvSpPr>
          <p:cNvPr id="71686" name="Freeform 6"/>
          <p:cNvSpPr>
            <a:spLocks/>
          </p:cNvSpPr>
          <p:nvPr/>
        </p:nvSpPr>
        <p:spPr bwMode="auto">
          <a:xfrm>
            <a:off x="5654675" y="3860800"/>
            <a:ext cx="1331119" cy="668338"/>
          </a:xfrm>
          <a:custGeom>
            <a:avLst/>
            <a:gdLst>
              <a:gd name="T0" fmla="*/ 637 w 696"/>
              <a:gd name="T1" fmla="*/ 209 h 379"/>
              <a:gd name="T2" fmla="*/ 611 w 696"/>
              <a:gd name="T3" fmla="*/ 221 h 379"/>
              <a:gd name="T4" fmla="*/ 579 w 696"/>
              <a:gd name="T5" fmla="*/ 205 h 379"/>
              <a:gd name="T6" fmla="*/ 565 w 696"/>
              <a:gd name="T7" fmla="*/ 167 h 379"/>
              <a:gd name="T8" fmla="*/ 548 w 696"/>
              <a:gd name="T9" fmla="*/ 102 h 379"/>
              <a:gd name="T10" fmla="*/ 490 w 696"/>
              <a:gd name="T11" fmla="*/ 46 h 379"/>
              <a:gd name="T12" fmla="*/ 469 w 696"/>
              <a:gd name="T13" fmla="*/ 19 h 379"/>
              <a:gd name="T14" fmla="*/ 433 w 696"/>
              <a:gd name="T15" fmla="*/ 0 h 379"/>
              <a:gd name="T16" fmla="*/ 377 w 696"/>
              <a:gd name="T17" fmla="*/ 26 h 379"/>
              <a:gd name="T18" fmla="*/ 335 w 696"/>
              <a:gd name="T19" fmla="*/ 35 h 379"/>
              <a:gd name="T20" fmla="*/ 304 w 696"/>
              <a:gd name="T21" fmla="*/ 45 h 379"/>
              <a:gd name="T22" fmla="*/ 269 w 696"/>
              <a:gd name="T23" fmla="*/ 38 h 379"/>
              <a:gd name="T24" fmla="*/ 220 w 696"/>
              <a:gd name="T25" fmla="*/ 45 h 379"/>
              <a:gd name="T26" fmla="*/ 176 w 696"/>
              <a:gd name="T27" fmla="*/ 46 h 379"/>
              <a:gd name="T28" fmla="*/ 164 w 696"/>
              <a:gd name="T29" fmla="*/ 57 h 379"/>
              <a:gd name="T30" fmla="*/ 147 w 696"/>
              <a:gd name="T31" fmla="*/ 65 h 379"/>
              <a:gd name="T32" fmla="*/ 117 w 696"/>
              <a:gd name="T33" fmla="*/ 84 h 379"/>
              <a:gd name="T34" fmla="*/ 108 w 696"/>
              <a:gd name="T35" fmla="*/ 112 h 379"/>
              <a:gd name="T36" fmla="*/ 91 w 696"/>
              <a:gd name="T37" fmla="*/ 141 h 379"/>
              <a:gd name="T38" fmla="*/ 72 w 696"/>
              <a:gd name="T39" fmla="*/ 168 h 379"/>
              <a:gd name="T40" fmla="*/ 46 w 696"/>
              <a:gd name="T41" fmla="*/ 194 h 379"/>
              <a:gd name="T42" fmla="*/ 7 w 696"/>
              <a:gd name="T43" fmla="*/ 210 h 379"/>
              <a:gd name="T44" fmla="*/ 51 w 696"/>
              <a:gd name="T45" fmla="*/ 238 h 379"/>
              <a:gd name="T46" fmla="*/ 72 w 696"/>
              <a:gd name="T47" fmla="*/ 270 h 379"/>
              <a:gd name="T48" fmla="*/ 105 w 696"/>
              <a:gd name="T49" fmla="*/ 302 h 379"/>
              <a:gd name="T50" fmla="*/ 164 w 696"/>
              <a:gd name="T51" fmla="*/ 321 h 379"/>
              <a:gd name="T52" fmla="*/ 188 w 696"/>
              <a:gd name="T53" fmla="*/ 321 h 379"/>
              <a:gd name="T54" fmla="*/ 190 w 696"/>
              <a:gd name="T55" fmla="*/ 349 h 379"/>
              <a:gd name="T56" fmla="*/ 220 w 696"/>
              <a:gd name="T57" fmla="*/ 355 h 379"/>
              <a:gd name="T58" fmla="*/ 229 w 696"/>
              <a:gd name="T59" fmla="*/ 379 h 379"/>
              <a:gd name="T60" fmla="*/ 295 w 696"/>
              <a:gd name="T61" fmla="*/ 378 h 379"/>
              <a:gd name="T62" fmla="*/ 410 w 696"/>
              <a:gd name="T63" fmla="*/ 375 h 379"/>
              <a:gd name="T64" fmla="*/ 455 w 696"/>
              <a:gd name="T65" fmla="*/ 352 h 379"/>
              <a:gd name="T66" fmla="*/ 515 w 696"/>
              <a:gd name="T67" fmla="*/ 326 h 379"/>
              <a:gd name="T68" fmla="*/ 549 w 696"/>
              <a:gd name="T69" fmla="*/ 329 h 379"/>
              <a:gd name="T70" fmla="*/ 621 w 696"/>
              <a:gd name="T71" fmla="*/ 344 h 379"/>
              <a:gd name="T72" fmla="*/ 640 w 696"/>
              <a:gd name="T73" fmla="*/ 328 h 379"/>
              <a:gd name="T74" fmla="*/ 638 w 696"/>
              <a:gd name="T75" fmla="*/ 279 h 379"/>
              <a:gd name="T76" fmla="*/ 651 w 696"/>
              <a:gd name="T77" fmla="*/ 240 h 379"/>
              <a:gd name="T78" fmla="*/ 649 w 696"/>
              <a:gd name="T79" fmla="*/ 267 h 379"/>
              <a:gd name="T80" fmla="*/ 663 w 696"/>
              <a:gd name="T81" fmla="*/ 261 h 379"/>
              <a:gd name="T82" fmla="*/ 687 w 696"/>
              <a:gd name="T83" fmla="*/ 248 h 379"/>
              <a:gd name="T84" fmla="*/ 691 w 696"/>
              <a:gd name="T85" fmla="*/ 206 h 379"/>
              <a:gd name="T86" fmla="*/ 679 w 696"/>
              <a:gd name="T87" fmla="*/ 196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96" h="379">
                <a:moveTo>
                  <a:pt x="666" y="198"/>
                </a:moveTo>
                <a:lnTo>
                  <a:pt x="637" y="209"/>
                </a:lnTo>
                <a:lnTo>
                  <a:pt x="624" y="218"/>
                </a:lnTo>
                <a:lnTo>
                  <a:pt x="611" y="221"/>
                </a:lnTo>
                <a:lnTo>
                  <a:pt x="591" y="206"/>
                </a:lnTo>
                <a:lnTo>
                  <a:pt x="579" y="205"/>
                </a:lnTo>
                <a:lnTo>
                  <a:pt x="572" y="179"/>
                </a:lnTo>
                <a:lnTo>
                  <a:pt x="565" y="167"/>
                </a:lnTo>
                <a:lnTo>
                  <a:pt x="565" y="149"/>
                </a:lnTo>
                <a:lnTo>
                  <a:pt x="548" y="102"/>
                </a:lnTo>
                <a:lnTo>
                  <a:pt x="532" y="83"/>
                </a:lnTo>
                <a:lnTo>
                  <a:pt x="490" y="46"/>
                </a:lnTo>
                <a:lnTo>
                  <a:pt x="483" y="30"/>
                </a:lnTo>
                <a:lnTo>
                  <a:pt x="469" y="19"/>
                </a:lnTo>
                <a:lnTo>
                  <a:pt x="450" y="7"/>
                </a:lnTo>
                <a:lnTo>
                  <a:pt x="433" y="0"/>
                </a:lnTo>
                <a:lnTo>
                  <a:pt x="415" y="1"/>
                </a:lnTo>
                <a:lnTo>
                  <a:pt x="377" y="26"/>
                </a:lnTo>
                <a:lnTo>
                  <a:pt x="356" y="29"/>
                </a:lnTo>
                <a:lnTo>
                  <a:pt x="335" y="35"/>
                </a:lnTo>
                <a:lnTo>
                  <a:pt x="318" y="49"/>
                </a:lnTo>
                <a:lnTo>
                  <a:pt x="304" y="45"/>
                </a:lnTo>
                <a:lnTo>
                  <a:pt x="288" y="37"/>
                </a:lnTo>
                <a:lnTo>
                  <a:pt x="269" y="38"/>
                </a:lnTo>
                <a:lnTo>
                  <a:pt x="251" y="45"/>
                </a:lnTo>
                <a:lnTo>
                  <a:pt x="220" y="45"/>
                </a:lnTo>
                <a:lnTo>
                  <a:pt x="197" y="45"/>
                </a:lnTo>
                <a:lnTo>
                  <a:pt x="176" y="46"/>
                </a:lnTo>
                <a:lnTo>
                  <a:pt x="168" y="49"/>
                </a:lnTo>
                <a:lnTo>
                  <a:pt x="164" y="57"/>
                </a:lnTo>
                <a:lnTo>
                  <a:pt x="155" y="64"/>
                </a:lnTo>
                <a:lnTo>
                  <a:pt x="147" y="65"/>
                </a:lnTo>
                <a:lnTo>
                  <a:pt x="129" y="72"/>
                </a:lnTo>
                <a:lnTo>
                  <a:pt x="117" y="84"/>
                </a:lnTo>
                <a:lnTo>
                  <a:pt x="110" y="102"/>
                </a:lnTo>
                <a:lnTo>
                  <a:pt x="108" y="112"/>
                </a:lnTo>
                <a:lnTo>
                  <a:pt x="94" y="127"/>
                </a:lnTo>
                <a:lnTo>
                  <a:pt x="91" y="141"/>
                </a:lnTo>
                <a:lnTo>
                  <a:pt x="82" y="157"/>
                </a:lnTo>
                <a:lnTo>
                  <a:pt x="72" y="168"/>
                </a:lnTo>
                <a:lnTo>
                  <a:pt x="65" y="186"/>
                </a:lnTo>
                <a:lnTo>
                  <a:pt x="46" y="194"/>
                </a:lnTo>
                <a:lnTo>
                  <a:pt x="0" y="207"/>
                </a:lnTo>
                <a:lnTo>
                  <a:pt x="7" y="210"/>
                </a:lnTo>
                <a:lnTo>
                  <a:pt x="26" y="215"/>
                </a:lnTo>
                <a:lnTo>
                  <a:pt x="51" y="238"/>
                </a:lnTo>
                <a:lnTo>
                  <a:pt x="58" y="257"/>
                </a:lnTo>
                <a:lnTo>
                  <a:pt x="72" y="270"/>
                </a:lnTo>
                <a:lnTo>
                  <a:pt x="96" y="276"/>
                </a:lnTo>
                <a:lnTo>
                  <a:pt x="105" y="302"/>
                </a:lnTo>
                <a:lnTo>
                  <a:pt x="126" y="313"/>
                </a:lnTo>
                <a:lnTo>
                  <a:pt x="164" y="321"/>
                </a:lnTo>
                <a:lnTo>
                  <a:pt x="178" y="310"/>
                </a:lnTo>
                <a:lnTo>
                  <a:pt x="188" y="321"/>
                </a:lnTo>
                <a:lnTo>
                  <a:pt x="176" y="333"/>
                </a:lnTo>
                <a:lnTo>
                  <a:pt x="190" y="349"/>
                </a:lnTo>
                <a:lnTo>
                  <a:pt x="202" y="352"/>
                </a:lnTo>
                <a:lnTo>
                  <a:pt x="220" y="355"/>
                </a:lnTo>
                <a:lnTo>
                  <a:pt x="213" y="370"/>
                </a:lnTo>
                <a:lnTo>
                  <a:pt x="229" y="379"/>
                </a:lnTo>
                <a:lnTo>
                  <a:pt x="248" y="378"/>
                </a:lnTo>
                <a:lnTo>
                  <a:pt x="295" y="378"/>
                </a:lnTo>
                <a:lnTo>
                  <a:pt x="349" y="374"/>
                </a:lnTo>
                <a:lnTo>
                  <a:pt x="410" y="375"/>
                </a:lnTo>
                <a:lnTo>
                  <a:pt x="431" y="368"/>
                </a:lnTo>
                <a:lnTo>
                  <a:pt x="455" y="352"/>
                </a:lnTo>
                <a:lnTo>
                  <a:pt x="481" y="339"/>
                </a:lnTo>
                <a:lnTo>
                  <a:pt x="515" y="326"/>
                </a:lnTo>
                <a:lnTo>
                  <a:pt x="541" y="324"/>
                </a:lnTo>
                <a:lnTo>
                  <a:pt x="549" y="329"/>
                </a:lnTo>
                <a:lnTo>
                  <a:pt x="591" y="332"/>
                </a:lnTo>
                <a:lnTo>
                  <a:pt x="621" y="344"/>
                </a:lnTo>
                <a:lnTo>
                  <a:pt x="644" y="339"/>
                </a:lnTo>
                <a:lnTo>
                  <a:pt x="640" y="328"/>
                </a:lnTo>
                <a:lnTo>
                  <a:pt x="635" y="299"/>
                </a:lnTo>
                <a:lnTo>
                  <a:pt x="638" y="279"/>
                </a:lnTo>
                <a:lnTo>
                  <a:pt x="640" y="241"/>
                </a:lnTo>
                <a:lnTo>
                  <a:pt x="651" y="240"/>
                </a:lnTo>
                <a:lnTo>
                  <a:pt x="654" y="253"/>
                </a:lnTo>
                <a:lnTo>
                  <a:pt x="649" y="267"/>
                </a:lnTo>
                <a:lnTo>
                  <a:pt x="654" y="274"/>
                </a:lnTo>
                <a:lnTo>
                  <a:pt x="663" y="261"/>
                </a:lnTo>
                <a:lnTo>
                  <a:pt x="675" y="252"/>
                </a:lnTo>
                <a:lnTo>
                  <a:pt x="687" y="248"/>
                </a:lnTo>
                <a:lnTo>
                  <a:pt x="696" y="236"/>
                </a:lnTo>
                <a:lnTo>
                  <a:pt x="691" y="206"/>
                </a:lnTo>
                <a:lnTo>
                  <a:pt x="685" y="199"/>
                </a:lnTo>
                <a:lnTo>
                  <a:pt x="679" y="196"/>
                </a:lnTo>
                <a:lnTo>
                  <a:pt x="666" y="198"/>
                </a:lnTo>
                <a:close/>
              </a:path>
            </a:pathLst>
          </a:custGeom>
          <a:solidFill>
            <a:schemeClr val="bg1"/>
          </a:solidFill>
          <a:ln w="3175">
            <a:solidFill>
              <a:srgbClr val="000000"/>
            </a:solidFill>
            <a:prstDash val="solid"/>
            <a:round/>
            <a:headEnd/>
            <a:tailEnd/>
          </a:ln>
        </p:spPr>
        <p:txBody>
          <a:bodyPr/>
          <a:lstStyle/>
          <a:p>
            <a:endParaRPr lang="cs-CZ"/>
          </a:p>
        </p:txBody>
      </p:sp>
      <p:sp>
        <p:nvSpPr>
          <p:cNvPr id="71687" name="Freeform 7"/>
          <p:cNvSpPr>
            <a:spLocks/>
          </p:cNvSpPr>
          <p:nvPr/>
        </p:nvSpPr>
        <p:spPr bwMode="auto">
          <a:xfrm>
            <a:off x="5059627" y="3903663"/>
            <a:ext cx="882254" cy="406400"/>
          </a:xfrm>
          <a:custGeom>
            <a:avLst/>
            <a:gdLst>
              <a:gd name="T0" fmla="*/ 370 w 461"/>
              <a:gd name="T1" fmla="*/ 3 h 230"/>
              <a:gd name="T2" fmla="*/ 351 w 461"/>
              <a:gd name="T3" fmla="*/ 0 h 230"/>
              <a:gd name="T4" fmla="*/ 337 w 461"/>
              <a:gd name="T5" fmla="*/ 3 h 230"/>
              <a:gd name="T6" fmla="*/ 314 w 461"/>
              <a:gd name="T7" fmla="*/ 3 h 230"/>
              <a:gd name="T8" fmla="*/ 295 w 461"/>
              <a:gd name="T9" fmla="*/ 12 h 230"/>
              <a:gd name="T10" fmla="*/ 290 w 461"/>
              <a:gd name="T11" fmla="*/ 24 h 230"/>
              <a:gd name="T12" fmla="*/ 262 w 461"/>
              <a:gd name="T13" fmla="*/ 35 h 230"/>
              <a:gd name="T14" fmla="*/ 241 w 461"/>
              <a:gd name="T15" fmla="*/ 31 h 230"/>
              <a:gd name="T16" fmla="*/ 222 w 461"/>
              <a:gd name="T17" fmla="*/ 41 h 230"/>
              <a:gd name="T18" fmla="*/ 183 w 461"/>
              <a:gd name="T19" fmla="*/ 50 h 230"/>
              <a:gd name="T20" fmla="*/ 168 w 461"/>
              <a:gd name="T21" fmla="*/ 70 h 230"/>
              <a:gd name="T22" fmla="*/ 161 w 461"/>
              <a:gd name="T23" fmla="*/ 70 h 230"/>
              <a:gd name="T24" fmla="*/ 119 w 461"/>
              <a:gd name="T25" fmla="*/ 73 h 230"/>
              <a:gd name="T26" fmla="*/ 87 w 461"/>
              <a:gd name="T27" fmla="*/ 55 h 230"/>
              <a:gd name="T28" fmla="*/ 70 w 461"/>
              <a:gd name="T29" fmla="*/ 49 h 230"/>
              <a:gd name="T30" fmla="*/ 72 w 461"/>
              <a:gd name="T31" fmla="*/ 69 h 230"/>
              <a:gd name="T32" fmla="*/ 65 w 461"/>
              <a:gd name="T33" fmla="*/ 77 h 230"/>
              <a:gd name="T34" fmla="*/ 32 w 461"/>
              <a:gd name="T35" fmla="*/ 77 h 230"/>
              <a:gd name="T36" fmla="*/ 28 w 461"/>
              <a:gd name="T37" fmla="*/ 85 h 230"/>
              <a:gd name="T38" fmla="*/ 35 w 461"/>
              <a:gd name="T39" fmla="*/ 93 h 230"/>
              <a:gd name="T40" fmla="*/ 25 w 461"/>
              <a:gd name="T41" fmla="*/ 111 h 230"/>
              <a:gd name="T42" fmla="*/ 26 w 461"/>
              <a:gd name="T43" fmla="*/ 131 h 230"/>
              <a:gd name="T44" fmla="*/ 12 w 461"/>
              <a:gd name="T45" fmla="*/ 134 h 230"/>
              <a:gd name="T46" fmla="*/ 0 w 461"/>
              <a:gd name="T47" fmla="*/ 146 h 230"/>
              <a:gd name="T48" fmla="*/ 19 w 461"/>
              <a:gd name="T49" fmla="*/ 149 h 230"/>
              <a:gd name="T50" fmla="*/ 26 w 461"/>
              <a:gd name="T51" fmla="*/ 162 h 230"/>
              <a:gd name="T52" fmla="*/ 37 w 461"/>
              <a:gd name="T53" fmla="*/ 173 h 230"/>
              <a:gd name="T54" fmla="*/ 39 w 461"/>
              <a:gd name="T55" fmla="*/ 176 h 230"/>
              <a:gd name="T56" fmla="*/ 53 w 461"/>
              <a:gd name="T57" fmla="*/ 181 h 230"/>
              <a:gd name="T58" fmla="*/ 66 w 461"/>
              <a:gd name="T59" fmla="*/ 196 h 230"/>
              <a:gd name="T60" fmla="*/ 86 w 461"/>
              <a:gd name="T61" fmla="*/ 203 h 230"/>
              <a:gd name="T62" fmla="*/ 101 w 461"/>
              <a:gd name="T63" fmla="*/ 218 h 230"/>
              <a:gd name="T64" fmla="*/ 115 w 461"/>
              <a:gd name="T65" fmla="*/ 221 h 230"/>
              <a:gd name="T66" fmla="*/ 134 w 461"/>
              <a:gd name="T67" fmla="*/ 230 h 230"/>
              <a:gd name="T68" fmla="*/ 157 w 461"/>
              <a:gd name="T69" fmla="*/ 229 h 230"/>
              <a:gd name="T70" fmla="*/ 175 w 461"/>
              <a:gd name="T71" fmla="*/ 225 h 230"/>
              <a:gd name="T72" fmla="*/ 190 w 461"/>
              <a:gd name="T73" fmla="*/ 215 h 230"/>
              <a:gd name="T74" fmla="*/ 209 w 461"/>
              <a:gd name="T75" fmla="*/ 214 h 230"/>
              <a:gd name="T76" fmla="*/ 218 w 461"/>
              <a:gd name="T77" fmla="*/ 208 h 230"/>
              <a:gd name="T78" fmla="*/ 236 w 461"/>
              <a:gd name="T79" fmla="*/ 207 h 230"/>
              <a:gd name="T80" fmla="*/ 257 w 461"/>
              <a:gd name="T81" fmla="*/ 195 h 230"/>
              <a:gd name="T82" fmla="*/ 272 w 461"/>
              <a:gd name="T83" fmla="*/ 194 h 230"/>
              <a:gd name="T84" fmla="*/ 286 w 461"/>
              <a:gd name="T85" fmla="*/ 188 h 230"/>
              <a:gd name="T86" fmla="*/ 293 w 461"/>
              <a:gd name="T87" fmla="*/ 196 h 230"/>
              <a:gd name="T88" fmla="*/ 339 w 461"/>
              <a:gd name="T89" fmla="*/ 183 h 230"/>
              <a:gd name="T90" fmla="*/ 358 w 461"/>
              <a:gd name="T91" fmla="*/ 175 h 230"/>
              <a:gd name="T92" fmla="*/ 365 w 461"/>
              <a:gd name="T93" fmla="*/ 157 h 230"/>
              <a:gd name="T94" fmla="*/ 375 w 461"/>
              <a:gd name="T95" fmla="*/ 146 h 230"/>
              <a:gd name="T96" fmla="*/ 384 w 461"/>
              <a:gd name="T97" fmla="*/ 130 h 230"/>
              <a:gd name="T98" fmla="*/ 387 w 461"/>
              <a:gd name="T99" fmla="*/ 116 h 230"/>
              <a:gd name="T100" fmla="*/ 401 w 461"/>
              <a:gd name="T101" fmla="*/ 101 h 230"/>
              <a:gd name="T102" fmla="*/ 403 w 461"/>
              <a:gd name="T103" fmla="*/ 91 h 230"/>
              <a:gd name="T104" fmla="*/ 410 w 461"/>
              <a:gd name="T105" fmla="*/ 73 h 230"/>
              <a:gd name="T106" fmla="*/ 422 w 461"/>
              <a:gd name="T107" fmla="*/ 61 h 230"/>
              <a:gd name="T108" fmla="*/ 440 w 461"/>
              <a:gd name="T109" fmla="*/ 54 h 230"/>
              <a:gd name="T110" fmla="*/ 448 w 461"/>
              <a:gd name="T111" fmla="*/ 53 h 230"/>
              <a:gd name="T112" fmla="*/ 457 w 461"/>
              <a:gd name="T113" fmla="*/ 46 h 230"/>
              <a:gd name="T114" fmla="*/ 461 w 461"/>
              <a:gd name="T115" fmla="*/ 38 h 230"/>
              <a:gd name="T116" fmla="*/ 443 w 461"/>
              <a:gd name="T117" fmla="*/ 22 h 230"/>
              <a:gd name="T118" fmla="*/ 408 w 461"/>
              <a:gd name="T119" fmla="*/ 7 h 230"/>
              <a:gd name="T120" fmla="*/ 393 w 461"/>
              <a:gd name="T121" fmla="*/ 11 h 230"/>
              <a:gd name="T122" fmla="*/ 370 w 461"/>
              <a:gd name="T123" fmla="*/ 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1" h="230">
                <a:moveTo>
                  <a:pt x="370" y="3"/>
                </a:moveTo>
                <a:lnTo>
                  <a:pt x="351" y="0"/>
                </a:lnTo>
                <a:lnTo>
                  <a:pt x="337" y="3"/>
                </a:lnTo>
                <a:lnTo>
                  <a:pt x="314" y="3"/>
                </a:lnTo>
                <a:lnTo>
                  <a:pt x="295" y="12"/>
                </a:lnTo>
                <a:lnTo>
                  <a:pt x="290" y="24"/>
                </a:lnTo>
                <a:lnTo>
                  <a:pt x="262" y="35"/>
                </a:lnTo>
                <a:lnTo>
                  <a:pt x="241" y="31"/>
                </a:lnTo>
                <a:lnTo>
                  <a:pt x="222" y="41"/>
                </a:lnTo>
                <a:lnTo>
                  <a:pt x="183" y="50"/>
                </a:lnTo>
                <a:lnTo>
                  <a:pt x="168" y="70"/>
                </a:lnTo>
                <a:lnTo>
                  <a:pt x="161" y="70"/>
                </a:lnTo>
                <a:lnTo>
                  <a:pt x="119" y="73"/>
                </a:lnTo>
                <a:lnTo>
                  <a:pt x="87" y="55"/>
                </a:lnTo>
                <a:lnTo>
                  <a:pt x="70" y="49"/>
                </a:lnTo>
                <a:lnTo>
                  <a:pt x="72" y="69"/>
                </a:lnTo>
                <a:lnTo>
                  <a:pt x="65" y="77"/>
                </a:lnTo>
                <a:lnTo>
                  <a:pt x="32" y="77"/>
                </a:lnTo>
                <a:lnTo>
                  <a:pt x="28" y="85"/>
                </a:lnTo>
                <a:lnTo>
                  <a:pt x="35" y="93"/>
                </a:lnTo>
                <a:lnTo>
                  <a:pt x="25" y="111"/>
                </a:lnTo>
                <a:lnTo>
                  <a:pt x="26" y="131"/>
                </a:lnTo>
                <a:lnTo>
                  <a:pt x="12" y="134"/>
                </a:lnTo>
                <a:lnTo>
                  <a:pt x="0" y="146"/>
                </a:lnTo>
                <a:lnTo>
                  <a:pt x="19" y="149"/>
                </a:lnTo>
                <a:lnTo>
                  <a:pt x="26" y="162"/>
                </a:lnTo>
                <a:lnTo>
                  <a:pt x="37" y="173"/>
                </a:lnTo>
                <a:lnTo>
                  <a:pt x="39" y="176"/>
                </a:lnTo>
                <a:lnTo>
                  <a:pt x="53" y="181"/>
                </a:lnTo>
                <a:lnTo>
                  <a:pt x="66" y="196"/>
                </a:lnTo>
                <a:lnTo>
                  <a:pt x="86" y="203"/>
                </a:lnTo>
                <a:lnTo>
                  <a:pt x="101" y="218"/>
                </a:lnTo>
                <a:lnTo>
                  <a:pt x="115" y="221"/>
                </a:lnTo>
                <a:lnTo>
                  <a:pt x="134" y="230"/>
                </a:lnTo>
                <a:lnTo>
                  <a:pt x="157" y="229"/>
                </a:lnTo>
                <a:lnTo>
                  <a:pt x="175" y="225"/>
                </a:lnTo>
                <a:lnTo>
                  <a:pt x="190" y="215"/>
                </a:lnTo>
                <a:lnTo>
                  <a:pt x="209" y="214"/>
                </a:lnTo>
                <a:lnTo>
                  <a:pt x="218" y="208"/>
                </a:lnTo>
                <a:lnTo>
                  <a:pt x="236" y="207"/>
                </a:lnTo>
                <a:lnTo>
                  <a:pt x="257" y="195"/>
                </a:lnTo>
                <a:lnTo>
                  <a:pt x="272" y="194"/>
                </a:lnTo>
                <a:lnTo>
                  <a:pt x="286" y="188"/>
                </a:lnTo>
                <a:lnTo>
                  <a:pt x="293" y="196"/>
                </a:lnTo>
                <a:lnTo>
                  <a:pt x="339" y="183"/>
                </a:lnTo>
                <a:lnTo>
                  <a:pt x="358" y="175"/>
                </a:lnTo>
                <a:lnTo>
                  <a:pt x="365" y="157"/>
                </a:lnTo>
                <a:lnTo>
                  <a:pt x="375" y="146"/>
                </a:lnTo>
                <a:lnTo>
                  <a:pt x="384" y="130"/>
                </a:lnTo>
                <a:lnTo>
                  <a:pt x="387" y="116"/>
                </a:lnTo>
                <a:lnTo>
                  <a:pt x="401" y="101"/>
                </a:lnTo>
                <a:lnTo>
                  <a:pt x="403" y="91"/>
                </a:lnTo>
                <a:lnTo>
                  <a:pt x="410" y="73"/>
                </a:lnTo>
                <a:lnTo>
                  <a:pt x="422" y="61"/>
                </a:lnTo>
                <a:lnTo>
                  <a:pt x="440" y="54"/>
                </a:lnTo>
                <a:lnTo>
                  <a:pt x="448" y="53"/>
                </a:lnTo>
                <a:lnTo>
                  <a:pt x="457" y="46"/>
                </a:lnTo>
                <a:lnTo>
                  <a:pt x="461" y="38"/>
                </a:lnTo>
                <a:lnTo>
                  <a:pt x="443" y="22"/>
                </a:lnTo>
                <a:lnTo>
                  <a:pt x="408" y="7"/>
                </a:lnTo>
                <a:lnTo>
                  <a:pt x="393" y="11"/>
                </a:lnTo>
                <a:lnTo>
                  <a:pt x="370" y="3"/>
                </a:lnTo>
                <a:close/>
              </a:path>
            </a:pathLst>
          </a:custGeom>
          <a:solidFill>
            <a:srgbClr val="FFFFFF"/>
          </a:solidFill>
          <a:ln w="3175">
            <a:solidFill>
              <a:srgbClr val="000000"/>
            </a:solidFill>
            <a:prstDash val="solid"/>
            <a:round/>
            <a:headEnd/>
            <a:tailEnd/>
          </a:ln>
        </p:spPr>
        <p:txBody>
          <a:bodyPr/>
          <a:lstStyle/>
          <a:p>
            <a:endParaRPr lang="cs-CZ"/>
          </a:p>
        </p:txBody>
      </p:sp>
      <p:sp>
        <p:nvSpPr>
          <p:cNvPr id="71688" name="Freeform 8"/>
          <p:cNvSpPr>
            <a:spLocks/>
          </p:cNvSpPr>
          <p:nvPr/>
        </p:nvSpPr>
        <p:spPr bwMode="auto">
          <a:xfrm>
            <a:off x="5551487" y="4741864"/>
            <a:ext cx="270008" cy="414337"/>
          </a:xfrm>
          <a:custGeom>
            <a:avLst/>
            <a:gdLst>
              <a:gd name="T0" fmla="*/ 97 w 141"/>
              <a:gd name="T1" fmla="*/ 219 h 234"/>
              <a:gd name="T2" fmla="*/ 101 w 141"/>
              <a:gd name="T3" fmla="*/ 206 h 234"/>
              <a:gd name="T4" fmla="*/ 113 w 141"/>
              <a:gd name="T5" fmla="*/ 198 h 234"/>
              <a:gd name="T6" fmla="*/ 125 w 141"/>
              <a:gd name="T7" fmla="*/ 177 h 234"/>
              <a:gd name="T8" fmla="*/ 141 w 141"/>
              <a:gd name="T9" fmla="*/ 164 h 234"/>
              <a:gd name="T10" fmla="*/ 137 w 141"/>
              <a:gd name="T11" fmla="*/ 137 h 234"/>
              <a:gd name="T12" fmla="*/ 109 w 141"/>
              <a:gd name="T13" fmla="*/ 119 h 234"/>
              <a:gd name="T14" fmla="*/ 97 w 141"/>
              <a:gd name="T15" fmla="*/ 99 h 234"/>
              <a:gd name="T16" fmla="*/ 94 w 141"/>
              <a:gd name="T17" fmla="*/ 80 h 234"/>
              <a:gd name="T18" fmla="*/ 97 w 141"/>
              <a:gd name="T19" fmla="*/ 41 h 234"/>
              <a:gd name="T20" fmla="*/ 80 w 141"/>
              <a:gd name="T21" fmla="*/ 24 h 234"/>
              <a:gd name="T22" fmla="*/ 66 w 141"/>
              <a:gd name="T23" fmla="*/ 20 h 234"/>
              <a:gd name="T24" fmla="*/ 55 w 141"/>
              <a:gd name="T25" fmla="*/ 8 h 234"/>
              <a:gd name="T26" fmla="*/ 36 w 141"/>
              <a:gd name="T27" fmla="*/ 8 h 234"/>
              <a:gd name="T28" fmla="*/ 26 w 141"/>
              <a:gd name="T29" fmla="*/ 0 h 234"/>
              <a:gd name="T30" fmla="*/ 17 w 141"/>
              <a:gd name="T31" fmla="*/ 11 h 234"/>
              <a:gd name="T32" fmla="*/ 8 w 141"/>
              <a:gd name="T33" fmla="*/ 18 h 234"/>
              <a:gd name="T34" fmla="*/ 3 w 141"/>
              <a:gd name="T35" fmla="*/ 34 h 234"/>
              <a:gd name="T36" fmla="*/ 7 w 141"/>
              <a:gd name="T37" fmla="*/ 46 h 234"/>
              <a:gd name="T38" fmla="*/ 0 w 141"/>
              <a:gd name="T39" fmla="*/ 62 h 234"/>
              <a:gd name="T40" fmla="*/ 12 w 141"/>
              <a:gd name="T41" fmla="*/ 64 h 234"/>
              <a:gd name="T42" fmla="*/ 19 w 141"/>
              <a:gd name="T43" fmla="*/ 71 h 234"/>
              <a:gd name="T44" fmla="*/ 8 w 141"/>
              <a:gd name="T45" fmla="*/ 104 h 234"/>
              <a:gd name="T46" fmla="*/ 15 w 141"/>
              <a:gd name="T47" fmla="*/ 115 h 234"/>
              <a:gd name="T48" fmla="*/ 13 w 141"/>
              <a:gd name="T49" fmla="*/ 125 h 234"/>
              <a:gd name="T50" fmla="*/ 8 w 141"/>
              <a:gd name="T51" fmla="*/ 153 h 234"/>
              <a:gd name="T52" fmla="*/ 15 w 141"/>
              <a:gd name="T53" fmla="*/ 177 h 234"/>
              <a:gd name="T54" fmla="*/ 5 w 141"/>
              <a:gd name="T55" fmla="*/ 176 h 234"/>
              <a:gd name="T56" fmla="*/ 12 w 141"/>
              <a:gd name="T57" fmla="*/ 186 h 234"/>
              <a:gd name="T58" fmla="*/ 26 w 141"/>
              <a:gd name="T59" fmla="*/ 202 h 234"/>
              <a:gd name="T60" fmla="*/ 50 w 141"/>
              <a:gd name="T61" fmla="*/ 207 h 234"/>
              <a:gd name="T62" fmla="*/ 64 w 141"/>
              <a:gd name="T63" fmla="*/ 230 h 234"/>
              <a:gd name="T64" fmla="*/ 80 w 141"/>
              <a:gd name="T65" fmla="*/ 234 h 234"/>
              <a:gd name="T66" fmla="*/ 97 w 141"/>
              <a:gd name="T67" fmla="*/ 21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1" h="234">
                <a:moveTo>
                  <a:pt x="97" y="219"/>
                </a:moveTo>
                <a:lnTo>
                  <a:pt x="101" y="206"/>
                </a:lnTo>
                <a:lnTo>
                  <a:pt x="113" y="198"/>
                </a:lnTo>
                <a:lnTo>
                  <a:pt x="125" y="177"/>
                </a:lnTo>
                <a:lnTo>
                  <a:pt x="141" y="164"/>
                </a:lnTo>
                <a:lnTo>
                  <a:pt x="137" y="137"/>
                </a:lnTo>
                <a:lnTo>
                  <a:pt x="109" y="119"/>
                </a:lnTo>
                <a:lnTo>
                  <a:pt x="97" y="99"/>
                </a:lnTo>
                <a:lnTo>
                  <a:pt x="94" y="80"/>
                </a:lnTo>
                <a:lnTo>
                  <a:pt x="97" y="41"/>
                </a:lnTo>
                <a:lnTo>
                  <a:pt x="80" y="24"/>
                </a:lnTo>
                <a:lnTo>
                  <a:pt x="66" y="20"/>
                </a:lnTo>
                <a:lnTo>
                  <a:pt x="55" y="8"/>
                </a:lnTo>
                <a:lnTo>
                  <a:pt x="36" y="8"/>
                </a:lnTo>
                <a:lnTo>
                  <a:pt x="26" y="0"/>
                </a:lnTo>
                <a:lnTo>
                  <a:pt x="17" y="11"/>
                </a:lnTo>
                <a:lnTo>
                  <a:pt x="8" y="18"/>
                </a:lnTo>
                <a:lnTo>
                  <a:pt x="3" y="34"/>
                </a:lnTo>
                <a:lnTo>
                  <a:pt x="7" y="46"/>
                </a:lnTo>
                <a:lnTo>
                  <a:pt x="0" y="62"/>
                </a:lnTo>
                <a:lnTo>
                  <a:pt x="12" y="64"/>
                </a:lnTo>
                <a:lnTo>
                  <a:pt x="19" y="71"/>
                </a:lnTo>
                <a:lnTo>
                  <a:pt x="8" y="104"/>
                </a:lnTo>
                <a:lnTo>
                  <a:pt x="15" y="115"/>
                </a:lnTo>
                <a:lnTo>
                  <a:pt x="13" y="125"/>
                </a:lnTo>
                <a:lnTo>
                  <a:pt x="8" y="153"/>
                </a:lnTo>
                <a:lnTo>
                  <a:pt x="15" y="177"/>
                </a:lnTo>
                <a:lnTo>
                  <a:pt x="5" y="176"/>
                </a:lnTo>
                <a:lnTo>
                  <a:pt x="12" y="186"/>
                </a:lnTo>
                <a:lnTo>
                  <a:pt x="26" y="202"/>
                </a:lnTo>
                <a:lnTo>
                  <a:pt x="50" y="207"/>
                </a:lnTo>
                <a:lnTo>
                  <a:pt x="64" y="230"/>
                </a:lnTo>
                <a:lnTo>
                  <a:pt x="80" y="234"/>
                </a:lnTo>
                <a:lnTo>
                  <a:pt x="97" y="219"/>
                </a:lnTo>
                <a:close/>
              </a:path>
            </a:pathLst>
          </a:custGeom>
          <a:solidFill>
            <a:srgbClr val="FFFFFF"/>
          </a:solidFill>
          <a:ln w="3175">
            <a:solidFill>
              <a:srgbClr val="000000"/>
            </a:solidFill>
            <a:prstDash val="solid"/>
            <a:round/>
            <a:headEnd/>
            <a:tailEnd/>
          </a:ln>
        </p:spPr>
        <p:txBody>
          <a:bodyPr/>
          <a:lstStyle/>
          <a:p>
            <a:endParaRPr lang="cs-CZ"/>
          </a:p>
        </p:txBody>
      </p:sp>
      <p:sp>
        <p:nvSpPr>
          <p:cNvPr id="71689" name="Freeform 9"/>
          <p:cNvSpPr>
            <a:spLocks/>
          </p:cNvSpPr>
          <p:nvPr/>
        </p:nvSpPr>
        <p:spPr bwMode="auto">
          <a:xfrm>
            <a:off x="5018352" y="4371975"/>
            <a:ext cx="557213" cy="382588"/>
          </a:xfrm>
          <a:custGeom>
            <a:avLst/>
            <a:gdLst>
              <a:gd name="T0" fmla="*/ 209 w 291"/>
              <a:gd name="T1" fmla="*/ 182 h 217"/>
              <a:gd name="T2" fmla="*/ 224 w 291"/>
              <a:gd name="T3" fmla="*/ 160 h 217"/>
              <a:gd name="T4" fmla="*/ 242 w 291"/>
              <a:gd name="T5" fmla="*/ 152 h 217"/>
              <a:gd name="T6" fmla="*/ 254 w 291"/>
              <a:gd name="T7" fmla="*/ 159 h 217"/>
              <a:gd name="T8" fmla="*/ 244 w 291"/>
              <a:gd name="T9" fmla="*/ 142 h 217"/>
              <a:gd name="T10" fmla="*/ 273 w 291"/>
              <a:gd name="T11" fmla="*/ 129 h 217"/>
              <a:gd name="T12" fmla="*/ 286 w 291"/>
              <a:gd name="T13" fmla="*/ 119 h 217"/>
              <a:gd name="T14" fmla="*/ 268 w 291"/>
              <a:gd name="T15" fmla="*/ 98 h 217"/>
              <a:gd name="T16" fmla="*/ 286 w 291"/>
              <a:gd name="T17" fmla="*/ 100 h 217"/>
              <a:gd name="T18" fmla="*/ 266 w 291"/>
              <a:gd name="T19" fmla="*/ 76 h 217"/>
              <a:gd name="T20" fmla="*/ 249 w 291"/>
              <a:gd name="T21" fmla="*/ 68 h 217"/>
              <a:gd name="T22" fmla="*/ 252 w 291"/>
              <a:gd name="T23" fmla="*/ 57 h 217"/>
              <a:gd name="T24" fmla="*/ 265 w 291"/>
              <a:gd name="T25" fmla="*/ 25 h 217"/>
              <a:gd name="T26" fmla="*/ 240 w 291"/>
              <a:gd name="T27" fmla="*/ 30 h 217"/>
              <a:gd name="T28" fmla="*/ 214 w 291"/>
              <a:gd name="T29" fmla="*/ 12 h 217"/>
              <a:gd name="T30" fmla="*/ 202 w 291"/>
              <a:gd name="T31" fmla="*/ 17 h 217"/>
              <a:gd name="T32" fmla="*/ 183 w 291"/>
              <a:gd name="T33" fmla="*/ 11 h 217"/>
              <a:gd name="T34" fmla="*/ 165 w 291"/>
              <a:gd name="T35" fmla="*/ 10 h 217"/>
              <a:gd name="T36" fmla="*/ 143 w 291"/>
              <a:gd name="T37" fmla="*/ 11 h 217"/>
              <a:gd name="T38" fmla="*/ 113 w 291"/>
              <a:gd name="T39" fmla="*/ 7 h 217"/>
              <a:gd name="T40" fmla="*/ 88 w 291"/>
              <a:gd name="T41" fmla="*/ 0 h 217"/>
              <a:gd name="T42" fmla="*/ 57 w 291"/>
              <a:gd name="T43" fmla="*/ 4 h 217"/>
              <a:gd name="T44" fmla="*/ 22 w 291"/>
              <a:gd name="T45" fmla="*/ 4 h 217"/>
              <a:gd name="T46" fmla="*/ 3 w 291"/>
              <a:gd name="T47" fmla="*/ 8 h 217"/>
              <a:gd name="T48" fmla="*/ 0 w 291"/>
              <a:gd name="T49" fmla="*/ 37 h 217"/>
              <a:gd name="T50" fmla="*/ 17 w 291"/>
              <a:gd name="T51" fmla="*/ 45 h 217"/>
              <a:gd name="T52" fmla="*/ 29 w 291"/>
              <a:gd name="T53" fmla="*/ 64 h 217"/>
              <a:gd name="T54" fmla="*/ 31 w 291"/>
              <a:gd name="T55" fmla="*/ 86 h 217"/>
              <a:gd name="T56" fmla="*/ 48 w 291"/>
              <a:gd name="T57" fmla="*/ 99 h 217"/>
              <a:gd name="T58" fmla="*/ 99 w 291"/>
              <a:gd name="T59" fmla="*/ 140 h 217"/>
              <a:gd name="T60" fmla="*/ 116 w 291"/>
              <a:gd name="T61" fmla="*/ 159 h 217"/>
              <a:gd name="T62" fmla="*/ 137 w 291"/>
              <a:gd name="T63" fmla="*/ 187 h 217"/>
              <a:gd name="T64" fmla="*/ 150 w 291"/>
              <a:gd name="T65" fmla="*/ 187 h 217"/>
              <a:gd name="T66" fmla="*/ 160 w 291"/>
              <a:gd name="T67" fmla="*/ 194 h 217"/>
              <a:gd name="T68" fmla="*/ 179 w 291"/>
              <a:gd name="T69" fmla="*/ 201 h 217"/>
              <a:gd name="T70" fmla="*/ 204 w 291"/>
              <a:gd name="T71" fmla="*/ 211 h 217"/>
              <a:gd name="T72" fmla="*/ 209 w 291"/>
              <a:gd name="T73" fmla="*/ 217 h 217"/>
              <a:gd name="T74" fmla="*/ 207 w 291"/>
              <a:gd name="T75" fmla="*/ 193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1" h="217">
                <a:moveTo>
                  <a:pt x="207" y="193"/>
                </a:moveTo>
                <a:lnTo>
                  <a:pt x="209" y="182"/>
                </a:lnTo>
                <a:lnTo>
                  <a:pt x="221" y="176"/>
                </a:lnTo>
                <a:lnTo>
                  <a:pt x="224" y="160"/>
                </a:lnTo>
                <a:lnTo>
                  <a:pt x="237" y="152"/>
                </a:lnTo>
                <a:lnTo>
                  <a:pt x="242" y="152"/>
                </a:lnTo>
                <a:lnTo>
                  <a:pt x="249" y="160"/>
                </a:lnTo>
                <a:lnTo>
                  <a:pt x="254" y="159"/>
                </a:lnTo>
                <a:lnTo>
                  <a:pt x="254" y="152"/>
                </a:lnTo>
                <a:lnTo>
                  <a:pt x="244" y="142"/>
                </a:lnTo>
                <a:lnTo>
                  <a:pt x="245" y="136"/>
                </a:lnTo>
                <a:lnTo>
                  <a:pt x="273" y="129"/>
                </a:lnTo>
                <a:lnTo>
                  <a:pt x="284" y="130"/>
                </a:lnTo>
                <a:lnTo>
                  <a:pt x="286" y="119"/>
                </a:lnTo>
                <a:lnTo>
                  <a:pt x="265" y="102"/>
                </a:lnTo>
                <a:lnTo>
                  <a:pt x="268" y="98"/>
                </a:lnTo>
                <a:lnTo>
                  <a:pt x="275" y="100"/>
                </a:lnTo>
                <a:lnTo>
                  <a:pt x="286" y="100"/>
                </a:lnTo>
                <a:lnTo>
                  <a:pt x="291" y="92"/>
                </a:lnTo>
                <a:lnTo>
                  <a:pt x="266" y="76"/>
                </a:lnTo>
                <a:lnTo>
                  <a:pt x="252" y="75"/>
                </a:lnTo>
                <a:lnTo>
                  <a:pt x="249" y="68"/>
                </a:lnTo>
                <a:lnTo>
                  <a:pt x="254" y="63"/>
                </a:lnTo>
                <a:lnTo>
                  <a:pt x="252" y="57"/>
                </a:lnTo>
                <a:lnTo>
                  <a:pt x="266" y="37"/>
                </a:lnTo>
                <a:lnTo>
                  <a:pt x="265" y="25"/>
                </a:lnTo>
                <a:lnTo>
                  <a:pt x="249" y="25"/>
                </a:lnTo>
                <a:lnTo>
                  <a:pt x="240" y="30"/>
                </a:lnTo>
                <a:lnTo>
                  <a:pt x="230" y="31"/>
                </a:lnTo>
                <a:lnTo>
                  <a:pt x="214" y="12"/>
                </a:lnTo>
                <a:lnTo>
                  <a:pt x="205" y="12"/>
                </a:lnTo>
                <a:lnTo>
                  <a:pt x="202" y="17"/>
                </a:lnTo>
                <a:lnTo>
                  <a:pt x="197" y="11"/>
                </a:lnTo>
                <a:lnTo>
                  <a:pt x="183" y="11"/>
                </a:lnTo>
                <a:lnTo>
                  <a:pt x="179" y="15"/>
                </a:lnTo>
                <a:lnTo>
                  <a:pt x="165" y="10"/>
                </a:lnTo>
                <a:lnTo>
                  <a:pt x="155" y="17"/>
                </a:lnTo>
                <a:lnTo>
                  <a:pt x="143" y="11"/>
                </a:lnTo>
                <a:lnTo>
                  <a:pt x="118" y="11"/>
                </a:lnTo>
                <a:lnTo>
                  <a:pt x="113" y="7"/>
                </a:lnTo>
                <a:lnTo>
                  <a:pt x="104" y="10"/>
                </a:lnTo>
                <a:lnTo>
                  <a:pt x="88" y="0"/>
                </a:lnTo>
                <a:lnTo>
                  <a:pt x="81" y="6"/>
                </a:lnTo>
                <a:lnTo>
                  <a:pt x="57" y="4"/>
                </a:lnTo>
                <a:lnTo>
                  <a:pt x="45" y="22"/>
                </a:lnTo>
                <a:lnTo>
                  <a:pt x="22" y="4"/>
                </a:lnTo>
                <a:lnTo>
                  <a:pt x="12" y="3"/>
                </a:lnTo>
                <a:lnTo>
                  <a:pt x="3" y="8"/>
                </a:lnTo>
                <a:lnTo>
                  <a:pt x="3" y="29"/>
                </a:lnTo>
                <a:lnTo>
                  <a:pt x="0" y="37"/>
                </a:lnTo>
                <a:lnTo>
                  <a:pt x="10" y="44"/>
                </a:lnTo>
                <a:lnTo>
                  <a:pt x="17" y="45"/>
                </a:lnTo>
                <a:lnTo>
                  <a:pt x="22" y="57"/>
                </a:lnTo>
                <a:lnTo>
                  <a:pt x="29" y="64"/>
                </a:lnTo>
                <a:lnTo>
                  <a:pt x="34" y="75"/>
                </a:lnTo>
                <a:lnTo>
                  <a:pt x="31" y="86"/>
                </a:lnTo>
                <a:lnTo>
                  <a:pt x="38" y="86"/>
                </a:lnTo>
                <a:lnTo>
                  <a:pt x="48" y="99"/>
                </a:lnTo>
                <a:lnTo>
                  <a:pt x="57" y="100"/>
                </a:lnTo>
                <a:lnTo>
                  <a:pt x="99" y="140"/>
                </a:lnTo>
                <a:lnTo>
                  <a:pt x="113" y="146"/>
                </a:lnTo>
                <a:lnTo>
                  <a:pt x="116" y="159"/>
                </a:lnTo>
                <a:lnTo>
                  <a:pt x="148" y="183"/>
                </a:lnTo>
                <a:lnTo>
                  <a:pt x="137" y="187"/>
                </a:lnTo>
                <a:lnTo>
                  <a:pt x="139" y="193"/>
                </a:lnTo>
                <a:lnTo>
                  <a:pt x="150" y="187"/>
                </a:lnTo>
                <a:lnTo>
                  <a:pt x="158" y="188"/>
                </a:lnTo>
                <a:lnTo>
                  <a:pt x="160" y="194"/>
                </a:lnTo>
                <a:lnTo>
                  <a:pt x="170" y="199"/>
                </a:lnTo>
                <a:lnTo>
                  <a:pt x="179" y="201"/>
                </a:lnTo>
                <a:lnTo>
                  <a:pt x="191" y="210"/>
                </a:lnTo>
                <a:lnTo>
                  <a:pt x="204" y="211"/>
                </a:lnTo>
                <a:lnTo>
                  <a:pt x="204" y="217"/>
                </a:lnTo>
                <a:lnTo>
                  <a:pt x="209" y="217"/>
                </a:lnTo>
                <a:lnTo>
                  <a:pt x="216" y="209"/>
                </a:lnTo>
                <a:lnTo>
                  <a:pt x="207" y="193"/>
                </a:lnTo>
                <a:close/>
              </a:path>
            </a:pathLst>
          </a:custGeom>
          <a:solidFill>
            <a:srgbClr val="FFFFFF"/>
          </a:solidFill>
          <a:ln w="3175">
            <a:solidFill>
              <a:srgbClr val="000000"/>
            </a:solidFill>
            <a:prstDash val="solid"/>
            <a:round/>
            <a:headEnd/>
            <a:tailEnd/>
          </a:ln>
        </p:spPr>
        <p:txBody>
          <a:bodyPr/>
          <a:lstStyle/>
          <a:p>
            <a:endParaRPr lang="cs-CZ"/>
          </a:p>
        </p:txBody>
      </p:sp>
      <p:sp>
        <p:nvSpPr>
          <p:cNvPr id="71690" name="Freeform 10"/>
          <p:cNvSpPr>
            <a:spLocks/>
          </p:cNvSpPr>
          <p:nvPr/>
        </p:nvSpPr>
        <p:spPr bwMode="auto">
          <a:xfrm>
            <a:off x="5732067" y="4768850"/>
            <a:ext cx="359436" cy="215900"/>
          </a:xfrm>
          <a:custGeom>
            <a:avLst/>
            <a:gdLst>
              <a:gd name="T0" fmla="*/ 115 w 188"/>
              <a:gd name="T1" fmla="*/ 3 h 122"/>
              <a:gd name="T2" fmla="*/ 94 w 188"/>
              <a:gd name="T3" fmla="*/ 1 h 122"/>
              <a:gd name="T4" fmla="*/ 90 w 188"/>
              <a:gd name="T5" fmla="*/ 7 h 122"/>
              <a:gd name="T6" fmla="*/ 68 w 188"/>
              <a:gd name="T7" fmla="*/ 4 h 122"/>
              <a:gd name="T8" fmla="*/ 54 w 188"/>
              <a:gd name="T9" fmla="*/ 15 h 122"/>
              <a:gd name="T10" fmla="*/ 45 w 188"/>
              <a:gd name="T11" fmla="*/ 8 h 122"/>
              <a:gd name="T12" fmla="*/ 17 w 188"/>
              <a:gd name="T13" fmla="*/ 15 h 122"/>
              <a:gd name="T14" fmla="*/ 17 w 188"/>
              <a:gd name="T15" fmla="*/ 24 h 122"/>
              <a:gd name="T16" fmla="*/ 3 w 188"/>
              <a:gd name="T17" fmla="*/ 26 h 122"/>
              <a:gd name="T18" fmla="*/ 0 w 188"/>
              <a:gd name="T19" fmla="*/ 65 h 122"/>
              <a:gd name="T20" fmla="*/ 3 w 188"/>
              <a:gd name="T21" fmla="*/ 84 h 122"/>
              <a:gd name="T22" fmla="*/ 15 w 188"/>
              <a:gd name="T23" fmla="*/ 104 h 122"/>
              <a:gd name="T24" fmla="*/ 43 w 188"/>
              <a:gd name="T25" fmla="*/ 122 h 122"/>
              <a:gd name="T26" fmla="*/ 92 w 188"/>
              <a:gd name="T27" fmla="*/ 114 h 122"/>
              <a:gd name="T28" fmla="*/ 108 w 188"/>
              <a:gd name="T29" fmla="*/ 102 h 122"/>
              <a:gd name="T30" fmla="*/ 132 w 188"/>
              <a:gd name="T31" fmla="*/ 92 h 122"/>
              <a:gd name="T32" fmla="*/ 160 w 188"/>
              <a:gd name="T33" fmla="*/ 91 h 122"/>
              <a:gd name="T34" fmla="*/ 188 w 188"/>
              <a:gd name="T35" fmla="*/ 72 h 122"/>
              <a:gd name="T36" fmla="*/ 185 w 188"/>
              <a:gd name="T37" fmla="*/ 53 h 122"/>
              <a:gd name="T38" fmla="*/ 172 w 188"/>
              <a:gd name="T39" fmla="*/ 22 h 122"/>
              <a:gd name="T40" fmla="*/ 139 w 188"/>
              <a:gd name="T41" fmla="*/ 3 h 122"/>
              <a:gd name="T42" fmla="*/ 130 w 188"/>
              <a:gd name="T43" fmla="*/ 0 h 122"/>
              <a:gd name="T44" fmla="*/ 115 w 188"/>
              <a:gd name="T45" fmla="*/ 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8" h="122">
                <a:moveTo>
                  <a:pt x="115" y="3"/>
                </a:moveTo>
                <a:lnTo>
                  <a:pt x="94" y="1"/>
                </a:lnTo>
                <a:lnTo>
                  <a:pt x="90" y="7"/>
                </a:lnTo>
                <a:lnTo>
                  <a:pt x="68" y="4"/>
                </a:lnTo>
                <a:lnTo>
                  <a:pt x="54" y="15"/>
                </a:lnTo>
                <a:lnTo>
                  <a:pt x="45" y="8"/>
                </a:lnTo>
                <a:lnTo>
                  <a:pt x="17" y="15"/>
                </a:lnTo>
                <a:lnTo>
                  <a:pt x="17" y="24"/>
                </a:lnTo>
                <a:lnTo>
                  <a:pt x="3" y="26"/>
                </a:lnTo>
                <a:lnTo>
                  <a:pt x="0" y="65"/>
                </a:lnTo>
                <a:lnTo>
                  <a:pt x="3" y="84"/>
                </a:lnTo>
                <a:lnTo>
                  <a:pt x="15" y="104"/>
                </a:lnTo>
                <a:lnTo>
                  <a:pt x="43" y="122"/>
                </a:lnTo>
                <a:lnTo>
                  <a:pt x="92" y="114"/>
                </a:lnTo>
                <a:lnTo>
                  <a:pt x="108" y="102"/>
                </a:lnTo>
                <a:lnTo>
                  <a:pt x="132" y="92"/>
                </a:lnTo>
                <a:lnTo>
                  <a:pt x="160" y="91"/>
                </a:lnTo>
                <a:lnTo>
                  <a:pt x="188" y="72"/>
                </a:lnTo>
                <a:lnTo>
                  <a:pt x="185" y="53"/>
                </a:lnTo>
                <a:lnTo>
                  <a:pt x="172" y="22"/>
                </a:lnTo>
                <a:lnTo>
                  <a:pt x="139" y="3"/>
                </a:lnTo>
                <a:lnTo>
                  <a:pt x="130" y="0"/>
                </a:lnTo>
                <a:lnTo>
                  <a:pt x="115" y="3"/>
                </a:lnTo>
                <a:close/>
              </a:path>
            </a:pathLst>
          </a:custGeom>
          <a:solidFill>
            <a:srgbClr val="FFFFFF"/>
          </a:solidFill>
          <a:ln w="3175">
            <a:solidFill>
              <a:srgbClr val="000000"/>
            </a:solidFill>
            <a:prstDash val="solid"/>
            <a:round/>
            <a:headEnd/>
            <a:tailEnd/>
          </a:ln>
        </p:spPr>
        <p:txBody>
          <a:bodyPr/>
          <a:lstStyle/>
          <a:p>
            <a:endParaRPr lang="cs-CZ"/>
          </a:p>
        </p:txBody>
      </p:sp>
      <p:sp>
        <p:nvSpPr>
          <p:cNvPr id="71691" name="Freeform 11"/>
          <p:cNvSpPr>
            <a:spLocks/>
          </p:cNvSpPr>
          <p:nvPr/>
        </p:nvSpPr>
        <p:spPr bwMode="auto">
          <a:xfrm>
            <a:off x="5964238" y="4456114"/>
            <a:ext cx="890852" cy="439737"/>
          </a:xfrm>
          <a:custGeom>
            <a:avLst/>
            <a:gdLst>
              <a:gd name="T0" fmla="*/ 411 w 465"/>
              <a:gd name="T1" fmla="*/ 8 h 249"/>
              <a:gd name="T2" fmla="*/ 369 w 465"/>
              <a:gd name="T3" fmla="*/ 5 h 249"/>
              <a:gd name="T4" fmla="*/ 361 w 465"/>
              <a:gd name="T5" fmla="*/ 0 h 249"/>
              <a:gd name="T6" fmla="*/ 335 w 465"/>
              <a:gd name="T7" fmla="*/ 2 h 249"/>
              <a:gd name="T8" fmla="*/ 301 w 465"/>
              <a:gd name="T9" fmla="*/ 15 h 249"/>
              <a:gd name="T10" fmla="*/ 275 w 465"/>
              <a:gd name="T11" fmla="*/ 28 h 249"/>
              <a:gd name="T12" fmla="*/ 251 w 465"/>
              <a:gd name="T13" fmla="*/ 44 h 249"/>
              <a:gd name="T14" fmla="*/ 230 w 465"/>
              <a:gd name="T15" fmla="*/ 51 h 249"/>
              <a:gd name="T16" fmla="*/ 169 w 465"/>
              <a:gd name="T17" fmla="*/ 50 h 249"/>
              <a:gd name="T18" fmla="*/ 115 w 465"/>
              <a:gd name="T19" fmla="*/ 54 h 249"/>
              <a:gd name="T20" fmla="*/ 68 w 465"/>
              <a:gd name="T21" fmla="*/ 54 h 249"/>
              <a:gd name="T22" fmla="*/ 49 w 465"/>
              <a:gd name="T23" fmla="*/ 55 h 249"/>
              <a:gd name="T24" fmla="*/ 33 w 465"/>
              <a:gd name="T25" fmla="*/ 46 h 249"/>
              <a:gd name="T26" fmla="*/ 40 w 465"/>
              <a:gd name="T27" fmla="*/ 31 h 249"/>
              <a:gd name="T28" fmla="*/ 22 w 465"/>
              <a:gd name="T29" fmla="*/ 28 h 249"/>
              <a:gd name="T30" fmla="*/ 2 w 465"/>
              <a:gd name="T31" fmla="*/ 38 h 249"/>
              <a:gd name="T32" fmla="*/ 0 w 465"/>
              <a:gd name="T33" fmla="*/ 59 h 249"/>
              <a:gd name="T34" fmla="*/ 5 w 465"/>
              <a:gd name="T35" fmla="*/ 81 h 249"/>
              <a:gd name="T36" fmla="*/ 21 w 465"/>
              <a:gd name="T37" fmla="*/ 96 h 249"/>
              <a:gd name="T38" fmla="*/ 42 w 465"/>
              <a:gd name="T39" fmla="*/ 112 h 249"/>
              <a:gd name="T40" fmla="*/ 28 w 465"/>
              <a:gd name="T41" fmla="*/ 126 h 249"/>
              <a:gd name="T42" fmla="*/ 14 w 465"/>
              <a:gd name="T43" fmla="*/ 154 h 249"/>
              <a:gd name="T44" fmla="*/ 17 w 465"/>
              <a:gd name="T45" fmla="*/ 180 h 249"/>
              <a:gd name="T46" fmla="*/ 50 w 465"/>
              <a:gd name="T47" fmla="*/ 199 h 249"/>
              <a:gd name="T48" fmla="*/ 63 w 465"/>
              <a:gd name="T49" fmla="*/ 230 h 249"/>
              <a:gd name="T50" fmla="*/ 66 w 465"/>
              <a:gd name="T51" fmla="*/ 249 h 249"/>
              <a:gd name="T52" fmla="*/ 83 w 465"/>
              <a:gd name="T53" fmla="*/ 246 h 249"/>
              <a:gd name="T54" fmla="*/ 106 w 465"/>
              <a:gd name="T55" fmla="*/ 241 h 249"/>
              <a:gd name="T56" fmla="*/ 139 w 465"/>
              <a:gd name="T57" fmla="*/ 239 h 249"/>
              <a:gd name="T58" fmla="*/ 181 w 465"/>
              <a:gd name="T59" fmla="*/ 223 h 249"/>
              <a:gd name="T60" fmla="*/ 197 w 465"/>
              <a:gd name="T61" fmla="*/ 223 h 249"/>
              <a:gd name="T62" fmla="*/ 211 w 465"/>
              <a:gd name="T63" fmla="*/ 231 h 249"/>
              <a:gd name="T64" fmla="*/ 263 w 465"/>
              <a:gd name="T65" fmla="*/ 241 h 249"/>
              <a:gd name="T66" fmla="*/ 291 w 465"/>
              <a:gd name="T67" fmla="*/ 233 h 249"/>
              <a:gd name="T68" fmla="*/ 308 w 465"/>
              <a:gd name="T69" fmla="*/ 218 h 249"/>
              <a:gd name="T70" fmla="*/ 307 w 465"/>
              <a:gd name="T71" fmla="*/ 196 h 249"/>
              <a:gd name="T72" fmla="*/ 322 w 465"/>
              <a:gd name="T73" fmla="*/ 193 h 249"/>
              <a:gd name="T74" fmla="*/ 333 w 465"/>
              <a:gd name="T75" fmla="*/ 184 h 249"/>
              <a:gd name="T76" fmla="*/ 352 w 465"/>
              <a:gd name="T77" fmla="*/ 180 h 249"/>
              <a:gd name="T78" fmla="*/ 380 w 465"/>
              <a:gd name="T79" fmla="*/ 168 h 249"/>
              <a:gd name="T80" fmla="*/ 406 w 465"/>
              <a:gd name="T81" fmla="*/ 176 h 249"/>
              <a:gd name="T82" fmla="*/ 437 w 465"/>
              <a:gd name="T83" fmla="*/ 169 h 249"/>
              <a:gd name="T84" fmla="*/ 448 w 465"/>
              <a:gd name="T85" fmla="*/ 169 h 249"/>
              <a:gd name="T86" fmla="*/ 446 w 465"/>
              <a:gd name="T87" fmla="*/ 162 h 249"/>
              <a:gd name="T88" fmla="*/ 427 w 465"/>
              <a:gd name="T89" fmla="*/ 147 h 249"/>
              <a:gd name="T90" fmla="*/ 420 w 465"/>
              <a:gd name="T91" fmla="*/ 136 h 249"/>
              <a:gd name="T92" fmla="*/ 413 w 465"/>
              <a:gd name="T93" fmla="*/ 131 h 249"/>
              <a:gd name="T94" fmla="*/ 406 w 465"/>
              <a:gd name="T95" fmla="*/ 130 h 249"/>
              <a:gd name="T96" fmla="*/ 401 w 465"/>
              <a:gd name="T97" fmla="*/ 126 h 249"/>
              <a:gd name="T98" fmla="*/ 415 w 465"/>
              <a:gd name="T99" fmla="*/ 113 h 249"/>
              <a:gd name="T100" fmla="*/ 417 w 465"/>
              <a:gd name="T101" fmla="*/ 107 h 249"/>
              <a:gd name="T102" fmla="*/ 429 w 465"/>
              <a:gd name="T103" fmla="*/ 103 h 249"/>
              <a:gd name="T104" fmla="*/ 422 w 465"/>
              <a:gd name="T105" fmla="*/ 71 h 249"/>
              <a:gd name="T106" fmla="*/ 436 w 465"/>
              <a:gd name="T107" fmla="*/ 52 h 249"/>
              <a:gd name="T108" fmla="*/ 460 w 465"/>
              <a:gd name="T109" fmla="*/ 44 h 249"/>
              <a:gd name="T110" fmla="*/ 465 w 465"/>
              <a:gd name="T111" fmla="*/ 32 h 249"/>
              <a:gd name="T112" fmla="*/ 464 w 465"/>
              <a:gd name="T113" fmla="*/ 15 h 249"/>
              <a:gd name="T114" fmla="*/ 441 w 465"/>
              <a:gd name="T115" fmla="*/ 20 h 249"/>
              <a:gd name="T116" fmla="*/ 411 w 465"/>
              <a:gd name="T117" fmla="*/ 8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5" h="249">
                <a:moveTo>
                  <a:pt x="411" y="8"/>
                </a:moveTo>
                <a:lnTo>
                  <a:pt x="369" y="5"/>
                </a:lnTo>
                <a:lnTo>
                  <a:pt x="361" y="0"/>
                </a:lnTo>
                <a:lnTo>
                  <a:pt x="335" y="2"/>
                </a:lnTo>
                <a:lnTo>
                  <a:pt x="301" y="15"/>
                </a:lnTo>
                <a:lnTo>
                  <a:pt x="275" y="28"/>
                </a:lnTo>
                <a:lnTo>
                  <a:pt x="251" y="44"/>
                </a:lnTo>
                <a:lnTo>
                  <a:pt x="230" y="51"/>
                </a:lnTo>
                <a:lnTo>
                  <a:pt x="169" y="50"/>
                </a:lnTo>
                <a:lnTo>
                  <a:pt x="115" y="54"/>
                </a:lnTo>
                <a:lnTo>
                  <a:pt x="68" y="54"/>
                </a:lnTo>
                <a:lnTo>
                  <a:pt x="49" y="55"/>
                </a:lnTo>
                <a:lnTo>
                  <a:pt x="33" y="46"/>
                </a:lnTo>
                <a:lnTo>
                  <a:pt x="40" y="31"/>
                </a:lnTo>
                <a:lnTo>
                  <a:pt x="22" y="28"/>
                </a:lnTo>
                <a:lnTo>
                  <a:pt x="2" y="38"/>
                </a:lnTo>
                <a:lnTo>
                  <a:pt x="0" y="59"/>
                </a:lnTo>
                <a:lnTo>
                  <a:pt x="5" y="81"/>
                </a:lnTo>
                <a:lnTo>
                  <a:pt x="21" y="96"/>
                </a:lnTo>
                <a:lnTo>
                  <a:pt x="42" y="112"/>
                </a:lnTo>
                <a:lnTo>
                  <a:pt x="28" y="126"/>
                </a:lnTo>
                <a:lnTo>
                  <a:pt x="14" y="154"/>
                </a:lnTo>
                <a:lnTo>
                  <a:pt x="17" y="180"/>
                </a:lnTo>
                <a:lnTo>
                  <a:pt x="50" y="199"/>
                </a:lnTo>
                <a:lnTo>
                  <a:pt x="63" y="230"/>
                </a:lnTo>
                <a:lnTo>
                  <a:pt x="66" y="249"/>
                </a:lnTo>
                <a:lnTo>
                  <a:pt x="83" y="246"/>
                </a:lnTo>
                <a:lnTo>
                  <a:pt x="106" y="241"/>
                </a:lnTo>
                <a:lnTo>
                  <a:pt x="139" y="239"/>
                </a:lnTo>
                <a:lnTo>
                  <a:pt x="181" y="223"/>
                </a:lnTo>
                <a:lnTo>
                  <a:pt x="197" y="223"/>
                </a:lnTo>
                <a:lnTo>
                  <a:pt x="211" y="231"/>
                </a:lnTo>
                <a:lnTo>
                  <a:pt x="263" y="241"/>
                </a:lnTo>
                <a:lnTo>
                  <a:pt x="291" y="233"/>
                </a:lnTo>
                <a:lnTo>
                  <a:pt x="308" y="218"/>
                </a:lnTo>
                <a:lnTo>
                  <a:pt x="307" y="196"/>
                </a:lnTo>
                <a:lnTo>
                  <a:pt x="322" y="193"/>
                </a:lnTo>
                <a:lnTo>
                  <a:pt x="333" y="184"/>
                </a:lnTo>
                <a:lnTo>
                  <a:pt x="352" y="180"/>
                </a:lnTo>
                <a:lnTo>
                  <a:pt x="380" y="168"/>
                </a:lnTo>
                <a:lnTo>
                  <a:pt x="406" y="176"/>
                </a:lnTo>
                <a:lnTo>
                  <a:pt x="437" y="169"/>
                </a:lnTo>
                <a:lnTo>
                  <a:pt x="448" y="169"/>
                </a:lnTo>
                <a:lnTo>
                  <a:pt x="446" y="162"/>
                </a:lnTo>
                <a:lnTo>
                  <a:pt x="427" y="147"/>
                </a:lnTo>
                <a:lnTo>
                  <a:pt x="420" y="136"/>
                </a:lnTo>
                <a:lnTo>
                  <a:pt x="413" y="131"/>
                </a:lnTo>
                <a:lnTo>
                  <a:pt x="406" y="130"/>
                </a:lnTo>
                <a:lnTo>
                  <a:pt x="401" y="126"/>
                </a:lnTo>
                <a:lnTo>
                  <a:pt x="415" y="113"/>
                </a:lnTo>
                <a:lnTo>
                  <a:pt x="417" y="107"/>
                </a:lnTo>
                <a:lnTo>
                  <a:pt x="429" y="103"/>
                </a:lnTo>
                <a:lnTo>
                  <a:pt x="422" y="71"/>
                </a:lnTo>
                <a:lnTo>
                  <a:pt x="436" y="52"/>
                </a:lnTo>
                <a:lnTo>
                  <a:pt x="460" y="44"/>
                </a:lnTo>
                <a:lnTo>
                  <a:pt x="465" y="32"/>
                </a:lnTo>
                <a:lnTo>
                  <a:pt x="464" y="15"/>
                </a:lnTo>
                <a:lnTo>
                  <a:pt x="441" y="20"/>
                </a:lnTo>
                <a:lnTo>
                  <a:pt x="411" y="8"/>
                </a:lnTo>
                <a:close/>
              </a:path>
            </a:pathLst>
          </a:custGeom>
          <a:solidFill>
            <a:schemeClr val="bg1"/>
          </a:solidFill>
          <a:ln w="3175">
            <a:solidFill>
              <a:srgbClr val="000000"/>
            </a:solidFill>
            <a:prstDash val="solid"/>
            <a:round/>
            <a:headEnd/>
            <a:tailEnd/>
          </a:ln>
        </p:spPr>
        <p:txBody>
          <a:bodyPr/>
          <a:lstStyle/>
          <a:p>
            <a:endParaRPr lang="cs-CZ"/>
          </a:p>
        </p:txBody>
      </p:sp>
      <p:sp>
        <p:nvSpPr>
          <p:cNvPr id="71692" name="Freeform 12"/>
          <p:cNvSpPr>
            <a:spLocks noEditPoints="1"/>
          </p:cNvSpPr>
          <p:nvPr/>
        </p:nvSpPr>
        <p:spPr bwMode="auto">
          <a:xfrm>
            <a:off x="4713950" y="4202114"/>
            <a:ext cx="813461" cy="566737"/>
          </a:xfrm>
          <a:custGeom>
            <a:avLst/>
            <a:gdLst>
              <a:gd name="T0" fmla="*/ 258 w 425"/>
              <a:gd name="T1" fmla="*/ 236 h 321"/>
              <a:gd name="T2" fmla="*/ 197 w 425"/>
              <a:gd name="T3" fmla="*/ 182 h 321"/>
              <a:gd name="T4" fmla="*/ 188 w 425"/>
              <a:gd name="T5" fmla="*/ 160 h 321"/>
              <a:gd name="T6" fmla="*/ 169 w 425"/>
              <a:gd name="T7" fmla="*/ 140 h 321"/>
              <a:gd name="T8" fmla="*/ 162 w 425"/>
              <a:gd name="T9" fmla="*/ 104 h 321"/>
              <a:gd name="T10" fmla="*/ 204 w 425"/>
              <a:gd name="T11" fmla="*/ 118 h 321"/>
              <a:gd name="T12" fmla="*/ 247 w 425"/>
              <a:gd name="T13" fmla="*/ 96 h 321"/>
              <a:gd name="T14" fmla="*/ 277 w 425"/>
              <a:gd name="T15" fmla="*/ 107 h 321"/>
              <a:gd name="T16" fmla="*/ 324 w 425"/>
              <a:gd name="T17" fmla="*/ 106 h 321"/>
              <a:gd name="T18" fmla="*/ 356 w 425"/>
              <a:gd name="T19" fmla="*/ 107 h 321"/>
              <a:gd name="T20" fmla="*/ 373 w 425"/>
              <a:gd name="T21" fmla="*/ 108 h 321"/>
              <a:gd name="T22" fmla="*/ 408 w 425"/>
              <a:gd name="T23" fmla="*/ 121 h 321"/>
              <a:gd name="T24" fmla="*/ 408 w 425"/>
              <a:gd name="T25" fmla="*/ 98 h 321"/>
              <a:gd name="T26" fmla="*/ 422 w 425"/>
              <a:gd name="T27" fmla="*/ 92 h 321"/>
              <a:gd name="T28" fmla="*/ 392 w 425"/>
              <a:gd name="T29" fmla="*/ 76 h 321"/>
              <a:gd name="T30" fmla="*/ 387 w 425"/>
              <a:gd name="T31" fmla="*/ 73 h 321"/>
              <a:gd name="T32" fmla="*/ 382 w 425"/>
              <a:gd name="T33" fmla="*/ 60 h 321"/>
              <a:gd name="T34" fmla="*/ 356 w 425"/>
              <a:gd name="T35" fmla="*/ 56 h 321"/>
              <a:gd name="T36" fmla="*/ 296 w 425"/>
              <a:gd name="T37" fmla="*/ 52 h 321"/>
              <a:gd name="T38" fmla="*/ 247 w 425"/>
              <a:gd name="T39" fmla="*/ 27 h 321"/>
              <a:gd name="T40" fmla="*/ 218 w 425"/>
              <a:gd name="T41" fmla="*/ 4 h 321"/>
              <a:gd name="T42" fmla="*/ 192 w 425"/>
              <a:gd name="T43" fmla="*/ 4 h 321"/>
              <a:gd name="T44" fmla="*/ 181 w 425"/>
              <a:gd name="T45" fmla="*/ 15 h 321"/>
              <a:gd name="T46" fmla="*/ 146 w 425"/>
              <a:gd name="T47" fmla="*/ 39 h 321"/>
              <a:gd name="T48" fmla="*/ 150 w 425"/>
              <a:gd name="T49" fmla="*/ 65 h 321"/>
              <a:gd name="T50" fmla="*/ 129 w 425"/>
              <a:gd name="T51" fmla="*/ 80 h 321"/>
              <a:gd name="T52" fmla="*/ 113 w 425"/>
              <a:gd name="T53" fmla="*/ 100 h 321"/>
              <a:gd name="T54" fmla="*/ 96 w 425"/>
              <a:gd name="T55" fmla="*/ 96 h 321"/>
              <a:gd name="T56" fmla="*/ 61 w 425"/>
              <a:gd name="T57" fmla="*/ 92 h 321"/>
              <a:gd name="T58" fmla="*/ 28 w 425"/>
              <a:gd name="T59" fmla="*/ 94 h 321"/>
              <a:gd name="T60" fmla="*/ 3 w 425"/>
              <a:gd name="T61" fmla="*/ 108 h 321"/>
              <a:gd name="T62" fmla="*/ 50 w 425"/>
              <a:gd name="T63" fmla="*/ 119 h 321"/>
              <a:gd name="T64" fmla="*/ 85 w 425"/>
              <a:gd name="T65" fmla="*/ 115 h 321"/>
              <a:gd name="T66" fmla="*/ 99 w 425"/>
              <a:gd name="T67" fmla="*/ 146 h 321"/>
              <a:gd name="T68" fmla="*/ 124 w 425"/>
              <a:gd name="T69" fmla="*/ 183 h 321"/>
              <a:gd name="T70" fmla="*/ 148 w 425"/>
              <a:gd name="T71" fmla="*/ 215 h 321"/>
              <a:gd name="T72" fmla="*/ 223 w 425"/>
              <a:gd name="T73" fmla="*/ 245 h 321"/>
              <a:gd name="T74" fmla="*/ 284 w 425"/>
              <a:gd name="T75" fmla="*/ 278 h 321"/>
              <a:gd name="T76" fmla="*/ 275 w 425"/>
              <a:gd name="T77" fmla="*/ 255 h 321"/>
              <a:gd name="T78" fmla="*/ 232 w 425"/>
              <a:gd name="T79" fmla="*/ 255 h 321"/>
              <a:gd name="T80" fmla="*/ 214 w 425"/>
              <a:gd name="T81" fmla="*/ 261 h 321"/>
              <a:gd name="T82" fmla="*/ 258 w 425"/>
              <a:gd name="T83" fmla="*/ 284 h 321"/>
              <a:gd name="T84" fmla="*/ 368 w 425"/>
              <a:gd name="T85" fmla="*/ 313 h 321"/>
              <a:gd name="T86" fmla="*/ 350 w 425"/>
              <a:gd name="T87" fmla="*/ 306 h 321"/>
              <a:gd name="T88" fmla="*/ 319 w 425"/>
              <a:gd name="T89" fmla="*/ 290 h 321"/>
              <a:gd name="T90" fmla="*/ 298 w 425"/>
              <a:gd name="T91" fmla="*/ 289 h 321"/>
              <a:gd name="T92" fmla="*/ 282 w 425"/>
              <a:gd name="T93" fmla="*/ 280 h 321"/>
              <a:gd name="T94" fmla="*/ 303 w 425"/>
              <a:gd name="T95" fmla="*/ 297 h 321"/>
              <a:gd name="T96" fmla="*/ 368 w 425"/>
              <a:gd name="T97" fmla="*/ 313 h 321"/>
              <a:gd name="T98" fmla="*/ 61 w 425"/>
              <a:gd name="T99" fmla="*/ 114 h 321"/>
              <a:gd name="T100" fmla="*/ 66 w 425"/>
              <a:gd name="T101" fmla="*/ 153 h 321"/>
              <a:gd name="T102" fmla="*/ 71 w 425"/>
              <a:gd name="T103" fmla="*/ 108 h 321"/>
              <a:gd name="T104" fmla="*/ 87 w 425"/>
              <a:gd name="T105" fmla="*/ 129 h 321"/>
              <a:gd name="T106" fmla="*/ 71 w 425"/>
              <a:gd name="T107" fmla="*/ 108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5" h="321">
                <a:moveTo>
                  <a:pt x="275" y="255"/>
                </a:moveTo>
                <a:lnTo>
                  <a:pt x="272" y="242"/>
                </a:lnTo>
                <a:lnTo>
                  <a:pt x="258" y="236"/>
                </a:lnTo>
                <a:lnTo>
                  <a:pt x="216" y="196"/>
                </a:lnTo>
                <a:lnTo>
                  <a:pt x="207" y="195"/>
                </a:lnTo>
                <a:lnTo>
                  <a:pt x="197" y="182"/>
                </a:lnTo>
                <a:lnTo>
                  <a:pt x="190" y="182"/>
                </a:lnTo>
                <a:lnTo>
                  <a:pt x="193" y="171"/>
                </a:lnTo>
                <a:lnTo>
                  <a:pt x="188" y="160"/>
                </a:lnTo>
                <a:lnTo>
                  <a:pt x="181" y="153"/>
                </a:lnTo>
                <a:lnTo>
                  <a:pt x="176" y="141"/>
                </a:lnTo>
                <a:lnTo>
                  <a:pt x="169" y="140"/>
                </a:lnTo>
                <a:lnTo>
                  <a:pt x="159" y="133"/>
                </a:lnTo>
                <a:lnTo>
                  <a:pt x="162" y="125"/>
                </a:lnTo>
                <a:lnTo>
                  <a:pt x="162" y="104"/>
                </a:lnTo>
                <a:lnTo>
                  <a:pt x="171" y="99"/>
                </a:lnTo>
                <a:lnTo>
                  <a:pt x="181" y="100"/>
                </a:lnTo>
                <a:lnTo>
                  <a:pt x="204" y="118"/>
                </a:lnTo>
                <a:lnTo>
                  <a:pt x="216" y="100"/>
                </a:lnTo>
                <a:lnTo>
                  <a:pt x="240" y="102"/>
                </a:lnTo>
                <a:lnTo>
                  <a:pt x="247" y="96"/>
                </a:lnTo>
                <a:lnTo>
                  <a:pt x="263" y="106"/>
                </a:lnTo>
                <a:lnTo>
                  <a:pt x="272" y="103"/>
                </a:lnTo>
                <a:lnTo>
                  <a:pt x="277" y="107"/>
                </a:lnTo>
                <a:lnTo>
                  <a:pt x="302" y="107"/>
                </a:lnTo>
                <a:lnTo>
                  <a:pt x="314" y="113"/>
                </a:lnTo>
                <a:lnTo>
                  <a:pt x="324" y="106"/>
                </a:lnTo>
                <a:lnTo>
                  <a:pt x="338" y="111"/>
                </a:lnTo>
                <a:lnTo>
                  <a:pt x="342" y="107"/>
                </a:lnTo>
                <a:lnTo>
                  <a:pt x="356" y="107"/>
                </a:lnTo>
                <a:lnTo>
                  <a:pt x="361" y="113"/>
                </a:lnTo>
                <a:lnTo>
                  <a:pt x="364" y="108"/>
                </a:lnTo>
                <a:lnTo>
                  <a:pt x="373" y="108"/>
                </a:lnTo>
                <a:lnTo>
                  <a:pt x="389" y="127"/>
                </a:lnTo>
                <a:lnTo>
                  <a:pt x="399" y="126"/>
                </a:lnTo>
                <a:lnTo>
                  <a:pt x="408" y="121"/>
                </a:lnTo>
                <a:lnTo>
                  <a:pt x="408" y="117"/>
                </a:lnTo>
                <a:lnTo>
                  <a:pt x="403" y="106"/>
                </a:lnTo>
                <a:lnTo>
                  <a:pt x="408" y="98"/>
                </a:lnTo>
                <a:lnTo>
                  <a:pt x="420" y="98"/>
                </a:lnTo>
                <a:lnTo>
                  <a:pt x="425" y="95"/>
                </a:lnTo>
                <a:lnTo>
                  <a:pt x="422" y="92"/>
                </a:lnTo>
                <a:lnTo>
                  <a:pt x="404" y="92"/>
                </a:lnTo>
                <a:lnTo>
                  <a:pt x="394" y="87"/>
                </a:lnTo>
                <a:lnTo>
                  <a:pt x="392" y="76"/>
                </a:lnTo>
                <a:lnTo>
                  <a:pt x="397" y="73"/>
                </a:lnTo>
                <a:lnTo>
                  <a:pt x="392" y="71"/>
                </a:lnTo>
                <a:lnTo>
                  <a:pt x="387" y="73"/>
                </a:lnTo>
                <a:lnTo>
                  <a:pt x="382" y="69"/>
                </a:lnTo>
                <a:lnTo>
                  <a:pt x="385" y="65"/>
                </a:lnTo>
                <a:lnTo>
                  <a:pt x="382" y="60"/>
                </a:lnTo>
                <a:lnTo>
                  <a:pt x="383" y="53"/>
                </a:lnTo>
                <a:lnTo>
                  <a:pt x="371" y="46"/>
                </a:lnTo>
                <a:lnTo>
                  <a:pt x="356" y="56"/>
                </a:lnTo>
                <a:lnTo>
                  <a:pt x="338" y="60"/>
                </a:lnTo>
                <a:lnTo>
                  <a:pt x="315" y="61"/>
                </a:lnTo>
                <a:lnTo>
                  <a:pt x="296" y="52"/>
                </a:lnTo>
                <a:lnTo>
                  <a:pt x="282" y="49"/>
                </a:lnTo>
                <a:lnTo>
                  <a:pt x="267" y="34"/>
                </a:lnTo>
                <a:lnTo>
                  <a:pt x="247" y="27"/>
                </a:lnTo>
                <a:lnTo>
                  <a:pt x="234" y="12"/>
                </a:lnTo>
                <a:lnTo>
                  <a:pt x="220" y="7"/>
                </a:lnTo>
                <a:lnTo>
                  <a:pt x="218" y="4"/>
                </a:lnTo>
                <a:lnTo>
                  <a:pt x="213" y="7"/>
                </a:lnTo>
                <a:lnTo>
                  <a:pt x="197" y="0"/>
                </a:lnTo>
                <a:lnTo>
                  <a:pt x="192" y="4"/>
                </a:lnTo>
                <a:lnTo>
                  <a:pt x="195" y="15"/>
                </a:lnTo>
                <a:lnTo>
                  <a:pt x="190" y="15"/>
                </a:lnTo>
                <a:lnTo>
                  <a:pt x="181" y="15"/>
                </a:lnTo>
                <a:lnTo>
                  <a:pt x="176" y="23"/>
                </a:lnTo>
                <a:lnTo>
                  <a:pt x="150" y="30"/>
                </a:lnTo>
                <a:lnTo>
                  <a:pt x="146" y="39"/>
                </a:lnTo>
                <a:lnTo>
                  <a:pt x="155" y="45"/>
                </a:lnTo>
                <a:lnTo>
                  <a:pt x="155" y="57"/>
                </a:lnTo>
                <a:lnTo>
                  <a:pt x="150" y="65"/>
                </a:lnTo>
                <a:lnTo>
                  <a:pt x="138" y="65"/>
                </a:lnTo>
                <a:lnTo>
                  <a:pt x="124" y="75"/>
                </a:lnTo>
                <a:lnTo>
                  <a:pt x="129" y="80"/>
                </a:lnTo>
                <a:lnTo>
                  <a:pt x="124" y="85"/>
                </a:lnTo>
                <a:lnTo>
                  <a:pt x="125" y="98"/>
                </a:lnTo>
                <a:lnTo>
                  <a:pt x="113" y="100"/>
                </a:lnTo>
                <a:lnTo>
                  <a:pt x="108" y="95"/>
                </a:lnTo>
                <a:lnTo>
                  <a:pt x="96" y="92"/>
                </a:lnTo>
                <a:lnTo>
                  <a:pt x="96" y="96"/>
                </a:lnTo>
                <a:lnTo>
                  <a:pt x="91" y="96"/>
                </a:lnTo>
                <a:lnTo>
                  <a:pt x="71" y="77"/>
                </a:lnTo>
                <a:lnTo>
                  <a:pt x="61" y="92"/>
                </a:lnTo>
                <a:lnTo>
                  <a:pt x="38" y="94"/>
                </a:lnTo>
                <a:lnTo>
                  <a:pt x="31" y="88"/>
                </a:lnTo>
                <a:lnTo>
                  <a:pt x="28" y="94"/>
                </a:lnTo>
                <a:lnTo>
                  <a:pt x="9" y="94"/>
                </a:lnTo>
                <a:lnTo>
                  <a:pt x="0" y="87"/>
                </a:lnTo>
                <a:lnTo>
                  <a:pt x="3" y="108"/>
                </a:lnTo>
                <a:lnTo>
                  <a:pt x="21" y="137"/>
                </a:lnTo>
                <a:lnTo>
                  <a:pt x="35" y="140"/>
                </a:lnTo>
                <a:lnTo>
                  <a:pt x="50" y="119"/>
                </a:lnTo>
                <a:lnTo>
                  <a:pt x="59" y="100"/>
                </a:lnTo>
                <a:lnTo>
                  <a:pt x="75" y="104"/>
                </a:lnTo>
                <a:lnTo>
                  <a:pt x="85" y="115"/>
                </a:lnTo>
                <a:lnTo>
                  <a:pt x="96" y="121"/>
                </a:lnTo>
                <a:lnTo>
                  <a:pt x="99" y="131"/>
                </a:lnTo>
                <a:lnTo>
                  <a:pt x="99" y="146"/>
                </a:lnTo>
                <a:lnTo>
                  <a:pt x="110" y="163"/>
                </a:lnTo>
                <a:lnTo>
                  <a:pt x="138" y="180"/>
                </a:lnTo>
                <a:lnTo>
                  <a:pt x="124" y="183"/>
                </a:lnTo>
                <a:lnTo>
                  <a:pt x="120" y="192"/>
                </a:lnTo>
                <a:lnTo>
                  <a:pt x="136" y="207"/>
                </a:lnTo>
                <a:lnTo>
                  <a:pt x="148" y="215"/>
                </a:lnTo>
                <a:lnTo>
                  <a:pt x="172" y="228"/>
                </a:lnTo>
                <a:lnTo>
                  <a:pt x="181" y="244"/>
                </a:lnTo>
                <a:lnTo>
                  <a:pt x="223" y="245"/>
                </a:lnTo>
                <a:lnTo>
                  <a:pt x="246" y="252"/>
                </a:lnTo>
                <a:lnTo>
                  <a:pt x="267" y="263"/>
                </a:lnTo>
                <a:lnTo>
                  <a:pt x="284" y="278"/>
                </a:lnTo>
                <a:lnTo>
                  <a:pt x="296" y="283"/>
                </a:lnTo>
                <a:lnTo>
                  <a:pt x="307" y="279"/>
                </a:lnTo>
                <a:lnTo>
                  <a:pt x="275" y="255"/>
                </a:lnTo>
                <a:close/>
                <a:moveTo>
                  <a:pt x="214" y="261"/>
                </a:moveTo>
                <a:lnTo>
                  <a:pt x="214" y="252"/>
                </a:lnTo>
                <a:lnTo>
                  <a:pt x="232" y="255"/>
                </a:lnTo>
                <a:lnTo>
                  <a:pt x="244" y="259"/>
                </a:lnTo>
                <a:lnTo>
                  <a:pt x="228" y="263"/>
                </a:lnTo>
                <a:lnTo>
                  <a:pt x="214" y="261"/>
                </a:lnTo>
                <a:close/>
                <a:moveTo>
                  <a:pt x="232" y="291"/>
                </a:moveTo>
                <a:lnTo>
                  <a:pt x="234" y="286"/>
                </a:lnTo>
                <a:lnTo>
                  <a:pt x="258" y="284"/>
                </a:lnTo>
                <a:lnTo>
                  <a:pt x="265" y="290"/>
                </a:lnTo>
                <a:lnTo>
                  <a:pt x="232" y="291"/>
                </a:lnTo>
                <a:close/>
                <a:moveTo>
                  <a:pt x="368" y="313"/>
                </a:moveTo>
                <a:lnTo>
                  <a:pt x="363" y="313"/>
                </a:lnTo>
                <a:lnTo>
                  <a:pt x="363" y="307"/>
                </a:lnTo>
                <a:lnTo>
                  <a:pt x="350" y="306"/>
                </a:lnTo>
                <a:lnTo>
                  <a:pt x="338" y="297"/>
                </a:lnTo>
                <a:lnTo>
                  <a:pt x="329" y="295"/>
                </a:lnTo>
                <a:lnTo>
                  <a:pt x="319" y="290"/>
                </a:lnTo>
                <a:lnTo>
                  <a:pt x="317" y="284"/>
                </a:lnTo>
                <a:lnTo>
                  <a:pt x="309" y="283"/>
                </a:lnTo>
                <a:lnTo>
                  <a:pt x="298" y="289"/>
                </a:lnTo>
                <a:lnTo>
                  <a:pt x="296" y="283"/>
                </a:lnTo>
                <a:lnTo>
                  <a:pt x="291" y="289"/>
                </a:lnTo>
                <a:lnTo>
                  <a:pt x="282" y="280"/>
                </a:lnTo>
                <a:lnTo>
                  <a:pt x="268" y="279"/>
                </a:lnTo>
                <a:lnTo>
                  <a:pt x="263" y="283"/>
                </a:lnTo>
                <a:lnTo>
                  <a:pt x="303" y="297"/>
                </a:lnTo>
                <a:lnTo>
                  <a:pt x="326" y="298"/>
                </a:lnTo>
                <a:lnTo>
                  <a:pt x="368" y="321"/>
                </a:lnTo>
                <a:lnTo>
                  <a:pt x="368" y="313"/>
                </a:lnTo>
                <a:close/>
                <a:moveTo>
                  <a:pt x="59" y="125"/>
                </a:moveTo>
                <a:lnTo>
                  <a:pt x="54" y="114"/>
                </a:lnTo>
                <a:lnTo>
                  <a:pt x="61" y="114"/>
                </a:lnTo>
                <a:lnTo>
                  <a:pt x="59" y="123"/>
                </a:lnTo>
                <a:lnTo>
                  <a:pt x="59" y="133"/>
                </a:lnTo>
                <a:lnTo>
                  <a:pt x="66" y="153"/>
                </a:lnTo>
                <a:lnTo>
                  <a:pt x="54" y="136"/>
                </a:lnTo>
                <a:lnTo>
                  <a:pt x="59" y="125"/>
                </a:lnTo>
                <a:close/>
                <a:moveTo>
                  <a:pt x="71" y="108"/>
                </a:moveTo>
                <a:lnTo>
                  <a:pt x="75" y="119"/>
                </a:lnTo>
                <a:lnTo>
                  <a:pt x="85" y="125"/>
                </a:lnTo>
                <a:lnTo>
                  <a:pt x="87" y="129"/>
                </a:lnTo>
                <a:lnTo>
                  <a:pt x="73" y="125"/>
                </a:lnTo>
                <a:lnTo>
                  <a:pt x="64" y="122"/>
                </a:lnTo>
                <a:lnTo>
                  <a:pt x="71" y="108"/>
                </a:lnTo>
                <a:close/>
              </a:path>
            </a:pathLst>
          </a:custGeom>
          <a:solidFill>
            <a:schemeClr val="bg1"/>
          </a:solidFill>
          <a:ln w="3175">
            <a:solidFill>
              <a:srgbClr val="000000"/>
            </a:solidFill>
            <a:prstDash val="solid"/>
            <a:round/>
            <a:headEnd/>
            <a:tailEnd/>
          </a:ln>
        </p:spPr>
        <p:txBody>
          <a:bodyPr/>
          <a:lstStyle/>
          <a:p>
            <a:endParaRPr lang="cs-CZ"/>
          </a:p>
        </p:txBody>
      </p:sp>
      <p:sp>
        <p:nvSpPr>
          <p:cNvPr id="71693" name="Freeform 13"/>
          <p:cNvSpPr>
            <a:spLocks/>
          </p:cNvSpPr>
          <p:nvPr/>
        </p:nvSpPr>
        <p:spPr bwMode="auto">
          <a:xfrm>
            <a:off x="1831579" y="773114"/>
            <a:ext cx="837538" cy="522287"/>
          </a:xfrm>
          <a:custGeom>
            <a:avLst/>
            <a:gdLst>
              <a:gd name="T0" fmla="*/ 68 w 438"/>
              <a:gd name="T1" fmla="*/ 219 h 295"/>
              <a:gd name="T2" fmla="*/ 47 w 438"/>
              <a:gd name="T3" fmla="*/ 207 h 295"/>
              <a:gd name="T4" fmla="*/ 0 w 438"/>
              <a:gd name="T5" fmla="*/ 184 h 295"/>
              <a:gd name="T6" fmla="*/ 19 w 438"/>
              <a:gd name="T7" fmla="*/ 174 h 295"/>
              <a:gd name="T8" fmla="*/ 65 w 438"/>
              <a:gd name="T9" fmla="*/ 164 h 295"/>
              <a:gd name="T10" fmla="*/ 59 w 438"/>
              <a:gd name="T11" fmla="*/ 158 h 295"/>
              <a:gd name="T12" fmla="*/ 61 w 438"/>
              <a:gd name="T13" fmla="*/ 149 h 295"/>
              <a:gd name="T14" fmla="*/ 47 w 438"/>
              <a:gd name="T15" fmla="*/ 105 h 295"/>
              <a:gd name="T16" fmla="*/ 23 w 438"/>
              <a:gd name="T17" fmla="*/ 84 h 295"/>
              <a:gd name="T18" fmla="*/ 70 w 438"/>
              <a:gd name="T19" fmla="*/ 96 h 295"/>
              <a:gd name="T20" fmla="*/ 115 w 438"/>
              <a:gd name="T21" fmla="*/ 105 h 295"/>
              <a:gd name="T22" fmla="*/ 86 w 438"/>
              <a:gd name="T23" fmla="*/ 93 h 295"/>
              <a:gd name="T24" fmla="*/ 126 w 438"/>
              <a:gd name="T25" fmla="*/ 88 h 295"/>
              <a:gd name="T26" fmla="*/ 63 w 438"/>
              <a:gd name="T27" fmla="*/ 51 h 295"/>
              <a:gd name="T28" fmla="*/ 33 w 438"/>
              <a:gd name="T29" fmla="*/ 32 h 295"/>
              <a:gd name="T30" fmla="*/ 59 w 438"/>
              <a:gd name="T31" fmla="*/ 42 h 295"/>
              <a:gd name="T32" fmla="*/ 77 w 438"/>
              <a:gd name="T33" fmla="*/ 31 h 295"/>
              <a:gd name="T34" fmla="*/ 91 w 438"/>
              <a:gd name="T35" fmla="*/ 46 h 295"/>
              <a:gd name="T36" fmla="*/ 93 w 438"/>
              <a:gd name="T37" fmla="*/ 8 h 295"/>
              <a:gd name="T38" fmla="*/ 101 w 438"/>
              <a:gd name="T39" fmla="*/ 8 h 295"/>
              <a:gd name="T40" fmla="*/ 121 w 438"/>
              <a:gd name="T41" fmla="*/ 19 h 295"/>
              <a:gd name="T42" fmla="*/ 124 w 438"/>
              <a:gd name="T43" fmla="*/ 29 h 295"/>
              <a:gd name="T44" fmla="*/ 138 w 438"/>
              <a:gd name="T45" fmla="*/ 43 h 295"/>
              <a:gd name="T46" fmla="*/ 138 w 438"/>
              <a:gd name="T47" fmla="*/ 16 h 295"/>
              <a:gd name="T48" fmla="*/ 136 w 438"/>
              <a:gd name="T49" fmla="*/ 1 h 295"/>
              <a:gd name="T50" fmla="*/ 168 w 438"/>
              <a:gd name="T51" fmla="*/ 29 h 295"/>
              <a:gd name="T52" fmla="*/ 155 w 438"/>
              <a:gd name="T53" fmla="*/ 76 h 295"/>
              <a:gd name="T54" fmla="*/ 143 w 438"/>
              <a:gd name="T55" fmla="*/ 82 h 295"/>
              <a:gd name="T56" fmla="*/ 136 w 438"/>
              <a:gd name="T57" fmla="*/ 115 h 295"/>
              <a:gd name="T58" fmla="*/ 180 w 438"/>
              <a:gd name="T59" fmla="*/ 112 h 295"/>
              <a:gd name="T60" fmla="*/ 215 w 438"/>
              <a:gd name="T61" fmla="*/ 73 h 295"/>
              <a:gd name="T62" fmla="*/ 225 w 438"/>
              <a:gd name="T63" fmla="*/ 101 h 295"/>
              <a:gd name="T64" fmla="*/ 244 w 438"/>
              <a:gd name="T65" fmla="*/ 90 h 295"/>
              <a:gd name="T66" fmla="*/ 272 w 438"/>
              <a:gd name="T67" fmla="*/ 135 h 295"/>
              <a:gd name="T68" fmla="*/ 307 w 438"/>
              <a:gd name="T69" fmla="*/ 124 h 295"/>
              <a:gd name="T70" fmla="*/ 373 w 438"/>
              <a:gd name="T71" fmla="*/ 107 h 295"/>
              <a:gd name="T72" fmla="*/ 394 w 438"/>
              <a:gd name="T73" fmla="*/ 146 h 295"/>
              <a:gd name="T74" fmla="*/ 438 w 438"/>
              <a:gd name="T75" fmla="*/ 147 h 295"/>
              <a:gd name="T76" fmla="*/ 417 w 438"/>
              <a:gd name="T77" fmla="*/ 166 h 295"/>
              <a:gd name="T78" fmla="*/ 417 w 438"/>
              <a:gd name="T79" fmla="*/ 195 h 295"/>
              <a:gd name="T80" fmla="*/ 427 w 438"/>
              <a:gd name="T81" fmla="*/ 204 h 295"/>
              <a:gd name="T82" fmla="*/ 413 w 438"/>
              <a:gd name="T83" fmla="*/ 245 h 295"/>
              <a:gd name="T84" fmla="*/ 391 w 438"/>
              <a:gd name="T85" fmla="*/ 268 h 295"/>
              <a:gd name="T86" fmla="*/ 365 w 438"/>
              <a:gd name="T87" fmla="*/ 280 h 295"/>
              <a:gd name="T88" fmla="*/ 309 w 438"/>
              <a:gd name="T89" fmla="*/ 281 h 295"/>
              <a:gd name="T90" fmla="*/ 241 w 438"/>
              <a:gd name="T91" fmla="*/ 292 h 295"/>
              <a:gd name="T92" fmla="*/ 195 w 438"/>
              <a:gd name="T93" fmla="*/ 287 h 295"/>
              <a:gd name="T94" fmla="*/ 124 w 438"/>
              <a:gd name="T95" fmla="*/ 284 h 295"/>
              <a:gd name="T96" fmla="*/ 89 w 438"/>
              <a:gd name="T97" fmla="*/ 25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38" h="295">
                <a:moveTo>
                  <a:pt x="89" y="254"/>
                </a:moveTo>
                <a:lnTo>
                  <a:pt x="68" y="219"/>
                </a:lnTo>
                <a:lnTo>
                  <a:pt x="59" y="208"/>
                </a:lnTo>
                <a:lnTo>
                  <a:pt x="47" y="207"/>
                </a:lnTo>
                <a:lnTo>
                  <a:pt x="37" y="197"/>
                </a:lnTo>
                <a:lnTo>
                  <a:pt x="0" y="184"/>
                </a:lnTo>
                <a:lnTo>
                  <a:pt x="14" y="164"/>
                </a:lnTo>
                <a:lnTo>
                  <a:pt x="19" y="174"/>
                </a:lnTo>
                <a:lnTo>
                  <a:pt x="54" y="174"/>
                </a:lnTo>
                <a:lnTo>
                  <a:pt x="65" y="164"/>
                </a:lnTo>
                <a:lnTo>
                  <a:pt x="49" y="159"/>
                </a:lnTo>
                <a:lnTo>
                  <a:pt x="59" y="158"/>
                </a:lnTo>
                <a:lnTo>
                  <a:pt x="77" y="147"/>
                </a:lnTo>
                <a:lnTo>
                  <a:pt x="61" y="149"/>
                </a:lnTo>
                <a:lnTo>
                  <a:pt x="68" y="119"/>
                </a:lnTo>
                <a:lnTo>
                  <a:pt x="47" y="105"/>
                </a:lnTo>
                <a:lnTo>
                  <a:pt x="14" y="96"/>
                </a:lnTo>
                <a:lnTo>
                  <a:pt x="23" y="84"/>
                </a:lnTo>
                <a:lnTo>
                  <a:pt x="42" y="93"/>
                </a:lnTo>
                <a:lnTo>
                  <a:pt x="70" y="96"/>
                </a:lnTo>
                <a:lnTo>
                  <a:pt x="100" y="115"/>
                </a:lnTo>
                <a:lnTo>
                  <a:pt x="115" y="105"/>
                </a:lnTo>
                <a:lnTo>
                  <a:pt x="101" y="107"/>
                </a:lnTo>
                <a:lnTo>
                  <a:pt x="86" y="93"/>
                </a:lnTo>
                <a:lnTo>
                  <a:pt x="98" y="89"/>
                </a:lnTo>
                <a:lnTo>
                  <a:pt x="126" y="88"/>
                </a:lnTo>
                <a:lnTo>
                  <a:pt x="100" y="55"/>
                </a:lnTo>
                <a:lnTo>
                  <a:pt x="63" y="51"/>
                </a:lnTo>
                <a:lnTo>
                  <a:pt x="51" y="42"/>
                </a:lnTo>
                <a:lnTo>
                  <a:pt x="33" y="32"/>
                </a:lnTo>
                <a:lnTo>
                  <a:pt x="47" y="24"/>
                </a:lnTo>
                <a:lnTo>
                  <a:pt x="59" y="42"/>
                </a:lnTo>
                <a:lnTo>
                  <a:pt x="72" y="17"/>
                </a:lnTo>
                <a:lnTo>
                  <a:pt x="77" y="31"/>
                </a:lnTo>
                <a:lnTo>
                  <a:pt x="77" y="40"/>
                </a:lnTo>
                <a:lnTo>
                  <a:pt x="91" y="46"/>
                </a:lnTo>
                <a:lnTo>
                  <a:pt x="82" y="21"/>
                </a:lnTo>
                <a:lnTo>
                  <a:pt x="93" y="8"/>
                </a:lnTo>
                <a:lnTo>
                  <a:pt x="98" y="17"/>
                </a:lnTo>
                <a:lnTo>
                  <a:pt x="101" y="8"/>
                </a:lnTo>
                <a:lnTo>
                  <a:pt x="107" y="5"/>
                </a:lnTo>
                <a:lnTo>
                  <a:pt x="121" y="19"/>
                </a:lnTo>
                <a:lnTo>
                  <a:pt x="115" y="29"/>
                </a:lnTo>
                <a:lnTo>
                  <a:pt x="124" y="29"/>
                </a:lnTo>
                <a:lnTo>
                  <a:pt x="122" y="46"/>
                </a:lnTo>
                <a:lnTo>
                  <a:pt x="138" y="43"/>
                </a:lnTo>
                <a:lnTo>
                  <a:pt x="140" y="35"/>
                </a:lnTo>
                <a:lnTo>
                  <a:pt x="138" y="16"/>
                </a:lnTo>
                <a:lnTo>
                  <a:pt x="155" y="23"/>
                </a:lnTo>
                <a:lnTo>
                  <a:pt x="136" y="1"/>
                </a:lnTo>
                <a:lnTo>
                  <a:pt x="150" y="0"/>
                </a:lnTo>
                <a:lnTo>
                  <a:pt x="168" y="29"/>
                </a:lnTo>
                <a:lnTo>
                  <a:pt x="169" y="66"/>
                </a:lnTo>
                <a:lnTo>
                  <a:pt x="155" y="76"/>
                </a:lnTo>
                <a:lnTo>
                  <a:pt x="145" y="65"/>
                </a:lnTo>
                <a:lnTo>
                  <a:pt x="143" y="82"/>
                </a:lnTo>
                <a:lnTo>
                  <a:pt x="154" y="88"/>
                </a:lnTo>
                <a:lnTo>
                  <a:pt x="136" y="115"/>
                </a:lnTo>
                <a:lnTo>
                  <a:pt x="178" y="92"/>
                </a:lnTo>
                <a:lnTo>
                  <a:pt x="180" y="112"/>
                </a:lnTo>
                <a:lnTo>
                  <a:pt x="206" y="90"/>
                </a:lnTo>
                <a:lnTo>
                  <a:pt x="215" y="73"/>
                </a:lnTo>
                <a:lnTo>
                  <a:pt x="222" y="71"/>
                </a:lnTo>
                <a:lnTo>
                  <a:pt x="225" y="101"/>
                </a:lnTo>
                <a:lnTo>
                  <a:pt x="239" y="103"/>
                </a:lnTo>
                <a:lnTo>
                  <a:pt x="244" y="90"/>
                </a:lnTo>
                <a:lnTo>
                  <a:pt x="279" y="92"/>
                </a:lnTo>
                <a:lnTo>
                  <a:pt x="272" y="135"/>
                </a:lnTo>
                <a:lnTo>
                  <a:pt x="307" y="115"/>
                </a:lnTo>
                <a:lnTo>
                  <a:pt x="307" y="124"/>
                </a:lnTo>
                <a:lnTo>
                  <a:pt x="366" y="120"/>
                </a:lnTo>
                <a:lnTo>
                  <a:pt x="373" y="107"/>
                </a:lnTo>
                <a:lnTo>
                  <a:pt x="391" y="113"/>
                </a:lnTo>
                <a:lnTo>
                  <a:pt x="394" y="146"/>
                </a:lnTo>
                <a:lnTo>
                  <a:pt x="424" y="142"/>
                </a:lnTo>
                <a:lnTo>
                  <a:pt x="438" y="147"/>
                </a:lnTo>
                <a:lnTo>
                  <a:pt x="403" y="157"/>
                </a:lnTo>
                <a:lnTo>
                  <a:pt x="417" y="166"/>
                </a:lnTo>
                <a:lnTo>
                  <a:pt x="403" y="185"/>
                </a:lnTo>
                <a:lnTo>
                  <a:pt x="417" y="195"/>
                </a:lnTo>
                <a:lnTo>
                  <a:pt x="420" y="212"/>
                </a:lnTo>
                <a:lnTo>
                  <a:pt x="427" y="204"/>
                </a:lnTo>
                <a:lnTo>
                  <a:pt x="426" y="227"/>
                </a:lnTo>
                <a:lnTo>
                  <a:pt x="413" y="245"/>
                </a:lnTo>
                <a:lnTo>
                  <a:pt x="419" y="253"/>
                </a:lnTo>
                <a:lnTo>
                  <a:pt x="391" y="268"/>
                </a:lnTo>
                <a:lnTo>
                  <a:pt x="352" y="273"/>
                </a:lnTo>
                <a:lnTo>
                  <a:pt x="365" y="280"/>
                </a:lnTo>
                <a:lnTo>
                  <a:pt x="344" y="289"/>
                </a:lnTo>
                <a:lnTo>
                  <a:pt x="309" y="281"/>
                </a:lnTo>
                <a:lnTo>
                  <a:pt x="295" y="283"/>
                </a:lnTo>
                <a:lnTo>
                  <a:pt x="241" y="292"/>
                </a:lnTo>
                <a:lnTo>
                  <a:pt x="232" y="287"/>
                </a:lnTo>
                <a:lnTo>
                  <a:pt x="195" y="287"/>
                </a:lnTo>
                <a:lnTo>
                  <a:pt x="162" y="295"/>
                </a:lnTo>
                <a:lnTo>
                  <a:pt x="124" y="284"/>
                </a:lnTo>
                <a:lnTo>
                  <a:pt x="96" y="258"/>
                </a:lnTo>
                <a:lnTo>
                  <a:pt x="89" y="254"/>
                </a:lnTo>
                <a:close/>
              </a:path>
            </a:pathLst>
          </a:custGeom>
          <a:solidFill>
            <a:srgbClr val="FFFFFF"/>
          </a:solidFill>
          <a:ln w="3175">
            <a:solidFill>
              <a:srgbClr val="000000"/>
            </a:solidFill>
            <a:prstDash val="solid"/>
            <a:round/>
            <a:headEnd/>
            <a:tailEnd/>
          </a:ln>
        </p:spPr>
        <p:txBody>
          <a:bodyPr/>
          <a:lstStyle/>
          <a:p>
            <a:endParaRPr lang="cs-CZ"/>
          </a:p>
        </p:txBody>
      </p:sp>
      <p:sp>
        <p:nvSpPr>
          <p:cNvPr id="71694" name="Freeform 14"/>
          <p:cNvSpPr>
            <a:spLocks noEditPoints="1"/>
          </p:cNvSpPr>
          <p:nvPr/>
        </p:nvSpPr>
        <p:spPr bwMode="auto">
          <a:xfrm>
            <a:off x="5310717" y="841376"/>
            <a:ext cx="1071431" cy="1457325"/>
          </a:xfrm>
          <a:custGeom>
            <a:avLst/>
            <a:gdLst>
              <a:gd name="T0" fmla="*/ 555 w 560"/>
              <a:gd name="T1" fmla="*/ 572 h 825"/>
              <a:gd name="T2" fmla="*/ 537 w 560"/>
              <a:gd name="T3" fmla="*/ 514 h 825"/>
              <a:gd name="T4" fmla="*/ 483 w 560"/>
              <a:gd name="T5" fmla="*/ 478 h 825"/>
              <a:gd name="T6" fmla="*/ 460 w 560"/>
              <a:gd name="T7" fmla="*/ 415 h 825"/>
              <a:gd name="T8" fmla="*/ 434 w 560"/>
              <a:gd name="T9" fmla="*/ 394 h 825"/>
              <a:gd name="T10" fmla="*/ 425 w 560"/>
              <a:gd name="T11" fmla="*/ 348 h 825"/>
              <a:gd name="T12" fmla="*/ 422 w 560"/>
              <a:gd name="T13" fmla="*/ 307 h 825"/>
              <a:gd name="T14" fmla="*/ 363 w 560"/>
              <a:gd name="T15" fmla="*/ 235 h 825"/>
              <a:gd name="T16" fmla="*/ 344 w 560"/>
              <a:gd name="T17" fmla="*/ 143 h 825"/>
              <a:gd name="T18" fmla="*/ 309 w 560"/>
              <a:gd name="T19" fmla="*/ 70 h 825"/>
              <a:gd name="T20" fmla="*/ 296 w 560"/>
              <a:gd name="T21" fmla="*/ 21 h 825"/>
              <a:gd name="T22" fmla="*/ 249 w 560"/>
              <a:gd name="T23" fmla="*/ 0 h 825"/>
              <a:gd name="T24" fmla="*/ 185 w 560"/>
              <a:gd name="T25" fmla="*/ 32 h 825"/>
              <a:gd name="T26" fmla="*/ 162 w 560"/>
              <a:gd name="T27" fmla="*/ 121 h 825"/>
              <a:gd name="T28" fmla="*/ 117 w 560"/>
              <a:gd name="T29" fmla="*/ 124 h 825"/>
              <a:gd name="T30" fmla="*/ 63 w 560"/>
              <a:gd name="T31" fmla="*/ 115 h 825"/>
              <a:gd name="T32" fmla="*/ 56 w 560"/>
              <a:gd name="T33" fmla="*/ 147 h 825"/>
              <a:gd name="T34" fmla="*/ 124 w 560"/>
              <a:gd name="T35" fmla="*/ 186 h 825"/>
              <a:gd name="T36" fmla="*/ 157 w 560"/>
              <a:gd name="T37" fmla="*/ 281 h 825"/>
              <a:gd name="T38" fmla="*/ 173 w 560"/>
              <a:gd name="T39" fmla="*/ 343 h 825"/>
              <a:gd name="T40" fmla="*/ 195 w 560"/>
              <a:gd name="T41" fmla="*/ 350 h 825"/>
              <a:gd name="T42" fmla="*/ 214 w 560"/>
              <a:gd name="T43" fmla="*/ 365 h 825"/>
              <a:gd name="T44" fmla="*/ 239 w 560"/>
              <a:gd name="T45" fmla="*/ 403 h 825"/>
              <a:gd name="T46" fmla="*/ 241 w 560"/>
              <a:gd name="T47" fmla="*/ 418 h 825"/>
              <a:gd name="T48" fmla="*/ 228 w 560"/>
              <a:gd name="T49" fmla="*/ 423 h 825"/>
              <a:gd name="T50" fmla="*/ 204 w 560"/>
              <a:gd name="T51" fmla="*/ 461 h 825"/>
              <a:gd name="T52" fmla="*/ 105 w 560"/>
              <a:gd name="T53" fmla="*/ 566 h 825"/>
              <a:gd name="T54" fmla="*/ 91 w 560"/>
              <a:gd name="T55" fmla="*/ 586 h 825"/>
              <a:gd name="T56" fmla="*/ 75 w 560"/>
              <a:gd name="T57" fmla="*/ 616 h 825"/>
              <a:gd name="T58" fmla="*/ 101 w 560"/>
              <a:gd name="T59" fmla="*/ 675 h 825"/>
              <a:gd name="T60" fmla="*/ 108 w 560"/>
              <a:gd name="T61" fmla="*/ 701 h 825"/>
              <a:gd name="T62" fmla="*/ 106 w 560"/>
              <a:gd name="T63" fmla="*/ 758 h 825"/>
              <a:gd name="T64" fmla="*/ 150 w 560"/>
              <a:gd name="T65" fmla="*/ 783 h 825"/>
              <a:gd name="T66" fmla="*/ 190 w 560"/>
              <a:gd name="T67" fmla="*/ 790 h 825"/>
              <a:gd name="T68" fmla="*/ 202 w 560"/>
              <a:gd name="T69" fmla="*/ 812 h 825"/>
              <a:gd name="T70" fmla="*/ 208 w 560"/>
              <a:gd name="T71" fmla="*/ 823 h 825"/>
              <a:gd name="T72" fmla="*/ 223 w 560"/>
              <a:gd name="T73" fmla="*/ 819 h 825"/>
              <a:gd name="T74" fmla="*/ 267 w 560"/>
              <a:gd name="T75" fmla="*/ 807 h 825"/>
              <a:gd name="T76" fmla="*/ 319 w 560"/>
              <a:gd name="T77" fmla="*/ 782 h 825"/>
              <a:gd name="T78" fmla="*/ 345 w 560"/>
              <a:gd name="T79" fmla="*/ 770 h 825"/>
              <a:gd name="T80" fmla="*/ 363 w 560"/>
              <a:gd name="T81" fmla="*/ 760 h 825"/>
              <a:gd name="T82" fmla="*/ 406 w 560"/>
              <a:gd name="T83" fmla="*/ 751 h 825"/>
              <a:gd name="T84" fmla="*/ 457 w 560"/>
              <a:gd name="T85" fmla="*/ 719 h 825"/>
              <a:gd name="T86" fmla="*/ 187 w 560"/>
              <a:gd name="T87" fmla="*/ 807 h 825"/>
              <a:gd name="T88" fmla="*/ 173 w 560"/>
              <a:gd name="T89" fmla="*/ 809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60" h="825">
                <a:moveTo>
                  <a:pt x="457" y="719"/>
                </a:moveTo>
                <a:lnTo>
                  <a:pt x="516" y="643"/>
                </a:lnTo>
                <a:lnTo>
                  <a:pt x="555" y="572"/>
                </a:lnTo>
                <a:lnTo>
                  <a:pt x="560" y="545"/>
                </a:lnTo>
                <a:lnTo>
                  <a:pt x="549" y="524"/>
                </a:lnTo>
                <a:lnTo>
                  <a:pt x="537" y="514"/>
                </a:lnTo>
                <a:lnTo>
                  <a:pt x="530" y="505"/>
                </a:lnTo>
                <a:lnTo>
                  <a:pt x="492" y="488"/>
                </a:lnTo>
                <a:lnTo>
                  <a:pt x="483" y="478"/>
                </a:lnTo>
                <a:lnTo>
                  <a:pt x="490" y="444"/>
                </a:lnTo>
                <a:lnTo>
                  <a:pt x="485" y="431"/>
                </a:lnTo>
                <a:lnTo>
                  <a:pt x="460" y="415"/>
                </a:lnTo>
                <a:lnTo>
                  <a:pt x="459" y="403"/>
                </a:lnTo>
                <a:lnTo>
                  <a:pt x="448" y="394"/>
                </a:lnTo>
                <a:lnTo>
                  <a:pt x="434" y="394"/>
                </a:lnTo>
                <a:lnTo>
                  <a:pt x="432" y="375"/>
                </a:lnTo>
                <a:lnTo>
                  <a:pt x="424" y="358"/>
                </a:lnTo>
                <a:lnTo>
                  <a:pt x="425" y="348"/>
                </a:lnTo>
                <a:lnTo>
                  <a:pt x="422" y="334"/>
                </a:lnTo>
                <a:lnTo>
                  <a:pt x="431" y="325"/>
                </a:lnTo>
                <a:lnTo>
                  <a:pt x="422" y="307"/>
                </a:lnTo>
                <a:lnTo>
                  <a:pt x="408" y="289"/>
                </a:lnTo>
                <a:lnTo>
                  <a:pt x="368" y="247"/>
                </a:lnTo>
                <a:lnTo>
                  <a:pt x="363" y="235"/>
                </a:lnTo>
                <a:lnTo>
                  <a:pt x="366" y="227"/>
                </a:lnTo>
                <a:lnTo>
                  <a:pt x="378" y="178"/>
                </a:lnTo>
                <a:lnTo>
                  <a:pt x="344" y="143"/>
                </a:lnTo>
                <a:lnTo>
                  <a:pt x="321" y="142"/>
                </a:lnTo>
                <a:lnTo>
                  <a:pt x="303" y="126"/>
                </a:lnTo>
                <a:lnTo>
                  <a:pt x="309" y="70"/>
                </a:lnTo>
                <a:lnTo>
                  <a:pt x="298" y="62"/>
                </a:lnTo>
                <a:lnTo>
                  <a:pt x="309" y="42"/>
                </a:lnTo>
                <a:lnTo>
                  <a:pt x="296" y="21"/>
                </a:lnTo>
                <a:lnTo>
                  <a:pt x="282" y="14"/>
                </a:lnTo>
                <a:lnTo>
                  <a:pt x="262" y="9"/>
                </a:lnTo>
                <a:lnTo>
                  <a:pt x="249" y="0"/>
                </a:lnTo>
                <a:lnTo>
                  <a:pt x="235" y="4"/>
                </a:lnTo>
                <a:lnTo>
                  <a:pt x="213" y="16"/>
                </a:lnTo>
                <a:lnTo>
                  <a:pt x="185" y="32"/>
                </a:lnTo>
                <a:lnTo>
                  <a:pt x="180" y="48"/>
                </a:lnTo>
                <a:lnTo>
                  <a:pt x="188" y="96"/>
                </a:lnTo>
                <a:lnTo>
                  <a:pt x="162" y="121"/>
                </a:lnTo>
                <a:lnTo>
                  <a:pt x="141" y="121"/>
                </a:lnTo>
                <a:lnTo>
                  <a:pt x="127" y="112"/>
                </a:lnTo>
                <a:lnTo>
                  <a:pt x="117" y="124"/>
                </a:lnTo>
                <a:lnTo>
                  <a:pt x="101" y="131"/>
                </a:lnTo>
                <a:lnTo>
                  <a:pt x="68" y="124"/>
                </a:lnTo>
                <a:lnTo>
                  <a:pt x="63" y="115"/>
                </a:lnTo>
                <a:lnTo>
                  <a:pt x="40" y="93"/>
                </a:lnTo>
                <a:lnTo>
                  <a:pt x="0" y="109"/>
                </a:lnTo>
                <a:lnTo>
                  <a:pt x="56" y="147"/>
                </a:lnTo>
                <a:lnTo>
                  <a:pt x="82" y="151"/>
                </a:lnTo>
                <a:lnTo>
                  <a:pt x="96" y="158"/>
                </a:lnTo>
                <a:lnTo>
                  <a:pt x="124" y="186"/>
                </a:lnTo>
                <a:lnTo>
                  <a:pt x="136" y="237"/>
                </a:lnTo>
                <a:lnTo>
                  <a:pt x="133" y="249"/>
                </a:lnTo>
                <a:lnTo>
                  <a:pt x="157" y="281"/>
                </a:lnTo>
                <a:lnTo>
                  <a:pt x="159" y="295"/>
                </a:lnTo>
                <a:lnTo>
                  <a:pt x="152" y="314"/>
                </a:lnTo>
                <a:lnTo>
                  <a:pt x="173" y="343"/>
                </a:lnTo>
                <a:lnTo>
                  <a:pt x="180" y="348"/>
                </a:lnTo>
                <a:lnTo>
                  <a:pt x="187" y="352"/>
                </a:lnTo>
                <a:lnTo>
                  <a:pt x="195" y="350"/>
                </a:lnTo>
                <a:lnTo>
                  <a:pt x="197" y="352"/>
                </a:lnTo>
                <a:lnTo>
                  <a:pt x="202" y="360"/>
                </a:lnTo>
                <a:lnTo>
                  <a:pt x="214" y="365"/>
                </a:lnTo>
                <a:lnTo>
                  <a:pt x="232" y="377"/>
                </a:lnTo>
                <a:lnTo>
                  <a:pt x="237" y="384"/>
                </a:lnTo>
                <a:lnTo>
                  <a:pt x="239" y="403"/>
                </a:lnTo>
                <a:lnTo>
                  <a:pt x="249" y="413"/>
                </a:lnTo>
                <a:lnTo>
                  <a:pt x="244" y="413"/>
                </a:lnTo>
                <a:lnTo>
                  <a:pt x="241" y="418"/>
                </a:lnTo>
                <a:lnTo>
                  <a:pt x="246" y="425"/>
                </a:lnTo>
                <a:lnTo>
                  <a:pt x="235" y="421"/>
                </a:lnTo>
                <a:lnTo>
                  <a:pt x="228" y="423"/>
                </a:lnTo>
                <a:lnTo>
                  <a:pt x="216" y="430"/>
                </a:lnTo>
                <a:lnTo>
                  <a:pt x="213" y="452"/>
                </a:lnTo>
                <a:lnTo>
                  <a:pt x="204" y="461"/>
                </a:lnTo>
                <a:lnTo>
                  <a:pt x="148" y="543"/>
                </a:lnTo>
                <a:lnTo>
                  <a:pt x="112" y="568"/>
                </a:lnTo>
                <a:lnTo>
                  <a:pt x="105" y="566"/>
                </a:lnTo>
                <a:lnTo>
                  <a:pt x="99" y="576"/>
                </a:lnTo>
                <a:lnTo>
                  <a:pt x="105" y="583"/>
                </a:lnTo>
                <a:lnTo>
                  <a:pt x="91" y="586"/>
                </a:lnTo>
                <a:lnTo>
                  <a:pt x="89" y="595"/>
                </a:lnTo>
                <a:lnTo>
                  <a:pt x="78" y="602"/>
                </a:lnTo>
                <a:lnTo>
                  <a:pt x="75" y="616"/>
                </a:lnTo>
                <a:lnTo>
                  <a:pt x="91" y="645"/>
                </a:lnTo>
                <a:lnTo>
                  <a:pt x="89" y="663"/>
                </a:lnTo>
                <a:lnTo>
                  <a:pt x="101" y="675"/>
                </a:lnTo>
                <a:lnTo>
                  <a:pt x="108" y="693"/>
                </a:lnTo>
                <a:lnTo>
                  <a:pt x="112" y="698"/>
                </a:lnTo>
                <a:lnTo>
                  <a:pt x="108" y="701"/>
                </a:lnTo>
                <a:lnTo>
                  <a:pt x="110" y="719"/>
                </a:lnTo>
                <a:lnTo>
                  <a:pt x="110" y="729"/>
                </a:lnTo>
                <a:lnTo>
                  <a:pt x="106" y="758"/>
                </a:lnTo>
                <a:lnTo>
                  <a:pt x="115" y="763"/>
                </a:lnTo>
                <a:lnTo>
                  <a:pt x="110" y="767"/>
                </a:lnTo>
                <a:lnTo>
                  <a:pt x="150" y="783"/>
                </a:lnTo>
                <a:lnTo>
                  <a:pt x="167" y="786"/>
                </a:lnTo>
                <a:lnTo>
                  <a:pt x="169" y="794"/>
                </a:lnTo>
                <a:lnTo>
                  <a:pt x="190" y="790"/>
                </a:lnTo>
                <a:lnTo>
                  <a:pt x="192" y="793"/>
                </a:lnTo>
                <a:lnTo>
                  <a:pt x="192" y="802"/>
                </a:lnTo>
                <a:lnTo>
                  <a:pt x="202" y="812"/>
                </a:lnTo>
                <a:lnTo>
                  <a:pt x="202" y="817"/>
                </a:lnTo>
                <a:lnTo>
                  <a:pt x="209" y="819"/>
                </a:lnTo>
                <a:lnTo>
                  <a:pt x="208" y="823"/>
                </a:lnTo>
                <a:lnTo>
                  <a:pt x="213" y="825"/>
                </a:lnTo>
                <a:lnTo>
                  <a:pt x="220" y="809"/>
                </a:lnTo>
                <a:lnTo>
                  <a:pt x="223" y="819"/>
                </a:lnTo>
                <a:lnTo>
                  <a:pt x="228" y="819"/>
                </a:lnTo>
                <a:lnTo>
                  <a:pt x="263" y="804"/>
                </a:lnTo>
                <a:lnTo>
                  <a:pt x="267" y="807"/>
                </a:lnTo>
                <a:lnTo>
                  <a:pt x="291" y="792"/>
                </a:lnTo>
                <a:lnTo>
                  <a:pt x="298" y="793"/>
                </a:lnTo>
                <a:lnTo>
                  <a:pt x="319" y="782"/>
                </a:lnTo>
                <a:lnTo>
                  <a:pt x="324" y="771"/>
                </a:lnTo>
                <a:lnTo>
                  <a:pt x="330" y="778"/>
                </a:lnTo>
                <a:lnTo>
                  <a:pt x="345" y="770"/>
                </a:lnTo>
                <a:lnTo>
                  <a:pt x="342" y="763"/>
                </a:lnTo>
                <a:lnTo>
                  <a:pt x="357" y="766"/>
                </a:lnTo>
                <a:lnTo>
                  <a:pt x="363" y="760"/>
                </a:lnTo>
                <a:lnTo>
                  <a:pt x="378" y="758"/>
                </a:lnTo>
                <a:lnTo>
                  <a:pt x="396" y="748"/>
                </a:lnTo>
                <a:lnTo>
                  <a:pt x="406" y="751"/>
                </a:lnTo>
                <a:lnTo>
                  <a:pt x="425" y="747"/>
                </a:lnTo>
                <a:lnTo>
                  <a:pt x="429" y="743"/>
                </a:lnTo>
                <a:lnTo>
                  <a:pt x="457" y="719"/>
                </a:lnTo>
                <a:close/>
                <a:moveTo>
                  <a:pt x="181" y="816"/>
                </a:moveTo>
                <a:lnTo>
                  <a:pt x="185" y="813"/>
                </a:lnTo>
                <a:lnTo>
                  <a:pt x="187" y="807"/>
                </a:lnTo>
                <a:lnTo>
                  <a:pt x="183" y="798"/>
                </a:lnTo>
                <a:lnTo>
                  <a:pt x="171" y="804"/>
                </a:lnTo>
                <a:lnTo>
                  <a:pt x="173" y="809"/>
                </a:lnTo>
                <a:lnTo>
                  <a:pt x="167" y="816"/>
                </a:lnTo>
                <a:lnTo>
                  <a:pt x="181" y="816"/>
                </a:lnTo>
                <a:close/>
              </a:path>
            </a:pathLst>
          </a:custGeom>
          <a:solidFill>
            <a:srgbClr val="0000FF"/>
          </a:solidFill>
          <a:ln w="36576">
            <a:solidFill>
              <a:srgbClr val="000000"/>
            </a:solidFill>
            <a:prstDash val="solid"/>
            <a:round/>
            <a:headEnd/>
            <a:tailEnd/>
          </a:ln>
        </p:spPr>
        <p:txBody>
          <a:bodyPr/>
          <a:lstStyle/>
          <a:p>
            <a:endParaRPr lang="cs-CZ"/>
          </a:p>
        </p:txBody>
      </p:sp>
      <p:sp>
        <p:nvSpPr>
          <p:cNvPr id="71695" name="Freeform 15"/>
          <p:cNvSpPr>
            <a:spLocks/>
          </p:cNvSpPr>
          <p:nvPr/>
        </p:nvSpPr>
        <p:spPr bwMode="auto">
          <a:xfrm>
            <a:off x="1735271" y="2693988"/>
            <a:ext cx="780785" cy="468312"/>
          </a:xfrm>
          <a:custGeom>
            <a:avLst/>
            <a:gdLst>
              <a:gd name="T0" fmla="*/ 14 w 408"/>
              <a:gd name="T1" fmla="*/ 231 h 265"/>
              <a:gd name="T2" fmla="*/ 47 w 408"/>
              <a:gd name="T3" fmla="*/ 237 h 265"/>
              <a:gd name="T4" fmla="*/ 7 w 408"/>
              <a:gd name="T5" fmla="*/ 244 h 265"/>
              <a:gd name="T6" fmla="*/ 54 w 408"/>
              <a:gd name="T7" fmla="*/ 245 h 265"/>
              <a:gd name="T8" fmla="*/ 48 w 408"/>
              <a:gd name="T9" fmla="*/ 253 h 265"/>
              <a:gd name="T10" fmla="*/ 29 w 408"/>
              <a:gd name="T11" fmla="*/ 253 h 265"/>
              <a:gd name="T12" fmla="*/ 55 w 408"/>
              <a:gd name="T13" fmla="*/ 260 h 265"/>
              <a:gd name="T14" fmla="*/ 78 w 408"/>
              <a:gd name="T15" fmla="*/ 264 h 265"/>
              <a:gd name="T16" fmla="*/ 132 w 408"/>
              <a:gd name="T17" fmla="*/ 265 h 265"/>
              <a:gd name="T18" fmla="*/ 150 w 408"/>
              <a:gd name="T19" fmla="*/ 257 h 265"/>
              <a:gd name="T20" fmla="*/ 158 w 408"/>
              <a:gd name="T21" fmla="*/ 253 h 265"/>
              <a:gd name="T22" fmla="*/ 162 w 408"/>
              <a:gd name="T23" fmla="*/ 261 h 265"/>
              <a:gd name="T24" fmla="*/ 191 w 408"/>
              <a:gd name="T25" fmla="*/ 254 h 265"/>
              <a:gd name="T26" fmla="*/ 211 w 408"/>
              <a:gd name="T27" fmla="*/ 256 h 265"/>
              <a:gd name="T28" fmla="*/ 259 w 408"/>
              <a:gd name="T29" fmla="*/ 249 h 265"/>
              <a:gd name="T30" fmla="*/ 296 w 408"/>
              <a:gd name="T31" fmla="*/ 253 h 265"/>
              <a:gd name="T32" fmla="*/ 322 w 408"/>
              <a:gd name="T33" fmla="*/ 254 h 265"/>
              <a:gd name="T34" fmla="*/ 350 w 408"/>
              <a:gd name="T35" fmla="*/ 219 h 265"/>
              <a:gd name="T36" fmla="*/ 375 w 408"/>
              <a:gd name="T37" fmla="*/ 187 h 265"/>
              <a:gd name="T38" fmla="*/ 383 w 408"/>
              <a:gd name="T39" fmla="*/ 169 h 265"/>
              <a:gd name="T40" fmla="*/ 388 w 408"/>
              <a:gd name="T41" fmla="*/ 126 h 265"/>
              <a:gd name="T42" fmla="*/ 402 w 408"/>
              <a:gd name="T43" fmla="*/ 119 h 265"/>
              <a:gd name="T44" fmla="*/ 408 w 408"/>
              <a:gd name="T45" fmla="*/ 96 h 265"/>
              <a:gd name="T46" fmla="*/ 352 w 408"/>
              <a:gd name="T47" fmla="*/ 77 h 265"/>
              <a:gd name="T48" fmla="*/ 317 w 408"/>
              <a:gd name="T49" fmla="*/ 92 h 265"/>
              <a:gd name="T50" fmla="*/ 301 w 408"/>
              <a:gd name="T51" fmla="*/ 68 h 265"/>
              <a:gd name="T52" fmla="*/ 305 w 408"/>
              <a:gd name="T53" fmla="*/ 50 h 265"/>
              <a:gd name="T54" fmla="*/ 324 w 408"/>
              <a:gd name="T55" fmla="*/ 42 h 265"/>
              <a:gd name="T56" fmla="*/ 343 w 408"/>
              <a:gd name="T57" fmla="*/ 26 h 265"/>
              <a:gd name="T58" fmla="*/ 354 w 408"/>
              <a:gd name="T59" fmla="*/ 3 h 265"/>
              <a:gd name="T60" fmla="*/ 329 w 408"/>
              <a:gd name="T61" fmla="*/ 4 h 265"/>
              <a:gd name="T62" fmla="*/ 308 w 408"/>
              <a:gd name="T63" fmla="*/ 3 h 265"/>
              <a:gd name="T64" fmla="*/ 287 w 408"/>
              <a:gd name="T65" fmla="*/ 7 h 265"/>
              <a:gd name="T66" fmla="*/ 280 w 408"/>
              <a:gd name="T67" fmla="*/ 19 h 265"/>
              <a:gd name="T68" fmla="*/ 245 w 408"/>
              <a:gd name="T69" fmla="*/ 28 h 265"/>
              <a:gd name="T70" fmla="*/ 263 w 408"/>
              <a:gd name="T71" fmla="*/ 39 h 265"/>
              <a:gd name="T72" fmla="*/ 284 w 408"/>
              <a:gd name="T73" fmla="*/ 42 h 265"/>
              <a:gd name="T74" fmla="*/ 245 w 408"/>
              <a:gd name="T75" fmla="*/ 55 h 265"/>
              <a:gd name="T76" fmla="*/ 219 w 408"/>
              <a:gd name="T77" fmla="*/ 59 h 265"/>
              <a:gd name="T78" fmla="*/ 191 w 408"/>
              <a:gd name="T79" fmla="*/ 50 h 265"/>
              <a:gd name="T80" fmla="*/ 137 w 408"/>
              <a:gd name="T81" fmla="*/ 51 h 265"/>
              <a:gd name="T82" fmla="*/ 127 w 408"/>
              <a:gd name="T83" fmla="*/ 62 h 265"/>
              <a:gd name="T84" fmla="*/ 120 w 408"/>
              <a:gd name="T85" fmla="*/ 69 h 265"/>
              <a:gd name="T86" fmla="*/ 146 w 408"/>
              <a:gd name="T87" fmla="*/ 84 h 265"/>
              <a:gd name="T88" fmla="*/ 111 w 408"/>
              <a:gd name="T89" fmla="*/ 92 h 265"/>
              <a:gd name="T90" fmla="*/ 94 w 408"/>
              <a:gd name="T91" fmla="*/ 100 h 265"/>
              <a:gd name="T92" fmla="*/ 106 w 408"/>
              <a:gd name="T93" fmla="*/ 111 h 265"/>
              <a:gd name="T94" fmla="*/ 120 w 408"/>
              <a:gd name="T95" fmla="*/ 118 h 265"/>
              <a:gd name="T96" fmla="*/ 164 w 408"/>
              <a:gd name="T97" fmla="*/ 135 h 265"/>
              <a:gd name="T98" fmla="*/ 158 w 408"/>
              <a:gd name="T99" fmla="*/ 142 h 265"/>
              <a:gd name="T100" fmla="*/ 123 w 408"/>
              <a:gd name="T101" fmla="*/ 147 h 265"/>
              <a:gd name="T102" fmla="*/ 104 w 408"/>
              <a:gd name="T103" fmla="*/ 166 h 265"/>
              <a:gd name="T104" fmla="*/ 122 w 408"/>
              <a:gd name="T105" fmla="*/ 180 h 265"/>
              <a:gd name="T106" fmla="*/ 146 w 408"/>
              <a:gd name="T107" fmla="*/ 181 h 265"/>
              <a:gd name="T108" fmla="*/ 158 w 408"/>
              <a:gd name="T109" fmla="*/ 185 h 265"/>
              <a:gd name="T110" fmla="*/ 85 w 408"/>
              <a:gd name="T111" fmla="*/ 180 h 265"/>
              <a:gd name="T112" fmla="*/ 57 w 408"/>
              <a:gd name="T113" fmla="*/ 196 h 265"/>
              <a:gd name="T114" fmla="*/ 43 w 408"/>
              <a:gd name="T115" fmla="*/ 195 h 265"/>
              <a:gd name="T116" fmla="*/ 24 w 408"/>
              <a:gd name="T117" fmla="*/ 192 h 265"/>
              <a:gd name="T118" fmla="*/ 5 w 408"/>
              <a:gd name="T119" fmla="*/ 202 h 265"/>
              <a:gd name="T120" fmla="*/ 43 w 408"/>
              <a:gd name="T121" fmla="*/ 211 h 265"/>
              <a:gd name="T122" fmla="*/ 5 w 408"/>
              <a:gd name="T123" fmla="*/ 218 h 265"/>
              <a:gd name="T124" fmla="*/ 8 w 408"/>
              <a:gd name="T125" fmla="*/ 22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8" h="265">
                <a:moveTo>
                  <a:pt x="8" y="225"/>
                </a:moveTo>
                <a:lnTo>
                  <a:pt x="14" y="231"/>
                </a:lnTo>
                <a:lnTo>
                  <a:pt x="48" y="231"/>
                </a:lnTo>
                <a:lnTo>
                  <a:pt x="47" y="237"/>
                </a:lnTo>
                <a:lnTo>
                  <a:pt x="33" y="238"/>
                </a:lnTo>
                <a:lnTo>
                  <a:pt x="7" y="244"/>
                </a:lnTo>
                <a:lnTo>
                  <a:pt x="12" y="245"/>
                </a:lnTo>
                <a:lnTo>
                  <a:pt x="54" y="245"/>
                </a:lnTo>
                <a:lnTo>
                  <a:pt x="55" y="249"/>
                </a:lnTo>
                <a:lnTo>
                  <a:pt x="48" y="253"/>
                </a:lnTo>
                <a:lnTo>
                  <a:pt x="40" y="252"/>
                </a:lnTo>
                <a:lnTo>
                  <a:pt x="29" y="253"/>
                </a:lnTo>
                <a:lnTo>
                  <a:pt x="28" y="260"/>
                </a:lnTo>
                <a:lnTo>
                  <a:pt x="55" y="260"/>
                </a:lnTo>
                <a:lnTo>
                  <a:pt x="66" y="265"/>
                </a:lnTo>
                <a:lnTo>
                  <a:pt x="78" y="264"/>
                </a:lnTo>
                <a:lnTo>
                  <a:pt x="87" y="265"/>
                </a:lnTo>
                <a:lnTo>
                  <a:pt x="132" y="265"/>
                </a:lnTo>
                <a:lnTo>
                  <a:pt x="146" y="263"/>
                </a:lnTo>
                <a:lnTo>
                  <a:pt x="150" y="257"/>
                </a:lnTo>
                <a:lnTo>
                  <a:pt x="153" y="250"/>
                </a:lnTo>
                <a:lnTo>
                  <a:pt x="158" y="253"/>
                </a:lnTo>
                <a:lnTo>
                  <a:pt x="157" y="258"/>
                </a:lnTo>
                <a:lnTo>
                  <a:pt x="162" y="261"/>
                </a:lnTo>
                <a:lnTo>
                  <a:pt x="184" y="258"/>
                </a:lnTo>
                <a:lnTo>
                  <a:pt x="191" y="254"/>
                </a:lnTo>
                <a:lnTo>
                  <a:pt x="204" y="258"/>
                </a:lnTo>
                <a:lnTo>
                  <a:pt x="211" y="256"/>
                </a:lnTo>
                <a:lnTo>
                  <a:pt x="223" y="248"/>
                </a:lnTo>
                <a:lnTo>
                  <a:pt x="259" y="249"/>
                </a:lnTo>
                <a:lnTo>
                  <a:pt x="279" y="249"/>
                </a:lnTo>
                <a:lnTo>
                  <a:pt x="296" y="253"/>
                </a:lnTo>
                <a:lnTo>
                  <a:pt x="315" y="260"/>
                </a:lnTo>
                <a:lnTo>
                  <a:pt x="322" y="254"/>
                </a:lnTo>
                <a:lnTo>
                  <a:pt x="320" y="245"/>
                </a:lnTo>
                <a:lnTo>
                  <a:pt x="350" y="219"/>
                </a:lnTo>
                <a:lnTo>
                  <a:pt x="369" y="204"/>
                </a:lnTo>
                <a:lnTo>
                  <a:pt x="375" y="187"/>
                </a:lnTo>
                <a:lnTo>
                  <a:pt x="378" y="170"/>
                </a:lnTo>
                <a:lnTo>
                  <a:pt x="383" y="169"/>
                </a:lnTo>
                <a:lnTo>
                  <a:pt x="394" y="157"/>
                </a:lnTo>
                <a:lnTo>
                  <a:pt x="388" y="126"/>
                </a:lnTo>
                <a:lnTo>
                  <a:pt x="394" y="119"/>
                </a:lnTo>
                <a:lnTo>
                  <a:pt x="402" y="119"/>
                </a:lnTo>
                <a:lnTo>
                  <a:pt x="401" y="114"/>
                </a:lnTo>
                <a:lnTo>
                  <a:pt x="408" y="96"/>
                </a:lnTo>
                <a:lnTo>
                  <a:pt x="395" y="80"/>
                </a:lnTo>
                <a:lnTo>
                  <a:pt x="352" y="77"/>
                </a:lnTo>
                <a:lnTo>
                  <a:pt x="338" y="85"/>
                </a:lnTo>
                <a:lnTo>
                  <a:pt x="317" y="92"/>
                </a:lnTo>
                <a:lnTo>
                  <a:pt x="303" y="84"/>
                </a:lnTo>
                <a:lnTo>
                  <a:pt x="301" y="68"/>
                </a:lnTo>
                <a:lnTo>
                  <a:pt x="286" y="54"/>
                </a:lnTo>
                <a:lnTo>
                  <a:pt x="305" y="50"/>
                </a:lnTo>
                <a:lnTo>
                  <a:pt x="310" y="39"/>
                </a:lnTo>
                <a:lnTo>
                  <a:pt x="324" y="42"/>
                </a:lnTo>
                <a:lnTo>
                  <a:pt x="336" y="35"/>
                </a:lnTo>
                <a:lnTo>
                  <a:pt x="343" y="26"/>
                </a:lnTo>
                <a:lnTo>
                  <a:pt x="347" y="22"/>
                </a:lnTo>
                <a:lnTo>
                  <a:pt x="354" y="3"/>
                </a:lnTo>
                <a:lnTo>
                  <a:pt x="345" y="3"/>
                </a:lnTo>
                <a:lnTo>
                  <a:pt x="329" y="4"/>
                </a:lnTo>
                <a:lnTo>
                  <a:pt x="326" y="0"/>
                </a:lnTo>
                <a:lnTo>
                  <a:pt x="308" y="3"/>
                </a:lnTo>
                <a:lnTo>
                  <a:pt x="294" y="7"/>
                </a:lnTo>
                <a:lnTo>
                  <a:pt x="287" y="7"/>
                </a:lnTo>
                <a:lnTo>
                  <a:pt x="279" y="15"/>
                </a:lnTo>
                <a:lnTo>
                  <a:pt x="280" y="19"/>
                </a:lnTo>
                <a:lnTo>
                  <a:pt x="265" y="26"/>
                </a:lnTo>
                <a:lnTo>
                  <a:pt x="245" y="28"/>
                </a:lnTo>
                <a:lnTo>
                  <a:pt x="245" y="34"/>
                </a:lnTo>
                <a:lnTo>
                  <a:pt x="263" y="39"/>
                </a:lnTo>
                <a:lnTo>
                  <a:pt x="272" y="39"/>
                </a:lnTo>
                <a:lnTo>
                  <a:pt x="284" y="42"/>
                </a:lnTo>
                <a:lnTo>
                  <a:pt x="273" y="51"/>
                </a:lnTo>
                <a:lnTo>
                  <a:pt x="245" y="55"/>
                </a:lnTo>
                <a:lnTo>
                  <a:pt x="239" y="65"/>
                </a:lnTo>
                <a:lnTo>
                  <a:pt x="219" y="59"/>
                </a:lnTo>
                <a:lnTo>
                  <a:pt x="193" y="57"/>
                </a:lnTo>
                <a:lnTo>
                  <a:pt x="191" y="50"/>
                </a:lnTo>
                <a:lnTo>
                  <a:pt x="160" y="40"/>
                </a:lnTo>
                <a:lnTo>
                  <a:pt x="137" y="51"/>
                </a:lnTo>
                <a:lnTo>
                  <a:pt x="134" y="66"/>
                </a:lnTo>
                <a:lnTo>
                  <a:pt x="127" y="62"/>
                </a:lnTo>
                <a:lnTo>
                  <a:pt x="115" y="61"/>
                </a:lnTo>
                <a:lnTo>
                  <a:pt x="120" y="69"/>
                </a:lnTo>
                <a:lnTo>
                  <a:pt x="146" y="78"/>
                </a:lnTo>
                <a:lnTo>
                  <a:pt x="146" y="84"/>
                </a:lnTo>
                <a:lnTo>
                  <a:pt x="120" y="87"/>
                </a:lnTo>
                <a:lnTo>
                  <a:pt x="111" y="92"/>
                </a:lnTo>
                <a:lnTo>
                  <a:pt x="97" y="95"/>
                </a:lnTo>
                <a:lnTo>
                  <a:pt x="94" y="100"/>
                </a:lnTo>
                <a:lnTo>
                  <a:pt x="99" y="108"/>
                </a:lnTo>
                <a:lnTo>
                  <a:pt x="106" y="111"/>
                </a:lnTo>
                <a:lnTo>
                  <a:pt x="102" y="115"/>
                </a:lnTo>
                <a:lnTo>
                  <a:pt x="120" y="118"/>
                </a:lnTo>
                <a:lnTo>
                  <a:pt x="120" y="124"/>
                </a:lnTo>
                <a:lnTo>
                  <a:pt x="164" y="135"/>
                </a:lnTo>
                <a:lnTo>
                  <a:pt x="165" y="141"/>
                </a:lnTo>
                <a:lnTo>
                  <a:pt x="158" y="142"/>
                </a:lnTo>
                <a:lnTo>
                  <a:pt x="137" y="143"/>
                </a:lnTo>
                <a:lnTo>
                  <a:pt x="123" y="147"/>
                </a:lnTo>
                <a:lnTo>
                  <a:pt x="115" y="160"/>
                </a:lnTo>
                <a:lnTo>
                  <a:pt x="104" y="166"/>
                </a:lnTo>
                <a:lnTo>
                  <a:pt x="75" y="175"/>
                </a:lnTo>
                <a:lnTo>
                  <a:pt x="122" y="180"/>
                </a:lnTo>
                <a:lnTo>
                  <a:pt x="151" y="170"/>
                </a:lnTo>
                <a:lnTo>
                  <a:pt x="146" y="181"/>
                </a:lnTo>
                <a:lnTo>
                  <a:pt x="158" y="184"/>
                </a:lnTo>
                <a:lnTo>
                  <a:pt x="158" y="185"/>
                </a:lnTo>
                <a:lnTo>
                  <a:pt x="108" y="183"/>
                </a:lnTo>
                <a:lnTo>
                  <a:pt x="85" y="180"/>
                </a:lnTo>
                <a:lnTo>
                  <a:pt x="62" y="191"/>
                </a:lnTo>
                <a:lnTo>
                  <a:pt x="57" y="196"/>
                </a:lnTo>
                <a:lnTo>
                  <a:pt x="52" y="198"/>
                </a:lnTo>
                <a:lnTo>
                  <a:pt x="43" y="195"/>
                </a:lnTo>
                <a:lnTo>
                  <a:pt x="34" y="195"/>
                </a:lnTo>
                <a:lnTo>
                  <a:pt x="24" y="192"/>
                </a:lnTo>
                <a:lnTo>
                  <a:pt x="14" y="195"/>
                </a:lnTo>
                <a:lnTo>
                  <a:pt x="5" y="202"/>
                </a:lnTo>
                <a:lnTo>
                  <a:pt x="43" y="207"/>
                </a:lnTo>
                <a:lnTo>
                  <a:pt x="43" y="211"/>
                </a:lnTo>
                <a:lnTo>
                  <a:pt x="22" y="212"/>
                </a:lnTo>
                <a:lnTo>
                  <a:pt x="5" y="218"/>
                </a:lnTo>
                <a:lnTo>
                  <a:pt x="0" y="223"/>
                </a:lnTo>
                <a:lnTo>
                  <a:pt x="8" y="225"/>
                </a:lnTo>
                <a:close/>
              </a:path>
            </a:pathLst>
          </a:custGeom>
          <a:solidFill>
            <a:srgbClr val="0000FF"/>
          </a:solidFill>
          <a:ln w="36576">
            <a:solidFill>
              <a:srgbClr val="000000"/>
            </a:solidFill>
            <a:prstDash val="solid"/>
            <a:round/>
            <a:headEnd/>
            <a:tailEnd/>
          </a:ln>
        </p:spPr>
        <p:txBody>
          <a:bodyPr/>
          <a:lstStyle/>
          <a:p>
            <a:endParaRPr lang="cs-CZ"/>
          </a:p>
        </p:txBody>
      </p:sp>
      <p:sp>
        <p:nvSpPr>
          <p:cNvPr id="71696" name="Rectangle 16"/>
          <p:cNvSpPr>
            <a:spLocks noChangeArrowheads="1"/>
          </p:cNvSpPr>
          <p:nvPr/>
        </p:nvSpPr>
        <p:spPr bwMode="auto">
          <a:xfrm>
            <a:off x="1812661" y="2840038"/>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solidFill>
                  <a:srgbClr val="FFFFFF"/>
                </a:solidFill>
                <a:latin typeface="Arial" charset="0"/>
                <a:cs typeface="Arial" charset="0"/>
              </a:rPr>
              <a:t>Ireland</a:t>
            </a:r>
            <a:endParaRPr lang="en-US" altLang="cs-CZ" sz="2400">
              <a:latin typeface="Times New Roman" pitchFamily="18" charset="0"/>
              <a:cs typeface="Arial" charset="0"/>
            </a:endParaRPr>
          </a:p>
        </p:txBody>
      </p:sp>
      <p:sp>
        <p:nvSpPr>
          <p:cNvPr id="71697" name="Freeform 17"/>
          <p:cNvSpPr>
            <a:spLocks/>
          </p:cNvSpPr>
          <p:nvPr/>
        </p:nvSpPr>
        <p:spPr bwMode="auto">
          <a:xfrm>
            <a:off x="5575564" y="2760664"/>
            <a:ext cx="639763" cy="363537"/>
          </a:xfrm>
          <a:custGeom>
            <a:avLst/>
            <a:gdLst>
              <a:gd name="T0" fmla="*/ 33 w 335"/>
              <a:gd name="T1" fmla="*/ 108 h 206"/>
              <a:gd name="T2" fmla="*/ 73 w 335"/>
              <a:gd name="T3" fmla="*/ 119 h 206"/>
              <a:gd name="T4" fmla="*/ 99 w 335"/>
              <a:gd name="T5" fmla="*/ 118 h 206"/>
              <a:gd name="T6" fmla="*/ 120 w 335"/>
              <a:gd name="T7" fmla="*/ 139 h 206"/>
              <a:gd name="T8" fmla="*/ 117 w 335"/>
              <a:gd name="T9" fmla="*/ 153 h 206"/>
              <a:gd name="T10" fmla="*/ 118 w 335"/>
              <a:gd name="T11" fmla="*/ 166 h 206"/>
              <a:gd name="T12" fmla="*/ 122 w 335"/>
              <a:gd name="T13" fmla="*/ 174 h 206"/>
              <a:gd name="T14" fmla="*/ 139 w 335"/>
              <a:gd name="T15" fmla="*/ 180 h 206"/>
              <a:gd name="T16" fmla="*/ 167 w 335"/>
              <a:gd name="T17" fmla="*/ 199 h 206"/>
              <a:gd name="T18" fmla="*/ 185 w 335"/>
              <a:gd name="T19" fmla="*/ 206 h 206"/>
              <a:gd name="T20" fmla="*/ 202 w 335"/>
              <a:gd name="T21" fmla="*/ 200 h 206"/>
              <a:gd name="T22" fmla="*/ 219 w 335"/>
              <a:gd name="T23" fmla="*/ 201 h 206"/>
              <a:gd name="T24" fmla="*/ 300 w 335"/>
              <a:gd name="T25" fmla="*/ 165 h 206"/>
              <a:gd name="T26" fmla="*/ 289 w 335"/>
              <a:gd name="T27" fmla="*/ 147 h 206"/>
              <a:gd name="T28" fmla="*/ 315 w 335"/>
              <a:gd name="T29" fmla="*/ 96 h 206"/>
              <a:gd name="T30" fmla="*/ 335 w 335"/>
              <a:gd name="T31" fmla="*/ 89 h 206"/>
              <a:gd name="T32" fmla="*/ 329 w 335"/>
              <a:gd name="T33" fmla="*/ 62 h 206"/>
              <a:gd name="T34" fmla="*/ 293 w 335"/>
              <a:gd name="T35" fmla="*/ 28 h 206"/>
              <a:gd name="T36" fmla="*/ 263 w 335"/>
              <a:gd name="T37" fmla="*/ 16 h 206"/>
              <a:gd name="T38" fmla="*/ 239 w 335"/>
              <a:gd name="T39" fmla="*/ 17 h 206"/>
              <a:gd name="T40" fmla="*/ 211 w 335"/>
              <a:gd name="T41" fmla="*/ 0 h 206"/>
              <a:gd name="T42" fmla="*/ 200 w 335"/>
              <a:gd name="T43" fmla="*/ 11 h 206"/>
              <a:gd name="T44" fmla="*/ 185 w 335"/>
              <a:gd name="T45" fmla="*/ 15 h 206"/>
              <a:gd name="T46" fmla="*/ 127 w 335"/>
              <a:gd name="T47" fmla="*/ 9 h 206"/>
              <a:gd name="T48" fmla="*/ 63 w 335"/>
              <a:gd name="T49" fmla="*/ 15 h 206"/>
              <a:gd name="T50" fmla="*/ 24 w 335"/>
              <a:gd name="T51" fmla="*/ 31 h 206"/>
              <a:gd name="T52" fmla="*/ 17 w 335"/>
              <a:gd name="T53" fmla="*/ 43 h 206"/>
              <a:gd name="T54" fmla="*/ 0 w 335"/>
              <a:gd name="T55" fmla="*/ 46 h 206"/>
              <a:gd name="T56" fmla="*/ 5 w 335"/>
              <a:gd name="T57" fmla="*/ 63 h 206"/>
              <a:gd name="T58" fmla="*/ 5 w 335"/>
              <a:gd name="T59" fmla="*/ 74 h 206"/>
              <a:gd name="T60" fmla="*/ 5 w 335"/>
              <a:gd name="T61" fmla="*/ 69 h 206"/>
              <a:gd name="T62" fmla="*/ 17 w 335"/>
              <a:gd name="T63" fmla="*/ 93 h 206"/>
              <a:gd name="T64" fmla="*/ 33 w 335"/>
              <a:gd name="T65" fmla="*/ 10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5" h="206">
                <a:moveTo>
                  <a:pt x="33" y="108"/>
                </a:moveTo>
                <a:lnTo>
                  <a:pt x="73" y="119"/>
                </a:lnTo>
                <a:lnTo>
                  <a:pt x="99" y="118"/>
                </a:lnTo>
                <a:lnTo>
                  <a:pt x="120" y="139"/>
                </a:lnTo>
                <a:lnTo>
                  <a:pt x="117" y="153"/>
                </a:lnTo>
                <a:lnTo>
                  <a:pt x="118" y="166"/>
                </a:lnTo>
                <a:lnTo>
                  <a:pt x="122" y="174"/>
                </a:lnTo>
                <a:lnTo>
                  <a:pt x="139" y="180"/>
                </a:lnTo>
                <a:lnTo>
                  <a:pt x="167" y="199"/>
                </a:lnTo>
                <a:lnTo>
                  <a:pt x="185" y="206"/>
                </a:lnTo>
                <a:lnTo>
                  <a:pt x="202" y="200"/>
                </a:lnTo>
                <a:lnTo>
                  <a:pt x="219" y="201"/>
                </a:lnTo>
                <a:lnTo>
                  <a:pt x="300" y="165"/>
                </a:lnTo>
                <a:lnTo>
                  <a:pt x="289" y="147"/>
                </a:lnTo>
                <a:lnTo>
                  <a:pt x="315" y="96"/>
                </a:lnTo>
                <a:lnTo>
                  <a:pt x="335" y="89"/>
                </a:lnTo>
                <a:lnTo>
                  <a:pt x="329" y="62"/>
                </a:lnTo>
                <a:lnTo>
                  <a:pt x="293" y="28"/>
                </a:lnTo>
                <a:lnTo>
                  <a:pt x="263" y="16"/>
                </a:lnTo>
                <a:lnTo>
                  <a:pt x="239" y="17"/>
                </a:lnTo>
                <a:lnTo>
                  <a:pt x="211" y="0"/>
                </a:lnTo>
                <a:lnTo>
                  <a:pt x="200" y="11"/>
                </a:lnTo>
                <a:lnTo>
                  <a:pt x="185" y="15"/>
                </a:lnTo>
                <a:lnTo>
                  <a:pt x="127" y="9"/>
                </a:lnTo>
                <a:lnTo>
                  <a:pt x="63" y="15"/>
                </a:lnTo>
                <a:lnTo>
                  <a:pt x="24" y="31"/>
                </a:lnTo>
                <a:lnTo>
                  <a:pt x="17" y="43"/>
                </a:lnTo>
                <a:lnTo>
                  <a:pt x="0" y="46"/>
                </a:lnTo>
                <a:lnTo>
                  <a:pt x="5" y="63"/>
                </a:lnTo>
                <a:lnTo>
                  <a:pt x="5" y="74"/>
                </a:lnTo>
                <a:lnTo>
                  <a:pt x="5" y="69"/>
                </a:lnTo>
                <a:lnTo>
                  <a:pt x="17" y="93"/>
                </a:lnTo>
                <a:lnTo>
                  <a:pt x="33" y="108"/>
                </a:lnTo>
                <a:close/>
              </a:path>
            </a:pathLst>
          </a:custGeom>
          <a:solidFill>
            <a:schemeClr val="bg1"/>
          </a:solidFill>
          <a:ln w="3175">
            <a:solidFill>
              <a:srgbClr val="000000"/>
            </a:solidFill>
            <a:prstDash val="solid"/>
            <a:round/>
            <a:headEnd/>
            <a:tailEnd/>
          </a:ln>
        </p:spPr>
        <p:txBody>
          <a:bodyPr/>
          <a:lstStyle/>
          <a:p>
            <a:endParaRPr lang="cs-CZ"/>
          </a:p>
        </p:txBody>
      </p:sp>
      <p:sp>
        <p:nvSpPr>
          <p:cNvPr id="71698" name="Freeform 18"/>
          <p:cNvSpPr>
            <a:spLocks/>
          </p:cNvSpPr>
          <p:nvPr/>
        </p:nvSpPr>
        <p:spPr bwMode="auto">
          <a:xfrm>
            <a:off x="5565246" y="2533650"/>
            <a:ext cx="799704" cy="336550"/>
          </a:xfrm>
          <a:custGeom>
            <a:avLst/>
            <a:gdLst>
              <a:gd name="T0" fmla="*/ 22 w 418"/>
              <a:gd name="T1" fmla="*/ 172 h 191"/>
              <a:gd name="T2" fmla="*/ 29 w 418"/>
              <a:gd name="T3" fmla="*/ 160 h 191"/>
              <a:gd name="T4" fmla="*/ 68 w 418"/>
              <a:gd name="T5" fmla="*/ 144 h 191"/>
              <a:gd name="T6" fmla="*/ 132 w 418"/>
              <a:gd name="T7" fmla="*/ 138 h 191"/>
              <a:gd name="T8" fmla="*/ 190 w 418"/>
              <a:gd name="T9" fmla="*/ 144 h 191"/>
              <a:gd name="T10" fmla="*/ 205 w 418"/>
              <a:gd name="T11" fmla="*/ 140 h 191"/>
              <a:gd name="T12" fmla="*/ 216 w 418"/>
              <a:gd name="T13" fmla="*/ 129 h 191"/>
              <a:gd name="T14" fmla="*/ 244 w 418"/>
              <a:gd name="T15" fmla="*/ 146 h 191"/>
              <a:gd name="T16" fmla="*/ 268 w 418"/>
              <a:gd name="T17" fmla="*/ 145 h 191"/>
              <a:gd name="T18" fmla="*/ 298 w 418"/>
              <a:gd name="T19" fmla="*/ 157 h 191"/>
              <a:gd name="T20" fmla="*/ 334 w 418"/>
              <a:gd name="T21" fmla="*/ 191 h 191"/>
              <a:gd name="T22" fmla="*/ 359 w 418"/>
              <a:gd name="T23" fmla="*/ 161 h 191"/>
              <a:gd name="T24" fmla="*/ 383 w 418"/>
              <a:gd name="T25" fmla="*/ 161 h 191"/>
              <a:gd name="T26" fmla="*/ 394 w 418"/>
              <a:gd name="T27" fmla="*/ 142 h 191"/>
              <a:gd name="T28" fmla="*/ 418 w 418"/>
              <a:gd name="T29" fmla="*/ 118 h 191"/>
              <a:gd name="T30" fmla="*/ 415 w 418"/>
              <a:gd name="T31" fmla="*/ 104 h 191"/>
              <a:gd name="T32" fmla="*/ 387 w 418"/>
              <a:gd name="T33" fmla="*/ 72 h 191"/>
              <a:gd name="T34" fmla="*/ 373 w 418"/>
              <a:gd name="T35" fmla="*/ 62 h 191"/>
              <a:gd name="T36" fmla="*/ 373 w 418"/>
              <a:gd name="T37" fmla="*/ 43 h 191"/>
              <a:gd name="T38" fmla="*/ 343 w 418"/>
              <a:gd name="T39" fmla="*/ 15 h 191"/>
              <a:gd name="T40" fmla="*/ 312 w 418"/>
              <a:gd name="T41" fmla="*/ 23 h 191"/>
              <a:gd name="T42" fmla="*/ 273 w 418"/>
              <a:gd name="T43" fmla="*/ 15 h 191"/>
              <a:gd name="T44" fmla="*/ 266 w 418"/>
              <a:gd name="T45" fmla="*/ 8 h 191"/>
              <a:gd name="T46" fmla="*/ 251 w 418"/>
              <a:gd name="T47" fmla="*/ 7 h 191"/>
              <a:gd name="T48" fmla="*/ 237 w 418"/>
              <a:gd name="T49" fmla="*/ 0 h 191"/>
              <a:gd name="T50" fmla="*/ 195 w 418"/>
              <a:gd name="T51" fmla="*/ 6 h 191"/>
              <a:gd name="T52" fmla="*/ 183 w 418"/>
              <a:gd name="T53" fmla="*/ 14 h 191"/>
              <a:gd name="T54" fmla="*/ 177 w 418"/>
              <a:gd name="T55" fmla="*/ 71 h 191"/>
              <a:gd name="T56" fmla="*/ 148 w 418"/>
              <a:gd name="T57" fmla="*/ 92 h 191"/>
              <a:gd name="T58" fmla="*/ 125 w 418"/>
              <a:gd name="T59" fmla="*/ 88 h 191"/>
              <a:gd name="T60" fmla="*/ 81 w 418"/>
              <a:gd name="T61" fmla="*/ 56 h 191"/>
              <a:gd name="T62" fmla="*/ 76 w 418"/>
              <a:gd name="T63" fmla="*/ 41 h 191"/>
              <a:gd name="T64" fmla="*/ 40 w 418"/>
              <a:gd name="T65" fmla="*/ 52 h 191"/>
              <a:gd name="T66" fmla="*/ 31 w 418"/>
              <a:gd name="T67" fmla="*/ 57 h 191"/>
              <a:gd name="T68" fmla="*/ 17 w 418"/>
              <a:gd name="T69" fmla="*/ 80 h 191"/>
              <a:gd name="T70" fmla="*/ 13 w 418"/>
              <a:gd name="T71" fmla="*/ 103 h 191"/>
              <a:gd name="T72" fmla="*/ 6 w 418"/>
              <a:gd name="T73" fmla="*/ 113 h 191"/>
              <a:gd name="T74" fmla="*/ 1 w 418"/>
              <a:gd name="T75" fmla="*/ 125 h 191"/>
              <a:gd name="T76" fmla="*/ 0 w 418"/>
              <a:gd name="T77" fmla="*/ 167 h 191"/>
              <a:gd name="T78" fmla="*/ 5 w 418"/>
              <a:gd name="T79" fmla="*/ 175 h 191"/>
              <a:gd name="T80" fmla="*/ 15 w 418"/>
              <a:gd name="T81" fmla="*/ 176 h 191"/>
              <a:gd name="T82" fmla="*/ 22 w 418"/>
              <a:gd name="T83" fmla="*/ 172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8" h="191">
                <a:moveTo>
                  <a:pt x="22" y="172"/>
                </a:moveTo>
                <a:lnTo>
                  <a:pt x="29" y="160"/>
                </a:lnTo>
                <a:lnTo>
                  <a:pt x="68" y="144"/>
                </a:lnTo>
                <a:lnTo>
                  <a:pt x="132" y="138"/>
                </a:lnTo>
                <a:lnTo>
                  <a:pt x="190" y="144"/>
                </a:lnTo>
                <a:lnTo>
                  <a:pt x="205" y="140"/>
                </a:lnTo>
                <a:lnTo>
                  <a:pt x="216" y="129"/>
                </a:lnTo>
                <a:lnTo>
                  <a:pt x="244" y="146"/>
                </a:lnTo>
                <a:lnTo>
                  <a:pt x="268" y="145"/>
                </a:lnTo>
                <a:lnTo>
                  <a:pt x="298" y="157"/>
                </a:lnTo>
                <a:lnTo>
                  <a:pt x="334" y="191"/>
                </a:lnTo>
                <a:lnTo>
                  <a:pt x="359" y="161"/>
                </a:lnTo>
                <a:lnTo>
                  <a:pt x="383" y="161"/>
                </a:lnTo>
                <a:lnTo>
                  <a:pt x="394" y="142"/>
                </a:lnTo>
                <a:lnTo>
                  <a:pt x="418" y="118"/>
                </a:lnTo>
                <a:lnTo>
                  <a:pt x="415" y="104"/>
                </a:lnTo>
                <a:lnTo>
                  <a:pt x="387" y="72"/>
                </a:lnTo>
                <a:lnTo>
                  <a:pt x="373" y="62"/>
                </a:lnTo>
                <a:lnTo>
                  <a:pt x="373" y="43"/>
                </a:lnTo>
                <a:lnTo>
                  <a:pt x="343" y="15"/>
                </a:lnTo>
                <a:lnTo>
                  <a:pt x="312" y="23"/>
                </a:lnTo>
                <a:lnTo>
                  <a:pt x="273" y="15"/>
                </a:lnTo>
                <a:lnTo>
                  <a:pt x="266" y="8"/>
                </a:lnTo>
                <a:lnTo>
                  <a:pt x="251" y="7"/>
                </a:lnTo>
                <a:lnTo>
                  <a:pt x="237" y="0"/>
                </a:lnTo>
                <a:lnTo>
                  <a:pt x="195" y="6"/>
                </a:lnTo>
                <a:lnTo>
                  <a:pt x="183" y="14"/>
                </a:lnTo>
                <a:lnTo>
                  <a:pt x="177" y="71"/>
                </a:lnTo>
                <a:lnTo>
                  <a:pt x="148" y="92"/>
                </a:lnTo>
                <a:lnTo>
                  <a:pt x="125" y="88"/>
                </a:lnTo>
                <a:lnTo>
                  <a:pt x="81" y="56"/>
                </a:lnTo>
                <a:lnTo>
                  <a:pt x="76" y="41"/>
                </a:lnTo>
                <a:lnTo>
                  <a:pt x="40" y="52"/>
                </a:lnTo>
                <a:lnTo>
                  <a:pt x="31" y="57"/>
                </a:lnTo>
                <a:lnTo>
                  <a:pt x="17" y="80"/>
                </a:lnTo>
                <a:lnTo>
                  <a:pt x="13" y="103"/>
                </a:lnTo>
                <a:lnTo>
                  <a:pt x="6" y="113"/>
                </a:lnTo>
                <a:lnTo>
                  <a:pt x="1" y="125"/>
                </a:lnTo>
                <a:lnTo>
                  <a:pt x="0" y="167"/>
                </a:lnTo>
                <a:lnTo>
                  <a:pt x="5" y="175"/>
                </a:lnTo>
                <a:lnTo>
                  <a:pt x="15" y="176"/>
                </a:lnTo>
                <a:lnTo>
                  <a:pt x="22" y="172"/>
                </a:lnTo>
                <a:close/>
              </a:path>
            </a:pathLst>
          </a:custGeom>
          <a:solidFill>
            <a:schemeClr val="bg1"/>
          </a:solidFill>
          <a:ln w="3175">
            <a:solidFill>
              <a:srgbClr val="000000"/>
            </a:solidFill>
            <a:prstDash val="solid"/>
            <a:round/>
            <a:headEnd/>
            <a:tailEnd/>
          </a:ln>
        </p:spPr>
        <p:txBody>
          <a:bodyPr/>
          <a:lstStyle/>
          <a:p>
            <a:endParaRPr lang="cs-CZ"/>
          </a:p>
        </p:txBody>
      </p:sp>
      <p:sp>
        <p:nvSpPr>
          <p:cNvPr id="71699" name="Freeform 19"/>
          <p:cNvSpPr>
            <a:spLocks/>
          </p:cNvSpPr>
          <p:nvPr/>
        </p:nvSpPr>
        <p:spPr bwMode="auto">
          <a:xfrm>
            <a:off x="5893727" y="2741614"/>
            <a:ext cx="1090348" cy="714375"/>
          </a:xfrm>
          <a:custGeom>
            <a:avLst/>
            <a:gdLst>
              <a:gd name="T0" fmla="*/ 246 w 570"/>
              <a:gd name="T1" fmla="*/ 0 h 405"/>
              <a:gd name="T2" fmla="*/ 222 w 570"/>
              <a:gd name="T3" fmla="*/ 24 h 405"/>
              <a:gd name="T4" fmla="*/ 211 w 570"/>
              <a:gd name="T5" fmla="*/ 43 h 405"/>
              <a:gd name="T6" fmla="*/ 187 w 570"/>
              <a:gd name="T7" fmla="*/ 43 h 405"/>
              <a:gd name="T8" fmla="*/ 162 w 570"/>
              <a:gd name="T9" fmla="*/ 73 h 405"/>
              <a:gd name="T10" fmla="*/ 168 w 570"/>
              <a:gd name="T11" fmla="*/ 100 h 405"/>
              <a:gd name="T12" fmla="*/ 148 w 570"/>
              <a:gd name="T13" fmla="*/ 107 h 405"/>
              <a:gd name="T14" fmla="*/ 122 w 570"/>
              <a:gd name="T15" fmla="*/ 158 h 405"/>
              <a:gd name="T16" fmla="*/ 133 w 570"/>
              <a:gd name="T17" fmla="*/ 176 h 405"/>
              <a:gd name="T18" fmla="*/ 52 w 570"/>
              <a:gd name="T19" fmla="*/ 212 h 405"/>
              <a:gd name="T20" fmla="*/ 35 w 570"/>
              <a:gd name="T21" fmla="*/ 211 h 405"/>
              <a:gd name="T22" fmla="*/ 18 w 570"/>
              <a:gd name="T23" fmla="*/ 217 h 405"/>
              <a:gd name="T24" fmla="*/ 0 w 570"/>
              <a:gd name="T25" fmla="*/ 210 h 405"/>
              <a:gd name="T26" fmla="*/ 4 w 570"/>
              <a:gd name="T27" fmla="*/ 223 h 405"/>
              <a:gd name="T28" fmla="*/ 33 w 570"/>
              <a:gd name="T29" fmla="*/ 283 h 405"/>
              <a:gd name="T30" fmla="*/ 37 w 570"/>
              <a:gd name="T31" fmla="*/ 313 h 405"/>
              <a:gd name="T32" fmla="*/ 11 w 570"/>
              <a:gd name="T33" fmla="*/ 337 h 405"/>
              <a:gd name="T34" fmla="*/ 0 w 570"/>
              <a:gd name="T35" fmla="*/ 349 h 405"/>
              <a:gd name="T36" fmla="*/ 28 w 570"/>
              <a:gd name="T37" fmla="*/ 368 h 405"/>
              <a:gd name="T38" fmla="*/ 28 w 570"/>
              <a:gd name="T39" fmla="*/ 405 h 405"/>
              <a:gd name="T40" fmla="*/ 133 w 570"/>
              <a:gd name="T41" fmla="*/ 361 h 405"/>
              <a:gd name="T42" fmla="*/ 208 w 570"/>
              <a:gd name="T43" fmla="*/ 367 h 405"/>
              <a:gd name="T44" fmla="*/ 246 w 570"/>
              <a:gd name="T45" fmla="*/ 367 h 405"/>
              <a:gd name="T46" fmla="*/ 267 w 570"/>
              <a:gd name="T47" fmla="*/ 380 h 405"/>
              <a:gd name="T48" fmla="*/ 284 w 570"/>
              <a:gd name="T49" fmla="*/ 378 h 405"/>
              <a:gd name="T50" fmla="*/ 321 w 570"/>
              <a:gd name="T51" fmla="*/ 378 h 405"/>
              <a:gd name="T52" fmla="*/ 326 w 570"/>
              <a:gd name="T53" fmla="*/ 371 h 405"/>
              <a:gd name="T54" fmla="*/ 386 w 570"/>
              <a:gd name="T55" fmla="*/ 361 h 405"/>
              <a:gd name="T56" fmla="*/ 401 w 570"/>
              <a:gd name="T57" fmla="*/ 367 h 405"/>
              <a:gd name="T58" fmla="*/ 408 w 570"/>
              <a:gd name="T59" fmla="*/ 374 h 405"/>
              <a:gd name="T60" fmla="*/ 450 w 570"/>
              <a:gd name="T61" fmla="*/ 365 h 405"/>
              <a:gd name="T62" fmla="*/ 469 w 570"/>
              <a:gd name="T63" fmla="*/ 365 h 405"/>
              <a:gd name="T64" fmla="*/ 481 w 570"/>
              <a:gd name="T65" fmla="*/ 345 h 405"/>
              <a:gd name="T66" fmla="*/ 481 w 570"/>
              <a:gd name="T67" fmla="*/ 322 h 405"/>
              <a:gd name="T68" fmla="*/ 497 w 570"/>
              <a:gd name="T69" fmla="*/ 302 h 405"/>
              <a:gd name="T70" fmla="*/ 544 w 570"/>
              <a:gd name="T71" fmla="*/ 286 h 405"/>
              <a:gd name="T72" fmla="*/ 506 w 570"/>
              <a:gd name="T73" fmla="*/ 227 h 405"/>
              <a:gd name="T74" fmla="*/ 509 w 570"/>
              <a:gd name="T75" fmla="*/ 198 h 405"/>
              <a:gd name="T76" fmla="*/ 544 w 570"/>
              <a:gd name="T77" fmla="*/ 202 h 405"/>
              <a:gd name="T78" fmla="*/ 570 w 570"/>
              <a:gd name="T79" fmla="*/ 173 h 405"/>
              <a:gd name="T80" fmla="*/ 565 w 570"/>
              <a:gd name="T81" fmla="*/ 161 h 405"/>
              <a:gd name="T82" fmla="*/ 555 w 570"/>
              <a:gd name="T83" fmla="*/ 162 h 405"/>
              <a:gd name="T84" fmla="*/ 508 w 570"/>
              <a:gd name="T85" fmla="*/ 156 h 405"/>
              <a:gd name="T86" fmla="*/ 490 w 570"/>
              <a:gd name="T87" fmla="*/ 133 h 405"/>
              <a:gd name="T88" fmla="*/ 466 w 570"/>
              <a:gd name="T89" fmla="*/ 123 h 405"/>
              <a:gd name="T90" fmla="*/ 440 w 570"/>
              <a:gd name="T91" fmla="*/ 95 h 405"/>
              <a:gd name="T92" fmla="*/ 410 w 570"/>
              <a:gd name="T93" fmla="*/ 24 h 405"/>
              <a:gd name="T94" fmla="*/ 373 w 570"/>
              <a:gd name="T95" fmla="*/ 9 h 405"/>
              <a:gd name="T96" fmla="*/ 349 w 570"/>
              <a:gd name="T97" fmla="*/ 15 h 405"/>
              <a:gd name="T98" fmla="*/ 323 w 570"/>
              <a:gd name="T99" fmla="*/ 31 h 405"/>
              <a:gd name="T100" fmla="*/ 319 w 570"/>
              <a:gd name="T101" fmla="*/ 15 h 405"/>
              <a:gd name="T102" fmla="*/ 305 w 570"/>
              <a:gd name="T103" fmla="*/ 9 h 405"/>
              <a:gd name="T104" fmla="*/ 281 w 570"/>
              <a:gd name="T105" fmla="*/ 13 h 405"/>
              <a:gd name="T106" fmla="*/ 246 w 570"/>
              <a:gd name="T107" fmla="*/ 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0" h="405">
                <a:moveTo>
                  <a:pt x="246" y="0"/>
                </a:moveTo>
                <a:lnTo>
                  <a:pt x="222" y="24"/>
                </a:lnTo>
                <a:lnTo>
                  <a:pt x="211" y="43"/>
                </a:lnTo>
                <a:lnTo>
                  <a:pt x="187" y="43"/>
                </a:lnTo>
                <a:lnTo>
                  <a:pt x="162" y="73"/>
                </a:lnTo>
                <a:lnTo>
                  <a:pt x="168" y="100"/>
                </a:lnTo>
                <a:lnTo>
                  <a:pt x="148" y="107"/>
                </a:lnTo>
                <a:lnTo>
                  <a:pt x="122" y="158"/>
                </a:lnTo>
                <a:lnTo>
                  <a:pt x="133" y="176"/>
                </a:lnTo>
                <a:lnTo>
                  <a:pt x="52" y="212"/>
                </a:lnTo>
                <a:lnTo>
                  <a:pt x="35" y="211"/>
                </a:lnTo>
                <a:lnTo>
                  <a:pt x="18" y="217"/>
                </a:lnTo>
                <a:lnTo>
                  <a:pt x="0" y="210"/>
                </a:lnTo>
                <a:lnTo>
                  <a:pt x="4" y="223"/>
                </a:lnTo>
                <a:lnTo>
                  <a:pt x="33" y="283"/>
                </a:lnTo>
                <a:lnTo>
                  <a:pt x="37" y="313"/>
                </a:lnTo>
                <a:lnTo>
                  <a:pt x="11" y="337"/>
                </a:lnTo>
                <a:lnTo>
                  <a:pt x="0" y="349"/>
                </a:lnTo>
                <a:lnTo>
                  <a:pt x="28" y="368"/>
                </a:lnTo>
                <a:lnTo>
                  <a:pt x="28" y="405"/>
                </a:lnTo>
                <a:lnTo>
                  <a:pt x="133" y="361"/>
                </a:lnTo>
                <a:lnTo>
                  <a:pt x="208" y="367"/>
                </a:lnTo>
                <a:lnTo>
                  <a:pt x="246" y="367"/>
                </a:lnTo>
                <a:lnTo>
                  <a:pt x="267" y="380"/>
                </a:lnTo>
                <a:lnTo>
                  <a:pt x="284" y="378"/>
                </a:lnTo>
                <a:lnTo>
                  <a:pt x="321" y="378"/>
                </a:lnTo>
                <a:lnTo>
                  <a:pt x="326" y="371"/>
                </a:lnTo>
                <a:lnTo>
                  <a:pt x="386" y="361"/>
                </a:lnTo>
                <a:lnTo>
                  <a:pt x="401" y="367"/>
                </a:lnTo>
                <a:lnTo>
                  <a:pt x="408" y="374"/>
                </a:lnTo>
                <a:lnTo>
                  <a:pt x="450" y="365"/>
                </a:lnTo>
                <a:lnTo>
                  <a:pt x="469" y="365"/>
                </a:lnTo>
                <a:lnTo>
                  <a:pt x="481" y="345"/>
                </a:lnTo>
                <a:lnTo>
                  <a:pt x="481" y="322"/>
                </a:lnTo>
                <a:lnTo>
                  <a:pt x="497" y="302"/>
                </a:lnTo>
                <a:lnTo>
                  <a:pt x="544" y="286"/>
                </a:lnTo>
                <a:lnTo>
                  <a:pt x="506" y="227"/>
                </a:lnTo>
                <a:lnTo>
                  <a:pt x="509" y="198"/>
                </a:lnTo>
                <a:lnTo>
                  <a:pt x="544" y="202"/>
                </a:lnTo>
                <a:lnTo>
                  <a:pt x="570" y="173"/>
                </a:lnTo>
                <a:lnTo>
                  <a:pt x="565" y="161"/>
                </a:lnTo>
                <a:lnTo>
                  <a:pt x="555" y="162"/>
                </a:lnTo>
                <a:lnTo>
                  <a:pt x="508" y="156"/>
                </a:lnTo>
                <a:lnTo>
                  <a:pt x="490" y="133"/>
                </a:lnTo>
                <a:lnTo>
                  <a:pt x="466" y="123"/>
                </a:lnTo>
                <a:lnTo>
                  <a:pt x="440" y="95"/>
                </a:lnTo>
                <a:lnTo>
                  <a:pt x="410" y="24"/>
                </a:lnTo>
                <a:lnTo>
                  <a:pt x="373" y="9"/>
                </a:lnTo>
                <a:lnTo>
                  <a:pt x="349" y="15"/>
                </a:lnTo>
                <a:lnTo>
                  <a:pt x="323" y="31"/>
                </a:lnTo>
                <a:lnTo>
                  <a:pt x="319" y="15"/>
                </a:lnTo>
                <a:lnTo>
                  <a:pt x="305" y="9"/>
                </a:lnTo>
                <a:lnTo>
                  <a:pt x="281" y="13"/>
                </a:lnTo>
                <a:lnTo>
                  <a:pt x="246" y="0"/>
                </a:lnTo>
                <a:close/>
              </a:path>
            </a:pathLst>
          </a:custGeom>
          <a:solidFill>
            <a:srgbClr val="FFFFFF"/>
          </a:solidFill>
          <a:ln w="3175">
            <a:solidFill>
              <a:srgbClr val="000000"/>
            </a:solidFill>
            <a:prstDash val="solid"/>
            <a:round/>
            <a:headEnd/>
            <a:tailEnd/>
          </a:ln>
        </p:spPr>
        <p:txBody>
          <a:bodyPr/>
          <a:lstStyle/>
          <a:p>
            <a:endParaRPr lang="cs-CZ"/>
          </a:p>
        </p:txBody>
      </p:sp>
      <p:sp>
        <p:nvSpPr>
          <p:cNvPr id="71700" name="Freeform 20"/>
          <p:cNvSpPr>
            <a:spLocks/>
          </p:cNvSpPr>
          <p:nvPr/>
        </p:nvSpPr>
        <p:spPr bwMode="auto">
          <a:xfrm>
            <a:off x="5840412" y="3175000"/>
            <a:ext cx="2292483" cy="1108075"/>
          </a:xfrm>
          <a:custGeom>
            <a:avLst/>
            <a:gdLst>
              <a:gd name="T0" fmla="*/ 1132 w 1198"/>
              <a:gd name="T1" fmla="*/ 294 h 627"/>
              <a:gd name="T2" fmla="*/ 1191 w 1198"/>
              <a:gd name="T3" fmla="*/ 268 h 627"/>
              <a:gd name="T4" fmla="*/ 1177 w 1198"/>
              <a:gd name="T5" fmla="*/ 205 h 627"/>
              <a:gd name="T6" fmla="*/ 1174 w 1198"/>
              <a:gd name="T7" fmla="*/ 159 h 627"/>
              <a:gd name="T8" fmla="*/ 1118 w 1198"/>
              <a:gd name="T9" fmla="*/ 114 h 627"/>
              <a:gd name="T10" fmla="*/ 1045 w 1198"/>
              <a:gd name="T11" fmla="*/ 115 h 627"/>
              <a:gd name="T12" fmla="*/ 970 w 1198"/>
              <a:gd name="T13" fmla="*/ 94 h 627"/>
              <a:gd name="T14" fmla="*/ 820 w 1198"/>
              <a:gd name="T15" fmla="*/ 83 h 627"/>
              <a:gd name="T16" fmla="*/ 733 w 1198"/>
              <a:gd name="T17" fmla="*/ 44 h 627"/>
              <a:gd name="T18" fmla="*/ 652 w 1198"/>
              <a:gd name="T19" fmla="*/ 8 h 627"/>
              <a:gd name="T20" fmla="*/ 509 w 1198"/>
              <a:gd name="T21" fmla="*/ 99 h 627"/>
              <a:gd name="T22" fmla="*/ 436 w 1198"/>
              <a:gd name="T23" fmla="*/ 128 h 627"/>
              <a:gd name="T24" fmla="*/ 354 w 1198"/>
              <a:gd name="T25" fmla="*/ 125 h 627"/>
              <a:gd name="T26" fmla="*/ 295 w 1198"/>
              <a:gd name="T27" fmla="*/ 134 h 627"/>
              <a:gd name="T28" fmla="*/ 161 w 1198"/>
              <a:gd name="T29" fmla="*/ 115 h 627"/>
              <a:gd name="T30" fmla="*/ 68 w 1198"/>
              <a:gd name="T31" fmla="*/ 182 h 627"/>
              <a:gd name="T32" fmla="*/ 96 w 1198"/>
              <a:gd name="T33" fmla="*/ 220 h 627"/>
              <a:gd name="T34" fmla="*/ 61 w 1198"/>
              <a:gd name="T35" fmla="*/ 277 h 627"/>
              <a:gd name="T36" fmla="*/ 33 w 1198"/>
              <a:gd name="T37" fmla="*/ 359 h 627"/>
              <a:gd name="T38" fmla="*/ 35 w 1198"/>
              <a:gd name="T39" fmla="*/ 434 h 627"/>
              <a:gd name="T40" fmla="*/ 105 w 1198"/>
              <a:gd name="T41" fmla="*/ 446 h 627"/>
              <a:gd name="T42" fmla="*/ 173 w 1198"/>
              <a:gd name="T43" fmla="*/ 438 h 627"/>
              <a:gd name="T44" fmla="*/ 220 w 1198"/>
              <a:gd name="T45" fmla="*/ 436 h 627"/>
              <a:gd name="T46" fmla="*/ 300 w 1198"/>
              <a:gd name="T47" fmla="*/ 402 h 627"/>
              <a:gd name="T48" fmla="*/ 361 w 1198"/>
              <a:gd name="T49" fmla="*/ 375 h 627"/>
              <a:gd name="T50" fmla="*/ 447 w 1198"/>
              <a:gd name="T51" fmla="*/ 388 h 627"/>
              <a:gd name="T52" fmla="*/ 494 w 1198"/>
              <a:gd name="T53" fmla="*/ 432 h 627"/>
              <a:gd name="T54" fmla="*/ 557 w 1198"/>
              <a:gd name="T55" fmla="*/ 476 h 627"/>
              <a:gd name="T56" fmla="*/ 516 w 1198"/>
              <a:gd name="T57" fmla="*/ 516 h 627"/>
              <a:gd name="T58" fmla="*/ 508 w 1198"/>
              <a:gd name="T59" fmla="*/ 555 h 627"/>
              <a:gd name="T60" fmla="*/ 483 w 1198"/>
              <a:gd name="T61" fmla="*/ 581 h 627"/>
              <a:gd name="T62" fmla="*/ 476 w 1198"/>
              <a:gd name="T63" fmla="*/ 607 h 627"/>
              <a:gd name="T64" fmla="*/ 522 w 1198"/>
              <a:gd name="T65" fmla="*/ 610 h 627"/>
              <a:gd name="T66" fmla="*/ 569 w 1198"/>
              <a:gd name="T67" fmla="*/ 583 h 627"/>
              <a:gd name="T68" fmla="*/ 604 w 1198"/>
              <a:gd name="T69" fmla="*/ 558 h 627"/>
              <a:gd name="T70" fmla="*/ 595 w 1198"/>
              <a:gd name="T71" fmla="*/ 523 h 627"/>
              <a:gd name="T72" fmla="*/ 628 w 1198"/>
              <a:gd name="T73" fmla="*/ 508 h 627"/>
              <a:gd name="T74" fmla="*/ 677 w 1198"/>
              <a:gd name="T75" fmla="*/ 476 h 627"/>
              <a:gd name="T76" fmla="*/ 712 w 1198"/>
              <a:gd name="T77" fmla="*/ 471 h 627"/>
              <a:gd name="T78" fmla="*/ 691 w 1198"/>
              <a:gd name="T79" fmla="*/ 490 h 627"/>
              <a:gd name="T80" fmla="*/ 726 w 1198"/>
              <a:gd name="T81" fmla="*/ 505 h 627"/>
              <a:gd name="T82" fmla="*/ 829 w 1198"/>
              <a:gd name="T83" fmla="*/ 501 h 627"/>
              <a:gd name="T84" fmla="*/ 815 w 1198"/>
              <a:gd name="T85" fmla="*/ 526 h 627"/>
              <a:gd name="T86" fmla="*/ 820 w 1198"/>
              <a:gd name="T87" fmla="*/ 569 h 627"/>
              <a:gd name="T88" fmla="*/ 867 w 1198"/>
              <a:gd name="T89" fmla="*/ 611 h 627"/>
              <a:gd name="T90" fmla="*/ 907 w 1198"/>
              <a:gd name="T91" fmla="*/ 624 h 627"/>
              <a:gd name="T92" fmla="*/ 968 w 1198"/>
              <a:gd name="T93" fmla="*/ 580 h 627"/>
              <a:gd name="T94" fmla="*/ 1064 w 1198"/>
              <a:gd name="T95" fmla="*/ 536 h 627"/>
              <a:gd name="T96" fmla="*/ 1047 w 1198"/>
              <a:gd name="T97" fmla="*/ 505 h 627"/>
              <a:gd name="T98" fmla="*/ 986 w 1198"/>
              <a:gd name="T99" fmla="*/ 526 h 627"/>
              <a:gd name="T100" fmla="*/ 938 w 1198"/>
              <a:gd name="T101" fmla="*/ 511 h 627"/>
              <a:gd name="T102" fmla="*/ 909 w 1198"/>
              <a:gd name="T103" fmla="*/ 495 h 627"/>
              <a:gd name="T104" fmla="*/ 869 w 1198"/>
              <a:gd name="T105" fmla="*/ 469 h 627"/>
              <a:gd name="T106" fmla="*/ 907 w 1198"/>
              <a:gd name="T107" fmla="*/ 484 h 627"/>
              <a:gd name="T108" fmla="*/ 931 w 1198"/>
              <a:gd name="T109" fmla="*/ 488 h 627"/>
              <a:gd name="T110" fmla="*/ 935 w 1198"/>
              <a:gd name="T111" fmla="*/ 446 h 627"/>
              <a:gd name="T112" fmla="*/ 975 w 1198"/>
              <a:gd name="T113" fmla="*/ 424 h 627"/>
              <a:gd name="T114" fmla="*/ 1043 w 1198"/>
              <a:gd name="T115" fmla="*/ 400 h 627"/>
              <a:gd name="T116" fmla="*/ 1123 w 1198"/>
              <a:gd name="T117" fmla="*/ 343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98" h="627">
                <a:moveTo>
                  <a:pt x="1113" y="320"/>
                </a:moveTo>
                <a:lnTo>
                  <a:pt x="1115" y="304"/>
                </a:lnTo>
                <a:lnTo>
                  <a:pt x="1132" y="294"/>
                </a:lnTo>
                <a:lnTo>
                  <a:pt x="1141" y="270"/>
                </a:lnTo>
                <a:lnTo>
                  <a:pt x="1170" y="270"/>
                </a:lnTo>
                <a:lnTo>
                  <a:pt x="1191" y="268"/>
                </a:lnTo>
                <a:lnTo>
                  <a:pt x="1198" y="262"/>
                </a:lnTo>
                <a:lnTo>
                  <a:pt x="1198" y="228"/>
                </a:lnTo>
                <a:lnTo>
                  <a:pt x="1177" y="205"/>
                </a:lnTo>
                <a:lnTo>
                  <a:pt x="1167" y="186"/>
                </a:lnTo>
                <a:lnTo>
                  <a:pt x="1184" y="176"/>
                </a:lnTo>
                <a:lnTo>
                  <a:pt x="1174" y="159"/>
                </a:lnTo>
                <a:lnTo>
                  <a:pt x="1177" y="142"/>
                </a:lnTo>
                <a:lnTo>
                  <a:pt x="1158" y="124"/>
                </a:lnTo>
                <a:lnTo>
                  <a:pt x="1118" y="114"/>
                </a:lnTo>
                <a:lnTo>
                  <a:pt x="1090" y="113"/>
                </a:lnTo>
                <a:lnTo>
                  <a:pt x="1073" y="118"/>
                </a:lnTo>
                <a:lnTo>
                  <a:pt x="1045" y="115"/>
                </a:lnTo>
                <a:lnTo>
                  <a:pt x="1026" y="121"/>
                </a:lnTo>
                <a:lnTo>
                  <a:pt x="999" y="115"/>
                </a:lnTo>
                <a:lnTo>
                  <a:pt x="970" y="94"/>
                </a:lnTo>
                <a:lnTo>
                  <a:pt x="947" y="105"/>
                </a:lnTo>
                <a:lnTo>
                  <a:pt x="843" y="119"/>
                </a:lnTo>
                <a:lnTo>
                  <a:pt x="820" y="83"/>
                </a:lnTo>
                <a:lnTo>
                  <a:pt x="762" y="76"/>
                </a:lnTo>
                <a:lnTo>
                  <a:pt x="743" y="72"/>
                </a:lnTo>
                <a:lnTo>
                  <a:pt x="733" y="44"/>
                </a:lnTo>
                <a:lnTo>
                  <a:pt x="738" y="30"/>
                </a:lnTo>
                <a:lnTo>
                  <a:pt x="687" y="0"/>
                </a:lnTo>
                <a:lnTo>
                  <a:pt x="652" y="8"/>
                </a:lnTo>
                <a:lnTo>
                  <a:pt x="525" y="56"/>
                </a:lnTo>
                <a:lnTo>
                  <a:pt x="509" y="76"/>
                </a:lnTo>
                <a:lnTo>
                  <a:pt x="509" y="99"/>
                </a:lnTo>
                <a:lnTo>
                  <a:pt x="497" y="119"/>
                </a:lnTo>
                <a:lnTo>
                  <a:pt x="478" y="119"/>
                </a:lnTo>
                <a:lnTo>
                  <a:pt x="436" y="128"/>
                </a:lnTo>
                <a:lnTo>
                  <a:pt x="429" y="121"/>
                </a:lnTo>
                <a:lnTo>
                  <a:pt x="414" y="115"/>
                </a:lnTo>
                <a:lnTo>
                  <a:pt x="354" y="125"/>
                </a:lnTo>
                <a:lnTo>
                  <a:pt x="349" y="132"/>
                </a:lnTo>
                <a:lnTo>
                  <a:pt x="312" y="132"/>
                </a:lnTo>
                <a:lnTo>
                  <a:pt x="295" y="134"/>
                </a:lnTo>
                <a:lnTo>
                  <a:pt x="274" y="121"/>
                </a:lnTo>
                <a:lnTo>
                  <a:pt x="236" y="121"/>
                </a:lnTo>
                <a:lnTo>
                  <a:pt x="161" y="115"/>
                </a:lnTo>
                <a:lnTo>
                  <a:pt x="56" y="159"/>
                </a:lnTo>
                <a:lnTo>
                  <a:pt x="65" y="170"/>
                </a:lnTo>
                <a:lnTo>
                  <a:pt x="68" y="182"/>
                </a:lnTo>
                <a:lnTo>
                  <a:pt x="82" y="199"/>
                </a:lnTo>
                <a:lnTo>
                  <a:pt x="96" y="209"/>
                </a:lnTo>
                <a:lnTo>
                  <a:pt x="96" y="220"/>
                </a:lnTo>
                <a:lnTo>
                  <a:pt x="105" y="233"/>
                </a:lnTo>
                <a:lnTo>
                  <a:pt x="101" y="247"/>
                </a:lnTo>
                <a:lnTo>
                  <a:pt x="61" y="277"/>
                </a:lnTo>
                <a:lnTo>
                  <a:pt x="46" y="295"/>
                </a:lnTo>
                <a:lnTo>
                  <a:pt x="28" y="347"/>
                </a:lnTo>
                <a:lnTo>
                  <a:pt x="33" y="359"/>
                </a:lnTo>
                <a:lnTo>
                  <a:pt x="14" y="360"/>
                </a:lnTo>
                <a:lnTo>
                  <a:pt x="0" y="419"/>
                </a:lnTo>
                <a:lnTo>
                  <a:pt x="35" y="434"/>
                </a:lnTo>
                <a:lnTo>
                  <a:pt x="53" y="450"/>
                </a:lnTo>
                <a:lnTo>
                  <a:pt x="82" y="446"/>
                </a:lnTo>
                <a:lnTo>
                  <a:pt x="105" y="446"/>
                </a:lnTo>
                <a:lnTo>
                  <a:pt x="136" y="446"/>
                </a:lnTo>
                <a:lnTo>
                  <a:pt x="154" y="439"/>
                </a:lnTo>
                <a:lnTo>
                  <a:pt x="173" y="438"/>
                </a:lnTo>
                <a:lnTo>
                  <a:pt x="189" y="446"/>
                </a:lnTo>
                <a:lnTo>
                  <a:pt x="203" y="450"/>
                </a:lnTo>
                <a:lnTo>
                  <a:pt x="220" y="436"/>
                </a:lnTo>
                <a:lnTo>
                  <a:pt x="241" y="430"/>
                </a:lnTo>
                <a:lnTo>
                  <a:pt x="262" y="427"/>
                </a:lnTo>
                <a:lnTo>
                  <a:pt x="300" y="402"/>
                </a:lnTo>
                <a:lnTo>
                  <a:pt x="314" y="390"/>
                </a:lnTo>
                <a:lnTo>
                  <a:pt x="342" y="383"/>
                </a:lnTo>
                <a:lnTo>
                  <a:pt x="361" y="375"/>
                </a:lnTo>
                <a:lnTo>
                  <a:pt x="391" y="381"/>
                </a:lnTo>
                <a:lnTo>
                  <a:pt x="419" y="393"/>
                </a:lnTo>
                <a:lnTo>
                  <a:pt x="447" y="388"/>
                </a:lnTo>
                <a:lnTo>
                  <a:pt x="475" y="398"/>
                </a:lnTo>
                <a:lnTo>
                  <a:pt x="492" y="408"/>
                </a:lnTo>
                <a:lnTo>
                  <a:pt x="494" y="432"/>
                </a:lnTo>
                <a:lnTo>
                  <a:pt x="520" y="443"/>
                </a:lnTo>
                <a:lnTo>
                  <a:pt x="536" y="471"/>
                </a:lnTo>
                <a:lnTo>
                  <a:pt x="557" y="476"/>
                </a:lnTo>
                <a:lnTo>
                  <a:pt x="572" y="505"/>
                </a:lnTo>
                <a:lnTo>
                  <a:pt x="562" y="519"/>
                </a:lnTo>
                <a:lnTo>
                  <a:pt x="516" y="516"/>
                </a:lnTo>
                <a:lnTo>
                  <a:pt x="508" y="522"/>
                </a:lnTo>
                <a:lnTo>
                  <a:pt x="504" y="530"/>
                </a:lnTo>
                <a:lnTo>
                  <a:pt x="508" y="555"/>
                </a:lnTo>
                <a:lnTo>
                  <a:pt x="492" y="566"/>
                </a:lnTo>
                <a:lnTo>
                  <a:pt x="494" y="576"/>
                </a:lnTo>
                <a:lnTo>
                  <a:pt x="483" y="581"/>
                </a:lnTo>
                <a:lnTo>
                  <a:pt x="476" y="604"/>
                </a:lnTo>
                <a:lnTo>
                  <a:pt x="464" y="606"/>
                </a:lnTo>
                <a:lnTo>
                  <a:pt x="476" y="607"/>
                </a:lnTo>
                <a:lnTo>
                  <a:pt x="496" y="622"/>
                </a:lnTo>
                <a:lnTo>
                  <a:pt x="509" y="619"/>
                </a:lnTo>
                <a:lnTo>
                  <a:pt x="522" y="610"/>
                </a:lnTo>
                <a:lnTo>
                  <a:pt x="551" y="599"/>
                </a:lnTo>
                <a:lnTo>
                  <a:pt x="564" y="597"/>
                </a:lnTo>
                <a:lnTo>
                  <a:pt x="569" y="583"/>
                </a:lnTo>
                <a:lnTo>
                  <a:pt x="564" y="564"/>
                </a:lnTo>
                <a:lnTo>
                  <a:pt x="570" y="577"/>
                </a:lnTo>
                <a:lnTo>
                  <a:pt x="604" y="558"/>
                </a:lnTo>
                <a:lnTo>
                  <a:pt x="612" y="539"/>
                </a:lnTo>
                <a:lnTo>
                  <a:pt x="607" y="528"/>
                </a:lnTo>
                <a:lnTo>
                  <a:pt x="595" y="523"/>
                </a:lnTo>
                <a:lnTo>
                  <a:pt x="607" y="520"/>
                </a:lnTo>
                <a:lnTo>
                  <a:pt x="614" y="527"/>
                </a:lnTo>
                <a:lnTo>
                  <a:pt x="628" y="508"/>
                </a:lnTo>
                <a:lnTo>
                  <a:pt x="628" y="500"/>
                </a:lnTo>
                <a:lnTo>
                  <a:pt x="663" y="485"/>
                </a:lnTo>
                <a:lnTo>
                  <a:pt x="677" y="476"/>
                </a:lnTo>
                <a:lnTo>
                  <a:pt x="684" y="481"/>
                </a:lnTo>
                <a:lnTo>
                  <a:pt x="703" y="470"/>
                </a:lnTo>
                <a:lnTo>
                  <a:pt x="712" y="471"/>
                </a:lnTo>
                <a:lnTo>
                  <a:pt x="724" y="478"/>
                </a:lnTo>
                <a:lnTo>
                  <a:pt x="700" y="485"/>
                </a:lnTo>
                <a:lnTo>
                  <a:pt x="691" y="490"/>
                </a:lnTo>
                <a:lnTo>
                  <a:pt x="719" y="490"/>
                </a:lnTo>
                <a:lnTo>
                  <a:pt x="708" y="505"/>
                </a:lnTo>
                <a:lnTo>
                  <a:pt x="726" y="505"/>
                </a:lnTo>
                <a:lnTo>
                  <a:pt x="766" y="513"/>
                </a:lnTo>
                <a:lnTo>
                  <a:pt x="813" y="493"/>
                </a:lnTo>
                <a:lnTo>
                  <a:pt x="829" y="501"/>
                </a:lnTo>
                <a:lnTo>
                  <a:pt x="832" y="493"/>
                </a:lnTo>
                <a:lnTo>
                  <a:pt x="846" y="505"/>
                </a:lnTo>
                <a:lnTo>
                  <a:pt x="815" y="526"/>
                </a:lnTo>
                <a:lnTo>
                  <a:pt x="794" y="550"/>
                </a:lnTo>
                <a:lnTo>
                  <a:pt x="783" y="558"/>
                </a:lnTo>
                <a:lnTo>
                  <a:pt x="820" y="569"/>
                </a:lnTo>
                <a:lnTo>
                  <a:pt x="830" y="574"/>
                </a:lnTo>
                <a:lnTo>
                  <a:pt x="858" y="583"/>
                </a:lnTo>
                <a:lnTo>
                  <a:pt x="867" y="611"/>
                </a:lnTo>
                <a:lnTo>
                  <a:pt x="863" y="620"/>
                </a:lnTo>
                <a:lnTo>
                  <a:pt x="881" y="627"/>
                </a:lnTo>
                <a:lnTo>
                  <a:pt x="907" y="624"/>
                </a:lnTo>
                <a:lnTo>
                  <a:pt x="935" y="593"/>
                </a:lnTo>
                <a:lnTo>
                  <a:pt x="952" y="581"/>
                </a:lnTo>
                <a:lnTo>
                  <a:pt x="968" y="580"/>
                </a:lnTo>
                <a:lnTo>
                  <a:pt x="994" y="546"/>
                </a:lnTo>
                <a:lnTo>
                  <a:pt x="1038" y="547"/>
                </a:lnTo>
                <a:lnTo>
                  <a:pt x="1064" y="536"/>
                </a:lnTo>
                <a:lnTo>
                  <a:pt x="1061" y="526"/>
                </a:lnTo>
                <a:lnTo>
                  <a:pt x="1062" y="503"/>
                </a:lnTo>
                <a:lnTo>
                  <a:pt x="1047" y="505"/>
                </a:lnTo>
                <a:lnTo>
                  <a:pt x="1031" y="512"/>
                </a:lnTo>
                <a:lnTo>
                  <a:pt x="1003" y="532"/>
                </a:lnTo>
                <a:lnTo>
                  <a:pt x="986" y="526"/>
                </a:lnTo>
                <a:lnTo>
                  <a:pt x="961" y="532"/>
                </a:lnTo>
                <a:lnTo>
                  <a:pt x="952" y="530"/>
                </a:lnTo>
                <a:lnTo>
                  <a:pt x="938" y="511"/>
                </a:lnTo>
                <a:lnTo>
                  <a:pt x="923" y="515"/>
                </a:lnTo>
                <a:lnTo>
                  <a:pt x="923" y="507"/>
                </a:lnTo>
                <a:lnTo>
                  <a:pt x="909" y="495"/>
                </a:lnTo>
                <a:lnTo>
                  <a:pt x="883" y="495"/>
                </a:lnTo>
                <a:lnTo>
                  <a:pt x="869" y="485"/>
                </a:lnTo>
                <a:lnTo>
                  <a:pt x="869" y="469"/>
                </a:lnTo>
                <a:lnTo>
                  <a:pt x="877" y="481"/>
                </a:lnTo>
                <a:lnTo>
                  <a:pt x="897" y="480"/>
                </a:lnTo>
                <a:lnTo>
                  <a:pt x="907" y="484"/>
                </a:lnTo>
                <a:lnTo>
                  <a:pt x="912" y="477"/>
                </a:lnTo>
                <a:lnTo>
                  <a:pt x="928" y="495"/>
                </a:lnTo>
                <a:lnTo>
                  <a:pt x="931" y="488"/>
                </a:lnTo>
                <a:lnTo>
                  <a:pt x="924" y="474"/>
                </a:lnTo>
                <a:lnTo>
                  <a:pt x="933" y="461"/>
                </a:lnTo>
                <a:lnTo>
                  <a:pt x="935" y="446"/>
                </a:lnTo>
                <a:lnTo>
                  <a:pt x="951" y="458"/>
                </a:lnTo>
                <a:lnTo>
                  <a:pt x="956" y="444"/>
                </a:lnTo>
                <a:lnTo>
                  <a:pt x="975" y="424"/>
                </a:lnTo>
                <a:lnTo>
                  <a:pt x="996" y="415"/>
                </a:lnTo>
                <a:lnTo>
                  <a:pt x="1026" y="396"/>
                </a:lnTo>
                <a:lnTo>
                  <a:pt x="1043" y="400"/>
                </a:lnTo>
                <a:lnTo>
                  <a:pt x="1043" y="388"/>
                </a:lnTo>
                <a:lnTo>
                  <a:pt x="1080" y="360"/>
                </a:lnTo>
                <a:lnTo>
                  <a:pt x="1123" y="343"/>
                </a:lnTo>
                <a:lnTo>
                  <a:pt x="1113" y="320"/>
                </a:lnTo>
                <a:close/>
              </a:path>
            </a:pathLst>
          </a:custGeom>
          <a:solidFill>
            <a:srgbClr val="FFFFFF"/>
          </a:solidFill>
          <a:ln w="3175">
            <a:solidFill>
              <a:srgbClr val="000000"/>
            </a:solidFill>
            <a:prstDash val="solid"/>
            <a:round/>
            <a:headEnd/>
            <a:tailEnd/>
          </a:ln>
        </p:spPr>
        <p:txBody>
          <a:bodyPr/>
          <a:lstStyle/>
          <a:p>
            <a:endParaRPr lang="cs-CZ"/>
          </a:p>
        </p:txBody>
      </p:sp>
      <p:sp>
        <p:nvSpPr>
          <p:cNvPr id="71701" name="Freeform 21"/>
          <p:cNvSpPr>
            <a:spLocks/>
          </p:cNvSpPr>
          <p:nvPr/>
        </p:nvSpPr>
        <p:spPr bwMode="auto">
          <a:xfrm>
            <a:off x="6414824" y="3838575"/>
            <a:ext cx="519377" cy="407988"/>
          </a:xfrm>
          <a:custGeom>
            <a:avLst/>
            <a:gdLst>
              <a:gd name="T0" fmla="*/ 35 w 272"/>
              <a:gd name="T1" fmla="*/ 33 h 231"/>
              <a:gd name="T2" fmla="*/ 54 w 272"/>
              <a:gd name="T3" fmla="*/ 45 h 231"/>
              <a:gd name="T4" fmla="*/ 68 w 272"/>
              <a:gd name="T5" fmla="*/ 56 h 231"/>
              <a:gd name="T6" fmla="*/ 75 w 272"/>
              <a:gd name="T7" fmla="*/ 72 h 231"/>
              <a:gd name="T8" fmla="*/ 117 w 272"/>
              <a:gd name="T9" fmla="*/ 109 h 231"/>
              <a:gd name="T10" fmla="*/ 133 w 272"/>
              <a:gd name="T11" fmla="*/ 128 h 231"/>
              <a:gd name="T12" fmla="*/ 150 w 272"/>
              <a:gd name="T13" fmla="*/ 175 h 231"/>
              <a:gd name="T14" fmla="*/ 150 w 272"/>
              <a:gd name="T15" fmla="*/ 193 h 231"/>
              <a:gd name="T16" fmla="*/ 157 w 272"/>
              <a:gd name="T17" fmla="*/ 205 h 231"/>
              <a:gd name="T18" fmla="*/ 164 w 272"/>
              <a:gd name="T19" fmla="*/ 231 h 231"/>
              <a:gd name="T20" fmla="*/ 176 w 272"/>
              <a:gd name="T21" fmla="*/ 229 h 231"/>
              <a:gd name="T22" fmla="*/ 183 w 272"/>
              <a:gd name="T23" fmla="*/ 206 h 231"/>
              <a:gd name="T24" fmla="*/ 194 w 272"/>
              <a:gd name="T25" fmla="*/ 201 h 231"/>
              <a:gd name="T26" fmla="*/ 192 w 272"/>
              <a:gd name="T27" fmla="*/ 191 h 231"/>
              <a:gd name="T28" fmla="*/ 208 w 272"/>
              <a:gd name="T29" fmla="*/ 180 h 231"/>
              <a:gd name="T30" fmla="*/ 204 w 272"/>
              <a:gd name="T31" fmla="*/ 155 h 231"/>
              <a:gd name="T32" fmla="*/ 208 w 272"/>
              <a:gd name="T33" fmla="*/ 147 h 231"/>
              <a:gd name="T34" fmla="*/ 216 w 272"/>
              <a:gd name="T35" fmla="*/ 141 h 231"/>
              <a:gd name="T36" fmla="*/ 262 w 272"/>
              <a:gd name="T37" fmla="*/ 144 h 231"/>
              <a:gd name="T38" fmla="*/ 272 w 272"/>
              <a:gd name="T39" fmla="*/ 130 h 231"/>
              <a:gd name="T40" fmla="*/ 257 w 272"/>
              <a:gd name="T41" fmla="*/ 101 h 231"/>
              <a:gd name="T42" fmla="*/ 236 w 272"/>
              <a:gd name="T43" fmla="*/ 96 h 231"/>
              <a:gd name="T44" fmla="*/ 220 w 272"/>
              <a:gd name="T45" fmla="*/ 68 h 231"/>
              <a:gd name="T46" fmla="*/ 194 w 272"/>
              <a:gd name="T47" fmla="*/ 57 h 231"/>
              <a:gd name="T48" fmla="*/ 192 w 272"/>
              <a:gd name="T49" fmla="*/ 33 h 231"/>
              <a:gd name="T50" fmla="*/ 175 w 272"/>
              <a:gd name="T51" fmla="*/ 23 h 231"/>
              <a:gd name="T52" fmla="*/ 147 w 272"/>
              <a:gd name="T53" fmla="*/ 13 h 231"/>
              <a:gd name="T54" fmla="*/ 119 w 272"/>
              <a:gd name="T55" fmla="*/ 18 h 231"/>
              <a:gd name="T56" fmla="*/ 91 w 272"/>
              <a:gd name="T57" fmla="*/ 6 h 231"/>
              <a:gd name="T58" fmla="*/ 61 w 272"/>
              <a:gd name="T59" fmla="*/ 0 h 231"/>
              <a:gd name="T60" fmla="*/ 42 w 272"/>
              <a:gd name="T61" fmla="*/ 8 h 231"/>
              <a:gd name="T62" fmla="*/ 14 w 272"/>
              <a:gd name="T63" fmla="*/ 15 h 231"/>
              <a:gd name="T64" fmla="*/ 0 w 272"/>
              <a:gd name="T65" fmla="*/ 27 h 231"/>
              <a:gd name="T66" fmla="*/ 18 w 272"/>
              <a:gd name="T67" fmla="*/ 26 h 231"/>
              <a:gd name="T68" fmla="*/ 35 w 272"/>
              <a:gd name="T69" fmla="*/ 3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2" h="231">
                <a:moveTo>
                  <a:pt x="35" y="33"/>
                </a:moveTo>
                <a:lnTo>
                  <a:pt x="54" y="45"/>
                </a:lnTo>
                <a:lnTo>
                  <a:pt x="68" y="56"/>
                </a:lnTo>
                <a:lnTo>
                  <a:pt x="75" y="72"/>
                </a:lnTo>
                <a:lnTo>
                  <a:pt x="117" y="109"/>
                </a:lnTo>
                <a:lnTo>
                  <a:pt x="133" y="128"/>
                </a:lnTo>
                <a:lnTo>
                  <a:pt x="150" y="175"/>
                </a:lnTo>
                <a:lnTo>
                  <a:pt x="150" y="193"/>
                </a:lnTo>
                <a:lnTo>
                  <a:pt x="157" y="205"/>
                </a:lnTo>
                <a:lnTo>
                  <a:pt x="164" y="231"/>
                </a:lnTo>
                <a:lnTo>
                  <a:pt x="176" y="229"/>
                </a:lnTo>
                <a:lnTo>
                  <a:pt x="183" y="206"/>
                </a:lnTo>
                <a:lnTo>
                  <a:pt x="194" y="201"/>
                </a:lnTo>
                <a:lnTo>
                  <a:pt x="192" y="191"/>
                </a:lnTo>
                <a:lnTo>
                  <a:pt x="208" y="180"/>
                </a:lnTo>
                <a:lnTo>
                  <a:pt x="204" y="155"/>
                </a:lnTo>
                <a:lnTo>
                  <a:pt x="208" y="147"/>
                </a:lnTo>
                <a:lnTo>
                  <a:pt x="216" y="141"/>
                </a:lnTo>
                <a:lnTo>
                  <a:pt x="262" y="144"/>
                </a:lnTo>
                <a:lnTo>
                  <a:pt x="272" y="130"/>
                </a:lnTo>
                <a:lnTo>
                  <a:pt x="257" y="101"/>
                </a:lnTo>
                <a:lnTo>
                  <a:pt x="236" y="96"/>
                </a:lnTo>
                <a:lnTo>
                  <a:pt x="220" y="68"/>
                </a:lnTo>
                <a:lnTo>
                  <a:pt x="194" y="57"/>
                </a:lnTo>
                <a:lnTo>
                  <a:pt x="192" y="33"/>
                </a:lnTo>
                <a:lnTo>
                  <a:pt x="175" y="23"/>
                </a:lnTo>
                <a:lnTo>
                  <a:pt x="147" y="13"/>
                </a:lnTo>
                <a:lnTo>
                  <a:pt x="119" y="18"/>
                </a:lnTo>
                <a:lnTo>
                  <a:pt x="91" y="6"/>
                </a:lnTo>
                <a:lnTo>
                  <a:pt x="61" y="0"/>
                </a:lnTo>
                <a:lnTo>
                  <a:pt x="42" y="8"/>
                </a:lnTo>
                <a:lnTo>
                  <a:pt x="14" y="15"/>
                </a:lnTo>
                <a:lnTo>
                  <a:pt x="0" y="27"/>
                </a:lnTo>
                <a:lnTo>
                  <a:pt x="18" y="26"/>
                </a:lnTo>
                <a:lnTo>
                  <a:pt x="35" y="33"/>
                </a:lnTo>
                <a:close/>
              </a:path>
            </a:pathLst>
          </a:custGeom>
          <a:solidFill>
            <a:srgbClr val="FFFFFF"/>
          </a:solidFill>
          <a:ln w="3175">
            <a:solidFill>
              <a:srgbClr val="000000"/>
            </a:solidFill>
            <a:prstDash val="solid"/>
            <a:round/>
            <a:headEnd/>
            <a:tailEnd/>
          </a:ln>
        </p:spPr>
        <p:txBody>
          <a:bodyPr/>
          <a:lstStyle/>
          <a:p>
            <a:endParaRPr lang="cs-CZ"/>
          </a:p>
        </p:txBody>
      </p:sp>
      <p:sp>
        <p:nvSpPr>
          <p:cNvPr id="71702" name="Freeform 22"/>
          <p:cNvSpPr>
            <a:spLocks/>
          </p:cNvSpPr>
          <p:nvPr/>
        </p:nvSpPr>
        <p:spPr bwMode="auto">
          <a:xfrm>
            <a:off x="4700191" y="4160839"/>
            <a:ext cx="431667" cy="217487"/>
          </a:xfrm>
          <a:custGeom>
            <a:avLst/>
            <a:gdLst>
              <a:gd name="T0" fmla="*/ 35 w 225"/>
              <a:gd name="T1" fmla="*/ 117 h 123"/>
              <a:gd name="T2" fmla="*/ 38 w 225"/>
              <a:gd name="T3" fmla="*/ 111 h 123"/>
              <a:gd name="T4" fmla="*/ 45 w 225"/>
              <a:gd name="T5" fmla="*/ 117 h 123"/>
              <a:gd name="T6" fmla="*/ 68 w 225"/>
              <a:gd name="T7" fmla="*/ 115 h 123"/>
              <a:gd name="T8" fmla="*/ 78 w 225"/>
              <a:gd name="T9" fmla="*/ 100 h 123"/>
              <a:gd name="T10" fmla="*/ 98 w 225"/>
              <a:gd name="T11" fmla="*/ 119 h 123"/>
              <a:gd name="T12" fmla="*/ 103 w 225"/>
              <a:gd name="T13" fmla="*/ 119 h 123"/>
              <a:gd name="T14" fmla="*/ 103 w 225"/>
              <a:gd name="T15" fmla="*/ 115 h 123"/>
              <a:gd name="T16" fmla="*/ 115 w 225"/>
              <a:gd name="T17" fmla="*/ 118 h 123"/>
              <a:gd name="T18" fmla="*/ 120 w 225"/>
              <a:gd name="T19" fmla="*/ 123 h 123"/>
              <a:gd name="T20" fmla="*/ 132 w 225"/>
              <a:gd name="T21" fmla="*/ 121 h 123"/>
              <a:gd name="T22" fmla="*/ 131 w 225"/>
              <a:gd name="T23" fmla="*/ 108 h 123"/>
              <a:gd name="T24" fmla="*/ 136 w 225"/>
              <a:gd name="T25" fmla="*/ 103 h 123"/>
              <a:gd name="T26" fmla="*/ 131 w 225"/>
              <a:gd name="T27" fmla="*/ 98 h 123"/>
              <a:gd name="T28" fmla="*/ 145 w 225"/>
              <a:gd name="T29" fmla="*/ 88 h 123"/>
              <a:gd name="T30" fmla="*/ 157 w 225"/>
              <a:gd name="T31" fmla="*/ 88 h 123"/>
              <a:gd name="T32" fmla="*/ 162 w 225"/>
              <a:gd name="T33" fmla="*/ 80 h 123"/>
              <a:gd name="T34" fmla="*/ 162 w 225"/>
              <a:gd name="T35" fmla="*/ 68 h 123"/>
              <a:gd name="T36" fmla="*/ 153 w 225"/>
              <a:gd name="T37" fmla="*/ 62 h 123"/>
              <a:gd name="T38" fmla="*/ 157 w 225"/>
              <a:gd name="T39" fmla="*/ 53 h 123"/>
              <a:gd name="T40" fmla="*/ 183 w 225"/>
              <a:gd name="T41" fmla="*/ 46 h 123"/>
              <a:gd name="T42" fmla="*/ 188 w 225"/>
              <a:gd name="T43" fmla="*/ 38 h 123"/>
              <a:gd name="T44" fmla="*/ 197 w 225"/>
              <a:gd name="T45" fmla="*/ 38 h 123"/>
              <a:gd name="T46" fmla="*/ 202 w 225"/>
              <a:gd name="T47" fmla="*/ 38 h 123"/>
              <a:gd name="T48" fmla="*/ 199 w 225"/>
              <a:gd name="T49" fmla="*/ 27 h 123"/>
              <a:gd name="T50" fmla="*/ 204 w 225"/>
              <a:gd name="T51" fmla="*/ 23 h 123"/>
              <a:gd name="T52" fmla="*/ 220 w 225"/>
              <a:gd name="T53" fmla="*/ 30 h 123"/>
              <a:gd name="T54" fmla="*/ 225 w 225"/>
              <a:gd name="T55" fmla="*/ 27 h 123"/>
              <a:gd name="T56" fmla="*/ 214 w 225"/>
              <a:gd name="T57" fmla="*/ 16 h 123"/>
              <a:gd name="T58" fmla="*/ 207 w 225"/>
              <a:gd name="T59" fmla="*/ 3 h 123"/>
              <a:gd name="T60" fmla="*/ 188 w 225"/>
              <a:gd name="T61" fmla="*/ 0 h 123"/>
              <a:gd name="T62" fmla="*/ 178 w 225"/>
              <a:gd name="T63" fmla="*/ 4 h 123"/>
              <a:gd name="T64" fmla="*/ 174 w 225"/>
              <a:gd name="T65" fmla="*/ 11 h 123"/>
              <a:gd name="T66" fmla="*/ 146 w 225"/>
              <a:gd name="T67" fmla="*/ 10 h 123"/>
              <a:gd name="T68" fmla="*/ 141 w 225"/>
              <a:gd name="T69" fmla="*/ 19 h 123"/>
              <a:gd name="T70" fmla="*/ 117 w 225"/>
              <a:gd name="T71" fmla="*/ 14 h 123"/>
              <a:gd name="T72" fmla="*/ 99 w 225"/>
              <a:gd name="T73" fmla="*/ 18 h 123"/>
              <a:gd name="T74" fmla="*/ 77 w 225"/>
              <a:gd name="T75" fmla="*/ 34 h 123"/>
              <a:gd name="T76" fmla="*/ 38 w 225"/>
              <a:gd name="T77" fmla="*/ 30 h 123"/>
              <a:gd name="T78" fmla="*/ 17 w 225"/>
              <a:gd name="T79" fmla="*/ 30 h 123"/>
              <a:gd name="T80" fmla="*/ 5 w 225"/>
              <a:gd name="T81" fmla="*/ 39 h 123"/>
              <a:gd name="T82" fmla="*/ 0 w 225"/>
              <a:gd name="T83" fmla="*/ 52 h 123"/>
              <a:gd name="T84" fmla="*/ 10 w 225"/>
              <a:gd name="T85" fmla="*/ 53 h 123"/>
              <a:gd name="T86" fmla="*/ 5 w 225"/>
              <a:gd name="T87" fmla="*/ 68 h 123"/>
              <a:gd name="T88" fmla="*/ 12 w 225"/>
              <a:gd name="T89" fmla="*/ 73 h 123"/>
              <a:gd name="T90" fmla="*/ 10 w 225"/>
              <a:gd name="T91" fmla="*/ 81 h 123"/>
              <a:gd name="T92" fmla="*/ 24 w 225"/>
              <a:gd name="T93" fmla="*/ 88 h 123"/>
              <a:gd name="T94" fmla="*/ 35 w 225"/>
              <a:gd name="T95" fmla="*/ 99 h 123"/>
              <a:gd name="T96" fmla="*/ 30 w 225"/>
              <a:gd name="T97" fmla="*/ 106 h 123"/>
              <a:gd name="T98" fmla="*/ 16 w 225"/>
              <a:gd name="T99" fmla="*/ 106 h 123"/>
              <a:gd name="T100" fmla="*/ 7 w 225"/>
              <a:gd name="T101" fmla="*/ 110 h 123"/>
              <a:gd name="T102" fmla="*/ 16 w 225"/>
              <a:gd name="T103" fmla="*/ 117 h 123"/>
              <a:gd name="T104" fmla="*/ 35 w 225"/>
              <a:gd name="T105" fmla="*/ 11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5" h="123">
                <a:moveTo>
                  <a:pt x="35" y="117"/>
                </a:moveTo>
                <a:lnTo>
                  <a:pt x="38" y="111"/>
                </a:lnTo>
                <a:lnTo>
                  <a:pt x="45" y="117"/>
                </a:lnTo>
                <a:lnTo>
                  <a:pt x="68" y="115"/>
                </a:lnTo>
                <a:lnTo>
                  <a:pt x="78" y="100"/>
                </a:lnTo>
                <a:lnTo>
                  <a:pt x="98" y="119"/>
                </a:lnTo>
                <a:lnTo>
                  <a:pt x="103" y="119"/>
                </a:lnTo>
                <a:lnTo>
                  <a:pt x="103" y="115"/>
                </a:lnTo>
                <a:lnTo>
                  <a:pt x="115" y="118"/>
                </a:lnTo>
                <a:lnTo>
                  <a:pt x="120" y="123"/>
                </a:lnTo>
                <a:lnTo>
                  <a:pt x="132" y="121"/>
                </a:lnTo>
                <a:lnTo>
                  <a:pt x="131" y="108"/>
                </a:lnTo>
                <a:lnTo>
                  <a:pt x="136" y="103"/>
                </a:lnTo>
                <a:lnTo>
                  <a:pt x="131" y="98"/>
                </a:lnTo>
                <a:lnTo>
                  <a:pt x="145" y="88"/>
                </a:lnTo>
                <a:lnTo>
                  <a:pt x="157" y="88"/>
                </a:lnTo>
                <a:lnTo>
                  <a:pt x="162" y="80"/>
                </a:lnTo>
                <a:lnTo>
                  <a:pt x="162" y="68"/>
                </a:lnTo>
                <a:lnTo>
                  <a:pt x="153" y="62"/>
                </a:lnTo>
                <a:lnTo>
                  <a:pt x="157" y="53"/>
                </a:lnTo>
                <a:lnTo>
                  <a:pt x="183" y="46"/>
                </a:lnTo>
                <a:lnTo>
                  <a:pt x="188" y="38"/>
                </a:lnTo>
                <a:lnTo>
                  <a:pt x="197" y="38"/>
                </a:lnTo>
                <a:lnTo>
                  <a:pt x="202" y="38"/>
                </a:lnTo>
                <a:lnTo>
                  <a:pt x="199" y="27"/>
                </a:lnTo>
                <a:lnTo>
                  <a:pt x="204" y="23"/>
                </a:lnTo>
                <a:lnTo>
                  <a:pt x="220" y="30"/>
                </a:lnTo>
                <a:lnTo>
                  <a:pt x="225" y="27"/>
                </a:lnTo>
                <a:lnTo>
                  <a:pt x="214" y="16"/>
                </a:lnTo>
                <a:lnTo>
                  <a:pt x="207" y="3"/>
                </a:lnTo>
                <a:lnTo>
                  <a:pt x="188" y="0"/>
                </a:lnTo>
                <a:lnTo>
                  <a:pt x="178" y="4"/>
                </a:lnTo>
                <a:lnTo>
                  <a:pt x="174" y="11"/>
                </a:lnTo>
                <a:lnTo>
                  <a:pt x="146" y="10"/>
                </a:lnTo>
                <a:lnTo>
                  <a:pt x="141" y="19"/>
                </a:lnTo>
                <a:lnTo>
                  <a:pt x="117" y="14"/>
                </a:lnTo>
                <a:lnTo>
                  <a:pt x="99" y="18"/>
                </a:lnTo>
                <a:lnTo>
                  <a:pt x="77" y="34"/>
                </a:lnTo>
                <a:lnTo>
                  <a:pt x="38" y="30"/>
                </a:lnTo>
                <a:lnTo>
                  <a:pt x="17" y="30"/>
                </a:lnTo>
                <a:lnTo>
                  <a:pt x="5" y="39"/>
                </a:lnTo>
                <a:lnTo>
                  <a:pt x="0" y="52"/>
                </a:lnTo>
                <a:lnTo>
                  <a:pt x="10" y="53"/>
                </a:lnTo>
                <a:lnTo>
                  <a:pt x="5" y="68"/>
                </a:lnTo>
                <a:lnTo>
                  <a:pt x="12" y="73"/>
                </a:lnTo>
                <a:lnTo>
                  <a:pt x="10" y="81"/>
                </a:lnTo>
                <a:lnTo>
                  <a:pt x="24" y="88"/>
                </a:lnTo>
                <a:lnTo>
                  <a:pt x="35" y="99"/>
                </a:lnTo>
                <a:lnTo>
                  <a:pt x="30" y="106"/>
                </a:lnTo>
                <a:lnTo>
                  <a:pt x="16" y="106"/>
                </a:lnTo>
                <a:lnTo>
                  <a:pt x="7" y="110"/>
                </a:lnTo>
                <a:lnTo>
                  <a:pt x="16" y="117"/>
                </a:lnTo>
                <a:lnTo>
                  <a:pt x="35" y="117"/>
                </a:lnTo>
                <a:close/>
              </a:path>
            </a:pathLst>
          </a:custGeom>
          <a:solidFill>
            <a:srgbClr val="FF0000"/>
          </a:solidFill>
          <a:ln w="3175">
            <a:solidFill>
              <a:srgbClr val="000000"/>
            </a:solidFill>
            <a:prstDash val="solid"/>
            <a:round/>
            <a:headEnd/>
            <a:tailEnd/>
          </a:ln>
        </p:spPr>
        <p:txBody>
          <a:bodyPr/>
          <a:lstStyle/>
          <a:p>
            <a:endParaRPr lang="cs-CZ"/>
          </a:p>
        </p:txBody>
      </p:sp>
      <p:sp>
        <p:nvSpPr>
          <p:cNvPr id="71703" name="Freeform 23"/>
          <p:cNvSpPr>
            <a:spLocks/>
          </p:cNvSpPr>
          <p:nvPr/>
        </p:nvSpPr>
        <p:spPr bwMode="auto">
          <a:xfrm>
            <a:off x="4529931" y="3563939"/>
            <a:ext cx="875375" cy="365125"/>
          </a:xfrm>
          <a:custGeom>
            <a:avLst/>
            <a:gdLst>
              <a:gd name="T0" fmla="*/ 143 w 457"/>
              <a:gd name="T1" fmla="*/ 200 h 207"/>
              <a:gd name="T2" fmla="*/ 171 w 457"/>
              <a:gd name="T3" fmla="*/ 200 h 207"/>
              <a:gd name="T4" fmla="*/ 193 w 457"/>
              <a:gd name="T5" fmla="*/ 188 h 207"/>
              <a:gd name="T6" fmla="*/ 199 w 457"/>
              <a:gd name="T7" fmla="*/ 180 h 207"/>
              <a:gd name="T8" fmla="*/ 206 w 457"/>
              <a:gd name="T9" fmla="*/ 170 h 207"/>
              <a:gd name="T10" fmla="*/ 248 w 457"/>
              <a:gd name="T11" fmla="*/ 172 h 207"/>
              <a:gd name="T12" fmla="*/ 258 w 457"/>
              <a:gd name="T13" fmla="*/ 176 h 207"/>
              <a:gd name="T14" fmla="*/ 275 w 457"/>
              <a:gd name="T15" fmla="*/ 188 h 207"/>
              <a:gd name="T16" fmla="*/ 319 w 457"/>
              <a:gd name="T17" fmla="*/ 184 h 207"/>
              <a:gd name="T18" fmla="*/ 330 w 457"/>
              <a:gd name="T19" fmla="*/ 193 h 207"/>
              <a:gd name="T20" fmla="*/ 330 w 457"/>
              <a:gd name="T21" fmla="*/ 207 h 207"/>
              <a:gd name="T22" fmla="*/ 343 w 457"/>
              <a:gd name="T23" fmla="*/ 186 h 207"/>
              <a:gd name="T24" fmla="*/ 352 w 457"/>
              <a:gd name="T25" fmla="*/ 186 h 207"/>
              <a:gd name="T26" fmla="*/ 359 w 457"/>
              <a:gd name="T27" fmla="*/ 191 h 207"/>
              <a:gd name="T28" fmla="*/ 378 w 457"/>
              <a:gd name="T29" fmla="*/ 188 h 207"/>
              <a:gd name="T30" fmla="*/ 394 w 457"/>
              <a:gd name="T31" fmla="*/ 178 h 207"/>
              <a:gd name="T32" fmla="*/ 394 w 457"/>
              <a:gd name="T33" fmla="*/ 172 h 207"/>
              <a:gd name="T34" fmla="*/ 405 w 457"/>
              <a:gd name="T35" fmla="*/ 170 h 207"/>
              <a:gd name="T36" fmla="*/ 410 w 457"/>
              <a:gd name="T37" fmla="*/ 162 h 207"/>
              <a:gd name="T38" fmla="*/ 411 w 457"/>
              <a:gd name="T39" fmla="*/ 150 h 207"/>
              <a:gd name="T40" fmla="*/ 413 w 457"/>
              <a:gd name="T41" fmla="*/ 145 h 207"/>
              <a:gd name="T42" fmla="*/ 424 w 457"/>
              <a:gd name="T43" fmla="*/ 143 h 207"/>
              <a:gd name="T44" fmla="*/ 436 w 457"/>
              <a:gd name="T45" fmla="*/ 128 h 207"/>
              <a:gd name="T46" fmla="*/ 448 w 457"/>
              <a:gd name="T47" fmla="*/ 128 h 207"/>
              <a:gd name="T48" fmla="*/ 457 w 457"/>
              <a:gd name="T49" fmla="*/ 122 h 207"/>
              <a:gd name="T50" fmla="*/ 434 w 457"/>
              <a:gd name="T51" fmla="*/ 115 h 207"/>
              <a:gd name="T52" fmla="*/ 408 w 457"/>
              <a:gd name="T53" fmla="*/ 88 h 207"/>
              <a:gd name="T54" fmla="*/ 392 w 457"/>
              <a:gd name="T55" fmla="*/ 86 h 207"/>
              <a:gd name="T56" fmla="*/ 380 w 457"/>
              <a:gd name="T57" fmla="*/ 80 h 207"/>
              <a:gd name="T58" fmla="*/ 380 w 457"/>
              <a:gd name="T59" fmla="*/ 66 h 207"/>
              <a:gd name="T60" fmla="*/ 356 w 457"/>
              <a:gd name="T61" fmla="*/ 63 h 207"/>
              <a:gd name="T62" fmla="*/ 328 w 457"/>
              <a:gd name="T63" fmla="*/ 67 h 207"/>
              <a:gd name="T64" fmla="*/ 307 w 457"/>
              <a:gd name="T65" fmla="*/ 71 h 207"/>
              <a:gd name="T66" fmla="*/ 282 w 457"/>
              <a:gd name="T67" fmla="*/ 55 h 207"/>
              <a:gd name="T68" fmla="*/ 286 w 457"/>
              <a:gd name="T69" fmla="*/ 40 h 207"/>
              <a:gd name="T70" fmla="*/ 272 w 457"/>
              <a:gd name="T71" fmla="*/ 39 h 207"/>
              <a:gd name="T72" fmla="*/ 262 w 457"/>
              <a:gd name="T73" fmla="*/ 28 h 207"/>
              <a:gd name="T74" fmla="*/ 227 w 457"/>
              <a:gd name="T75" fmla="*/ 25 h 207"/>
              <a:gd name="T76" fmla="*/ 221 w 457"/>
              <a:gd name="T77" fmla="*/ 16 h 207"/>
              <a:gd name="T78" fmla="*/ 209 w 457"/>
              <a:gd name="T79" fmla="*/ 12 h 207"/>
              <a:gd name="T80" fmla="*/ 183 w 457"/>
              <a:gd name="T81" fmla="*/ 23 h 207"/>
              <a:gd name="T82" fmla="*/ 176 w 457"/>
              <a:gd name="T83" fmla="*/ 23 h 207"/>
              <a:gd name="T84" fmla="*/ 159 w 457"/>
              <a:gd name="T85" fmla="*/ 2 h 207"/>
              <a:gd name="T86" fmla="*/ 148 w 457"/>
              <a:gd name="T87" fmla="*/ 0 h 207"/>
              <a:gd name="T88" fmla="*/ 143 w 457"/>
              <a:gd name="T89" fmla="*/ 20 h 207"/>
              <a:gd name="T90" fmla="*/ 98 w 457"/>
              <a:gd name="T91" fmla="*/ 34 h 207"/>
              <a:gd name="T92" fmla="*/ 91 w 457"/>
              <a:gd name="T93" fmla="*/ 43 h 207"/>
              <a:gd name="T94" fmla="*/ 30 w 457"/>
              <a:gd name="T95" fmla="*/ 62 h 207"/>
              <a:gd name="T96" fmla="*/ 23 w 457"/>
              <a:gd name="T97" fmla="*/ 74 h 207"/>
              <a:gd name="T98" fmla="*/ 0 w 457"/>
              <a:gd name="T99" fmla="*/ 65 h 207"/>
              <a:gd name="T100" fmla="*/ 0 w 457"/>
              <a:gd name="T101" fmla="*/ 73 h 207"/>
              <a:gd name="T102" fmla="*/ 23 w 457"/>
              <a:gd name="T103" fmla="*/ 88 h 207"/>
              <a:gd name="T104" fmla="*/ 24 w 457"/>
              <a:gd name="T105" fmla="*/ 116 h 207"/>
              <a:gd name="T106" fmla="*/ 119 w 457"/>
              <a:gd name="T107" fmla="*/ 189 h 207"/>
              <a:gd name="T108" fmla="*/ 134 w 457"/>
              <a:gd name="T109" fmla="*/ 193 h 207"/>
              <a:gd name="T110" fmla="*/ 143 w 457"/>
              <a:gd name="T111" fmla="*/ 20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57" h="207">
                <a:moveTo>
                  <a:pt x="143" y="200"/>
                </a:moveTo>
                <a:lnTo>
                  <a:pt x="171" y="200"/>
                </a:lnTo>
                <a:lnTo>
                  <a:pt x="193" y="188"/>
                </a:lnTo>
                <a:lnTo>
                  <a:pt x="199" y="180"/>
                </a:lnTo>
                <a:lnTo>
                  <a:pt x="206" y="170"/>
                </a:lnTo>
                <a:lnTo>
                  <a:pt x="248" y="172"/>
                </a:lnTo>
                <a:lnTo>
                  <a:pt x="258" y="176"/>
                </a:lnTo>
                <a:lnTo>
                  <a:pt x="275" y="188"/>
                </a:lnTo>
                <a:lnTo>
                  <a:pt x="319" y="184"/>
                </a:lnTo>
                <a:lnTo>
                  <a:pt x="330" y="193"/>
                </a:lnTo>
                <a:lnTo>
                  <a:pt x="330" y="207"/>
                </a:lnTo>
                <a:lnTo>
                  <a:pt x="343" y="186"/>
                </a:lnTo>
                <a:lnTo>
                  <a:pt x="352" y="186"/>
                </a:lnTo>
                <a:lnTo>
                  <a:pt x="359" y="191"/>
                </a:lnTo>
                <a:lnTo>
                  <a:pt x="378" y="188"/>
                </a:lnTo>
                <a:lnTo>
                  <a:pt x="394" y="178"/>
                </a:lnTo>
                <a:lnTo>
                  <a:pt x="394" y="172"/>
                </a:lnTo>
                <a:lnTo>
                  <a:pt x="405" y="170"/>
                </a:lnTo>
                <a:lnTo>
                  <a:pt x="410" y="162"/>
                </a:lnTo>
                <a:lnTo>
                  <a:pt x="411" y="150"/>
                </a:lnTo>
                <a:lnTo>
                  <a:pt x="413" y="145"/>
                </a:lnTo>
                <a:lnTo>
                  <a:pt x="424" y="143"/>
                </a:lnTo>
                <a:lnTo>
                  <a:pt x="436" y="128"/>
                </a:lnTo>
                <a:lnTo>
                  <a:pt x="448" y="128"/>
                </a:lnTo>
                <a:lnTo>
                  <a:pt x="457" y="122"/>
                </a:lnTo>
                <a:lnTo>
                  <a:pt x="434" y="115"/>
                </a:lnTo>
                <a:lnTo>
                  <a:pt x="408" y="88"/>
                </a:lnTo>
                <a:lnTo>
                  <a:pt x="392" y="86"/>
                </a:lnTo>
                <a:lnTo>
                  <a:pt x="380" y="80"/>
                </a:lnTo>
                <a:lnTo>
                  <a:pt x="380" y="66"/>
                </a:lnTo>
                <a:lnTo>
                  <a:pt x="356" y="63"/>
                </a:lnTo>
                <a:lnTo>
                  <a:pt x="328" y="67"/>
                </a:lnTo>
                <a:lnTo>
                  <a:pt x="307" y="71"/>
                </a:lnTo>
                <a:lnTo>
                  <a:pt x="282" y="55"/>
                </a:lnTo>
                <a:lnTo>
                  <a:pt x="286" y="40"/>
                </a:lnTo>
                <a:lnTo>
                  <a:pt x="272" y="39"/>
                </a:lnTo>
                <a:lnTo>
                  <a:pt x="262" y="28"/>
                </a:lnTo>
                <a:lnTo>
                  <a:pt x="227" y="25"/>
                </a:lnTo>
                <a:lnTo>
                  <a:pt x="221" y="16"/>
                </a:lnTo>
                <a:lnTo>
                  <a:pt x="209" y="12"/>
                </a:lnTo>
                <a:lnTo>
                  <a:pt x="183" y="23"/>
                </a:lnTo>
                <a:lnTo>
                  <a:pt x="176" y="23"/>
                </a:lnTo>
                <a:lnTo>
                  <a:pt x="159" y="2"/>
                </a:lnTo>
                <a:lnTo>
                  <a:pt x="148" y="0"/>
                </a:lnTo>
                <a:lnTo>
                  <a:pt x="143" y="20"/>
                </a:lnTo>
                <a:lnTo>
                  <a:pt x="98" y="34"/>
                </a:lnTo>
                <a:lnTo>
                  <a:pt x="91" y="43"/>
                </a:lnTo>
                <a:lnTo>
                  <a:pt x="30" y="62"/>
                </a:lnTo>
                <a:lnTo>
                  <a:pt x="23" y="74"/>
                </a:lnTo>
                <a:lnTo>
                  <a:pt x="0" y="65"/>
                </a:lnTo>
                <a:lnTo>
                  <a:pt x="0" y="73"/>
                </a:lnTo>
                <a:lnTo>
                  <a:pt x="23" y="88"/>
                </a:lnTo>
                <a:lnTo>
                  <a:pt x="24" y="116"/>
                </a:lnTo>
                <a:lnTo>
                  <a:pt x="119" y="189"/>
                </a:lnTo>
                <a:lnTo>
                  <a:pt x="134" y="193"/>
                </a:lnTo>
                <a:lnTo>
                  <a:pt x="143" y="200"/>
                </a:lnTo>
                <a:close/>
              </a:path>
            </a:pathLst>
          </a:custGeom>
          <a:solidFill>
            <a:srgbClr val="FFFFFF"/>
          </a:solidFill>
          <a:ln w="3175">
            <a:solidFill>
              <a:srgbClr val="000000"/>
            </a:solidFill>
            <a:prstDash val="solid"/>
            <a:round/>
            <a:headEnd/>
            <a:tailEnd/>
          </a:ln>
        </p:spPr>
        <p:txBody>
          <a:bodyPr/>
          <a:lstStyle/>
          <a:p>
            <a:endParaRPr lang="cs-CZ"/>
          </a:p>
        </p:txBody>
      </p:sp>
      <p:sp>
        <p:nvSpPr>
          <p:cNvPr id="71704" name="Freeform 24"/>
          <p:cNvSpPr>
            <a:spLocks/>
          </p:cNvSpPr>
          <p:nvPr/>
        </p:nvSpPr>
        <p:spPr bwMode="auto">
          <a:xfrm>
            <a:off x="4180814" y="3863975"/>
            <a:ext cx="1016396" cy="357188"/>
          </a:xfrm>
          <a:custGeom>
            <a:avLst/>
            <a:gdLst>
              <a:gd name="T0" fmla="*/ 485 w 532"/>
              <a:gd name="T1" fmla="*/ 133 h 202"/>
              <a:gd name="T2" fmla="*/ 488 w 532"/>
              <a:gd name="T3" fmla="*/ 107 h 202"/>
              <a:gd name="T4" fmla="*/ 525 w 532"/>
              <a:gd name="T5" fmla="*/ 99 h 202"/>
              <a:gd name="T6" fmla="*/ 530 w 532"/>
              <a:gd name="T7" fmla="*/ 71 h 202"/>
              <a:gd name="T8" fmla="*/ 513 w 532"/>
              <a:gd name="T9" fmla="*/ 37 h 202"/>
              <a:gd name="T10" fmla="*/ 502 w 532"/>
              <a:gd name="T11" fmla="*/ 14 h 202"/>
              <a:gd name="T12" fmla="*/ 441 w 532"/>
              <a:gd name="T13" fmla="*/ 6 h 202"/>
              <a:gd name="T14" fmla="*/ 389 w 532"/>
              <a:gd name="T15" fmla="*/ 0 h 202"/>
              <a:gd name="T16" fmla="*/ 376 w 532"/>
              <a:gd name="T17" fmla="*/ 18 h 202"/>
              <a:gd name="T18" fmla="*/ 326 w 532"/>
              <a:gd name="T19" fmla="*/ 30 h 202"/>
              <a:gd name="T20" fmla="*/ 302 w 532"/>
              <a:gd name="T21" fmla="*/ 19 h 202"/>
              <a:gd name="T22" fmla="*/ 279 w 532"/>
              <a:gd name="T23" fmla="*/ 33 h 202"/>
              <a:gd name="T24" fmla="*/ 240 w 532"/>
              <a:gd name="T25" fmla="*/ 58 h 202"/>
              <a:gd name="T26" fmla="*/ 242 w 532"/>
              <a:gd name="T27" fmla="*/ 100 h 202"/>
              <a:gd name="T28" fmla="*/ 234 w 532"/>
              <a:gd name="T29" fmla="*/ 111 h 202"/>
              <a:gd name="T30" fmla="*/ 195 w 532"/>
              <a:gd name="T31" fmla="*/ 100 h 202"/>
              <a:gd name="T32" fmla="*/ 122 w 532"/>
              <a:gd name="T33" fmla="*/ 118 h 202"/>
              <a:gd name="T34" fmla="*/ 75 w 532"/>
              <a:gd name="T35" fmla="*/ 107 h 202"/>
              <a:gd name="T36" fmla="*/ 36 w 532"/>
              <a:gd name="T37" fmla="*/ 109 h 202"/>
              <a:gd name="T38" fmla="*/ 0 w 532"/>
              <a:gd name="T39" fmla="*/ 110 h 202"/>
              <a:gd name="T40" fmla="*/ 2 w 532"/>
              <a:gd name="T41" fmla="*/ 136 h 202"/>
              <a:gd name="T42" fmla="*/ 31 w 532"/>
              <a:gd name="T43" fmla="*/ 159 h 202"/>
              <a:gd name="T44" fmla="*/ 61 w 532"/>
              <a:gd name="T45" fmla="*/ 163 h 202"/>
              <a:gd name="T46" fmla="*/ 129 w 532"/>
              <a:gd name="T47" fmla="*/ 156 h 202"/>
              <a:gd name="T48" fmla="*/ 165 w 532"/>
              <a:gd name="T49" fmla="*/ 153 h 202"/>
              <a:gd name="T50" fmla="*/ 183 w 532"/>
              <a:gd name="T51" fmla="*/ 156 h 202"/>
              <a:gd name="T52" fmla="*/ 223 w 532"/>
              <a:gd name="T53" fmla="*/ 187 h 202"/>
              <a:gd name="T54" fmla="*/ 279 w 532"/>
              <a:gd name="T55" fmla="*/ 197 h 202"/>
              <a:gd name="T56" fmla="*/ 310 w 532"/>
              <a:gd name="T57" fmla="*/ 198 h 202"/>
              <a:gd name="T58" fmla="*/ 371 w 532"/>
              <a:gd name="T59" fmla="*/ 186 h 202"/>
              <a:gd name="T60" fmla="*/ 413 w 532"/>
              <a:gd name="T61" fmla="*/ 187 h 202"/>
              <a:gd name="T62" fmla="*/ 446 w 532"/>
              <a:gd name="T63" fmla="*/ 179 h 202"/>
              <a:gd name="T64" fmla="*/ 460 w 532"/>
              <a:gd name="T65" fmla="*/ 168 h 202"/>
              <a:gd name="T66" fmla="*/ 486 w 532"/>
              <a:gd name="T67" fmla="*/ 153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2" h="202">
                <a:moveTo>
                  <a:pt x="486" y="153"/>
                </a:moveTo>
                <a:lnTo>
                  <a:pt x="485" y="133"/>
                </a:lnTo>
                <a:lnTo>
                  <a:pt x="495" y="115"/>
                </a:lnTo>
                <a:lnTo>
                  <a:pt x="488" y="107"/>
                </a:lnTo>
                <a:lnTo>
                  <a:pt x="492" y="99"/>
                </a:lnTo>
                <a:lnTo>
                  <a:pt x="525" y="99"/>
                </a:lnTo>
                <a:lnTo>
                  <a:pt x="532" y="91"/>
                </a:lnTo>
                <a:lnTo>
                  <a:pt x="530" y="71"/>
                </a:lnTo>
                <a:lnTo>
                  <a:pt x="521" y="58"/>
                </a:lnTo>
                <a:lnTo>
                  <a:pt x="513" y="37"/>
                </a:lnTo>
                <a:lnTo>
                  <a:pt x="513" y="23"/>
                </a:lnTo>
                <a:lnTo>
                  <a:pt x="502" y="14"/>
                </a:lnTo>
                <a:lnTo>
                  <a:pt x="458" y="18"/>
                </a:lnTo>
                <a:lnTo>
                  <a:pt x="441" y="6"/>
                </a:lnTo>
                <a:lnTo>
                  <a:pt x="431" y="2"/>
                </a:lnTo>
                <a:lnTo>
                  <a:pt x="389" y="0"/>
                </a:lnTo>
                <a:lnTo>
                  <a:pt x="382" y="10"/>
                </a:lnTo>
                <a:lnTo>
                  <a:pt x="376" y="18"/>
                </a:lnTo>
                <a:lnTo>
                  <a:pt x="354" y="30"/>
                </a:lnTo>
                <a:lnTo>
                  <a:pt x="326" y="30"/>
                </a:lnTo>
                <a:lnTo>
                  <a:pt x="317" y="23"/>
                </a:lnTo>
                <a:lnTo>
                  <a:pt x="302" y="19"/>
                </a:lnTo>
                <a:lnTo>
                  <a:pt x="300" y="26"/>
                </a:lnTo>
                <a:lnTo>
                  <a:pt x="279" y="33"/>
                </a:lnTo>
                <a:lnTo>
                  <a:pt x="268" y="50"/>
                </a:lnTo>
                <a:lnTo>
                  <a:pt x="240" y="58"/>
                </a:lnTo>
                <a:lnTo>
                  <a:pt x="234" y="69"/>
                </a:lnTo>
                <a:lnTo>
                  <a:pt x="242" y="100"/>
                </a:lnTo>
                <a:lnTo>
                  <a:pt x="242" y="109"/>
                </a:lnTo>
                <a:lnTo>
                  <a:pt x="234" y="111"/>
                </a:lnTo>
                <a:lnTo>
                  <a:pt x="228" y="105"/>
                </a:lnTo>
                <a:lnTo>
                  <a:pt x="195" y="100"/>
                </a:lnTo>
                <a:lnTo>
                  <a:pt x="148" y="107"/>
                </a:lnTo>
                <a:lnTo>
                  <a:pt x="122" y="118"/>
                </a:lnTo>
                <a:lnTo>
                  <a:pt x="104" y="118"/>
                </a:lnTo>
                <a:lnTo>
                  <a:pt x="75" y="107"/>
                </a:lnTo>
                <a:lnTo>
                  <a:pt x="54" y="123"/>
                </a:lnTo>
                <a:lnTo>
                  <a:pt x="36" y="109"/>
                </a:lnTo>
                <a:lnTo>
                  <a:pt x="14" y="106"/>
                </a:lnTo>
                <a:lnTo>
                  <a:pt x="0" y="110"/>
                </a:lnTo>
                <a:lnTo>
                  <a:pt x="9" y="118"/>
                </a:lnTo>
                <a:lnTo>
                  <a:pt x="2" y="136"/>
                </a:lnTo>
                <a:lnTo>
                  <a:pt x="10" y="148"/>
                </a:lnTo>
                <a:lnTo>
                  <a:pt x="31" y="159"/>
                </a:lnTo>
                <a:lnTo>
                  <a:pt x="52" y="156"/>
                </a:lnTo>
                <a:lnTo>
                  <a:pt x="61" y="163"/>
                </a:lnTo>
                <a:lnTo>
                  <a:pt x="84" y="167"/>
                </a:lnTo>
                <a:lnTo>
                  <a:pt x="129" y="156"/>
                </a:lnTo>
                <a:lnTo>
                  <a:pt x="153" y="155"/>
                </a:lnTo>
                <a:lnTo>
                  <a:pt x="165" y="153"/>
                </a:lnTo>
                <a:lnTo>
                  <a:pt x="181" y="149"/>
                </a:lnTo>
                <a:lnTo>
                  <a:pt x="183" y="156"/>
                </a:lnTo>
                <a:lnTo>
                  <a:pt x="185" y="164"/>
                </a:lnTo>
                <a:lnTo>
                  <a:pt x="223" y="187"/>
                </a:lnTo>
                <a:lnTo>
                  <a:pt x="261" y="193"/>
                </a:lnTo>
                <a:lnTo>
                  <a:pt x="279" y="197"/>
                </a:lnTo>
                <a:lnTo>
                  <a:pt x="289" y="198"/>
                </a:lnTo>
                <a:lnTo>
                  <a:pt x="310" y="198"/>
                </a:lnTo>
                <a:lnTo>
                  <a:pt x="349" y="202"/>
                </a:lnTo>
                <a:lnTo>
                  <a:pt x="371" y="186"/>
                </a:lnTo>
                <a:lnTo>
                  <a:pt x="389" y="182"/>
                </a:lnTo>
                <a:lnTo>
                  <a:pt x="413" y="187"/>
                </a:lnTo>
                <a:lnTo>
                  <a:pt x="418" y="178"/>
                </a:lnTo>
                <a:lnTo>
                  <a:pt x="446" y="179"/>
                </a:lnTo>
                <a:lnTo>
                  <a:pt x="450" y="172"/>
                </a:lnTo>
                <a:lnTo>
                  <a:pt x="460" y="168"/>
                </a:lnTo>
                <a:lnTo>
                  <a:pt x="472" y="156"/>
                </a:lnTo>
                <a:lnTo>
                  <a:pt x="486" y="153"/>
                </a:lnTo>
                <a:close/>
              </a:path>
            </a:pathLst>
          </a:custGeom>
          <a:solidFill>
            <a:srgbClr val="008000"/>
          </a:solidFill>
          <a:ln w="36576">
            <a:solidFill>
              <a:srgbClr val="000000"/>
            </a:solidFill>
            <a:prstDash val="solid"/>
            <a:round/>
            <a:headEnd/>
            <a:tailEnd/>
          </a:ln>
        </p:spPr>
        <p:txBody>
          <a:bodyPr/>
          <a:lstStyle/>
          <a:p>
            <a:endParaRPr lang="cs-CZ"/>
          </a:p>
        </p:txBody>
      </p:sp>
      <p:sp>
        <p:nvSpPr>
          <p:cNvPr id="71705" name="Freeform 25"/>
          <p:cNvSpPr>
            <a:spLocks/>
          </p:cNvSpPr>
          <p:nvPr/>
        </p:nvSpPr>
        <p:spPr bwMode="auto">
          <a:xfrm>
            <a:off x="3663156" y="4013200"/>
            <a:ext cx="607087" cy="250825"/>
          </a:xfrm>
          <a:custGeom>
            <a:avLst/>
            <a:gdLst>
              <a:gd name="T0" fmla="*/ 308 w 317"/>
              <a:gd name="T1" fmla="*/ 65 h 142"/>
              <a:gd name="T2" fmla="*/ 286 w 317"/>
              <a:gd name="T3" fmla="*/ 68 h 142"/>
              <a:gd name="T4" fmla="*/ 265 w 317"/>
              <a:gd name="T5" fmla="*/ 57 h 142"/>
              <a:gd name="T6" fmla="*/ 256 w 317"/>
              <a:gd name="T7" fmla="*/ 45 h 142"/>
              <a:gd name="T8" fmla="*/ 265 w 317"/>
              <a:gd name="T9" fmla="*/ 27 h 142"/>
              <a:gd name="T10" fmla="*/ 254 w 317"/>
              <a:gd name="T11" fmla="*/ 19 h 142"/>
              <a:gd name="T12" fmla="*/ 209 w 317"/>
              <a:gd name="T13" fmla="*/ 2 h 142"/>
              <a:gd name="T14" fmla="*/ 176 w 317"/>
              <a:gd name="T15" fmla="*/ 6 h 142"/>
              <a:gd name="T16" fmla="*/ 132 w 317"/>
              <a:gd name="T17" fmla="*/ 7 h 142"/>
              <a:gd name="T18" fmla="*/ 123 w 317"/>
              <a:gd name="T19" fmla="*/ 0 h 142"/>
              <a:gd name="T20" fmla="*/ 113 w 317"/>
              <a:gd name="T21" fmla="*/ 6 h 142"/>
              <a:gd name="T22" fmla="*/ 83 w 317"/>
              <a:gd name="T23" fmla="*/ 4 h 142"/>
              <a:gd name="T24" fmla="*/ 76 w 317"/>
              <a:gd name="T25" fmla="*/ 11 h 142"/>
              <a:gd name="T26" fmla="*/ 80 w 317"/>
              <a:gd name="T27" fmla="*/ 16 h 142"/>
              <a:gd name="T28" fmla="*/ 38 w 317"/>
              <a:gd name="T29" fmla="*/ 46 h 142"/>
              <a:gd name="T30" fmla="*/ 22 w 317"/>
              <a:gd name="T31" fmla="*/ 62 h 142"/>
              <a:gd name="T32" fmla="*/ 10 w 317"/>
              <a:gd name="T33" fmla="*/ 72 h 142"/>
              <a:gd name="T34" fmla="*/ 5 w 317"/>
              <a:gd name="T35" fmla="*/ 83 h 142"/>
              <a:gd name="T36" fmla="*/ 0 w 317"/>
              <a:gd name="T37" fmla="*/ 106 h 142"/>
              <a:gd name="T38" fmla="*/ 3 w 317"/>
              <a:gd name="T39" fmla="*/ 109 h 142"/>
              <a:gd name="T40" fmla="*/ 13 w 317"/>
              <a:gd name="T41" fmla="*/ 104 h 142"/>
              <a:gd name="T42" fmla="*/ 29 w 317"/>
              <a:gd name="T43" fmla="*/ 90 h 142"/>
              <a:gd name="T44" fmla="*/ 52 w 317"/>
              <a:gd name="T45" fmla="*/ 91 h 142"/>
              <a:gd name="T46" fmla="*/ 54 w 317"/>
              <a:gd name="T47" fmla="*/ 110 h 142"/>
              <a:gd name="T48" fmla="*/ 55 w 317"/>
              <a:gd name="T49" fmla="*/ 121 h 142"/>
              <a:gd name="T50" fmla="*/ 64 w 317"/>
              <a:gd name="T51" fmla="*/ 123 h 142"/>
              <a:gd name="T52" fmla="*/ 68 w 317"/>
              <a:gd name="T53" fmla="*/ 136 h 142"/>
              <a:gd name="T54" fmla="*/ 78 w 317"/>
              <a:gd name="T55" fmla="*/ 136 h 142"/>
              <a:gd name="T56" fmla="*/ 111 w 317"/>
              <a:gd name="T57" fmla="*/ 132 h 142"/>
              <a:gd name="T58" fmla="*/ 127 w 317"/>
              <a:gd name="T59" fmla="*/ 134 h 142"/>
              <a:gd name="T60" fmla="*/ 143 w 317"/>
              <a:gd name="T61" fmla="*/ 125 h 142"/>
              <a:gd name="T62" fmla="*/ 150 w 317"/>
              <a:gd name="T63" fmla="*/ 111 h 142"/>
              <a:gd name="T64" fmla="*/ 172 w 317"/>
              <a:gd name="T65" fmla="*/ 99 h 142"/>
              <a:gd name="T66" fmla="*/ 177 w 317"/>
              <a:gd name="T67" fmla="*/ 119 h 142"/>
              <a:gd name="T68" fmla="*/ 207 w 317"/>
              <a:gd name="T69" fmla="*/ 142 h 142"/>
              <a:gd name="T70" fmla="*/ 230 w 317"/>
              <a:gd name="T71" fmla="*/ 110 h 142"/>
              <a:gd name="T72" fmla="*/ 233 w 317"/>
              <a:gd name="T73" fmla="*/ 99 h 142"/>
              <a:gd name="T74" fmla="*/ 251 w 317"/>
              <a:gd name="T75" fmla="*/ 109 h 142"/>
              <a:gd name="T76" fmla="*/ 266 w 317"/>
              <a:gd name="T77" fmla="*/ 110 h 142"/>
              <a:gd name="T78" fmla="*/ 293 w 317"/>
              <a:gd name="T79" fmla="*/ 115 h 142"/>
              <a:gd name="T80" fmla="*/ 291 w 317"/>
              <a:gd name="T81" fmla="*/ 106 h 142"/>
              <a:gd name="T82" fmla="*/ 293 w 317"/>
              <a:gd name="T83" fmla="*/ 92 h 142"/>
              <a:gd name="T84" fmla="*/ 312 w 317"/>
              <a:gd name="T85" fmla="*/ 90 h 142"/>
              <a:gd name="T86" fmla="*/ 312 w 317"/>
              <a:gd name="T87" fmla="*/ 83 h 142"/>
              <a:gd name="T88" fmla="*/ 317 w 317"/>
              <a:gd name="T89" fmla="*/ 72 h 142"/>
              <a:gd name="T90" fmla="*/ 308 w 317"/>
              <a:gd name="T91" fmla="*/ 6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17" h="142">
                <a:moveTo>
                  <a:pt x="308" y="65"/>
                </a:moveTo>
                <a:lnTo>
                  <a:pt x="286" y="68"/>
                </a:lnTo>
                <a:lnTo>
                  <a:pt x="265" y="57"/>
                </a:lnTo>
                <a:lnTo>
                  <a:pt x="256" y="45"/>
                </a:lnTo>
                <a:lnTo>
                  <a:pt x="265" y="27"/>
                </a:lnTo>
                <a:lnTo>
                  <a:pt x="254" y="19"/>
                </a:lnTo>
                <a:lnTo>
                  <a:pt x="209" y="2"/>
                </a:lnTo>
                <a:lnTo>
                  <a:pt x="176" y="6"/>
                </a:lnTo>
                <a:lnTo>
                  <a:pt x="132" y="7"/>
                </a:lnTo>
                <a:lnTo>
                  <a:pt x="123" y="0"/>
                </a:lnTo>
                <a:lnTo>
                  <a:pt x="113" y="6"/>
                </a:lnTo>
                <a:lnTo>
                  <a:pt x="83" y="4"/>
                </a:lnTo>
                <a:lnTo>
                  <a:pt x="76" y="11"/>
                </a:lnTo>
                <a:lnTo>
                  <a:pt x="80" y="16"/>
                </a:lnTo>
                <a:lnTo>
                  <a:pt x="38" y="46"/>
                </a:lnTo>
                <a:lnTo>
                  <a:pt x="22" y="62"/>
                </a:lnTo>
                <a:lnTo>
                  <a:pt x="10" y="72"/>
                </a:lnTo>
                <a:lnTo>
                  <a:pt x="5" y="83"/>
                </a:lnTo>
                <a:lnTo>
                  <a:pt x="0" y="106"/>
                </a:lnTo>
                <a:lnTo>
                  <a:pt x="3" y="109"/>
                </a:lnTo>
                <a:lnTo>
                  <a:pt x="13" y="104"/>
                </a:lnTo>
                <a:lnTo>
                  <a:pt x="29" y="90"/>
                </a:lnTo>
                <a:lnTo>
                  <a:pt x="52" y="91"/>
                </a:lnTo>
                <a:lnTo>
                  <a:pt x="54" y="110"/>
                </a:lnTo>
                <a:lnTo>
                  <a:pt x="55" y="121"/>
                </a:lnTo>
                <a:lnTo>
                  <a:pt x="64" y="123"/>
                </a:lnTo>
                <a:lnTo>
                  <a:pt x="68" y="136"/>
                </a:lnTo>
                <a:lnTo>
                  <a:pt x="78" y="136"/>
                </a:lnTo>
                <a:lnTo>
                  <a:pt x="111" y="132"/>
                </a:lnTo>
                <a:lnTo>
                  <a:pt x="127" y="134"/>
                </a:lnTo>
                <a:lnTo>
                  <a:pt x="143" y="125"/>
                </a:lnTo>
                <a:lnTo>
                  <a:pt x="150" y="111"/>
                </a:lnTo>
                <a:lnTo>
                  <a:pt x="172" y="99"/>
                </a:lnTo>
                <a:lnTo>
                  <a:pt x="177" y="119"/>
                </a:lnTo>
                <a:lnTo>
                  <a:pt x="207" y="142"/>
                </a:lnTo>
                <a:lnTo>
                  <a:pt x="230" y="110"/>
                </a:lnTo>
                <a:lnTo>
                  <a:pt x="233" y="99"/>
                </a:lnTo>
                <a:lnTo>
                  <a:pt x="251" y="109"/>
                </a:lnTo>
                <a:lnTo>
                  <a:pt x="266" y="110"/>
                </a:lnTo>
                <a:lnTo>
                  <a:pt x="293" y="115"/>
                </a:lnTo>
                <a:lnTo>
                  <a:pt x="291" y="106"/>
                </a:lnTo>
                <a:lnTo>
                  <a:pt x="293" y="92"/>
                </a:lnTo>
                <a:lnTo>
                  <a:pt x="312" y="90"/>
                </a:lnTo>
                <a:lnTo>
                  <a:pt x="312" y="83"/>
                </a:lnTo>
                <a:lnTo>
                  <a:pt x="317" y="72"/>
                </a:lnTo>
                <a:lnTo>
                  <a:pt x="308" y="65"/>
                </a:lnTo>
                <a:close/>
              </a:path>
            </a:pathLst>
          </a:custGeom>
          <a:solidFill>
            <a:srgbClr val="008000"/>
          </a:solidFill>
          <a:ln w="3175">
            <a:solidFill>
              <a:srgbClr val="000000"/>
            </a:solidFill>
            <a:prstDash val="solid"/>
            <a:round/>
            <a:headEnd/>
            <a:tailEnd/>
          </a:ln>
        </p:spPr>
        <p:txBody>
          <a:bodyPr/>
          <a:lstStyle/>
          <a:p>
            <a:endParaRPr lang="cs-CZ"/>
          </a:p>
        </p:txBody>
      </p:sp>
      <p:sp>
        <p:nvSpPr>
          <p:cNvPr id="71706" name="Rectangle 26"/>
          <p:cNvSpPr>
            <a:spLocks noChangeArrowheads="1"/>
          </p:cNvSpPr>
          <p:nvPr/>
        </p:nvSpPr>
        <p:spPr bwMode="auto">
          <a:xfrm>
            <a:off x="3783541" y="4076700"/>
            <a:ext cx="2949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solidFill>
                  <a:srgbClr val="FFFFFF"/>
                </a:solidFill>
                <a:latin typeface="Arial" charset="0"/>
                <a:cs typeface="Arial" charset="0"/>
              </a:rPr>
              <a:t>Switz</a:t>
            </a:r>
            <a:endParaRPr lang="en-US" altLang="cs-CZ" sz="2400">
              <a:latin typeface="Times New Roman" pitchFamily="18" charset="0"/>
              <a:cs typeface="Arial" charset="0"/>
            </a:endParaRPr>
          </a:p>
        </p:txBody>
      </p:sp>
      <p:sp>
        <p:nvSpPr>
          <p:cNvPr id="71707" name="Freeform 27"/>
          <p:cNvSpPr>
            <a:spLocks/>
          </p:cNvSpPr>
          <p:nvPr/>
        </p:nvSpPr>
        <p:spPr bwMode="auto">
          <a:xfrm>
            <a:off x="1224492" y="4503738"/>
            <a:ext cx="624285" cy="722312"/>
          </a:xfrm>
          <a:custGeom>
            <a:avLst/>
            <a:gdLst>
              <a:gd name="T0" fmla="*/ 179 w 326"/>
              <a:gd name="T1" fmla="*/ 344 h 409"/>
              <a:gd name="T2" fmla="*/ 171 w 326"/>
              <a:gd name="T3" fmla="*/ 315 h 409"/>
              <a:gd name="T4" fmla="*/ 176 w 326"/>
              <a:gd name="T5" fmla="*/ 283 h 409"/>
              <a:gd name="T6" fmla="*/ 199 w 326"/>
              <a:gd name="T7" fmla="*/ 261 h 409"/>
              <a:gd name="T8" fmla="*/ 186 w 326"/>
              <a:gd name="T9" fmla="*/ 231 h 409"/>
              <a:gd name="T10" fmla="*/ 202 w 326"/>
              <a:gd name="T11" fmla="*/ 207 h 409"/>
              <a:gd name="T12" fmla="*/ 237 w 326"/>
              <a:gd name="T13" fmla="*/ 196 h 409"/>
              <a:gd name="T14" fmla="*/ 235 w 326"/>
              <a:gd name="T15" fmla="*/ 173 h 409"/>
              <a:gd name="T16" fmla="*/ 265 w 326"/>
              <a:gd name="T17" fmla="*/ 119 h 409"/>
              <a:gd name="T18" fmla="*/ 307 w 326"/>
              <a:gd name="T19" fmla="*/ 90 h 409"/>
              <a:gd name="T20" fmla="*/ 326 w 326"/>
              <a:gd name="T21" fmla="*/ 69 h 409"/>
              <a:gd name="T22" fmla="*/ 314 w 326"/>
              <a:gd name="T23" fmla="*/ 44 h 409"/>
              <a:gd name="T24" fmla="*/ 251 w 326"/>
              <a:gd name="T25" fmla="*/ 35 h 409"/>
              <a:gd name="T26" fmla="*/ 202 w 326"/>
              <a:gd name="T27" fmla="*/ 23 h 409"/>
              <a:gd name="T28" fmla="*/ 197 w 326"/>
              <a:gd name="T29" fmla="*/ 1 h 409"/>
              <a:gd name="T30" fmla="*/ 155 w 326"/>
              <a:gd name="T31" fmla="*/ 1 h 409"/>
              <a:gd name="T32" fmla="*/ 134 w 326"/>
              <a:gd name="T33" fmla="*/ 62 h 409"/>
              <a:gd name="T34" fmla="*/ 124 w 326"/>
              <a:gd name="T35" fmla="*/ 81 h 409"/>
              <a:gd name="T36" fmla="*/ 103 w 326"/>
              <a:gd name="T37" fmla="*/ 113 h 409"/>
              <a:gd name="T38" fmla="*/ 77 w 326"/>
              <a:gd name="T39" fmla="*/ 158 h 409"/>
              <a:gd name="T40" fmla="*/ 49 w 326"/>
              <a:gd name="T41" fmla="*/ 189 h 409"/>
              <a:gd name="T42" fmla="*/ 17 w 326"/>
              <a:gd name="T43" fmla="*/ 226 h 409"/>
              <a:gd name="T44" fmla="*/ 15 w 326"/>
              <a:gd name="T45" fmla="*/ 253 h 409"/>
              <a:gd name="T46" fmla="*/ 33 w 326"/>
              <a:gd name="T47" fmla="*/ 273 h 409"/>
              <a:gd name="T48" fmla="*/ 47 w 326"/>
              <a:gd name="T49" fmla="*/ 284 h 409"/>
              <a:gd name="T50" fmla="*/ 33 w 326"/>
              <a:gd name="T51" fmla="*/ 315 h 409"/>
              <a:gd name="T52" fmla="*/ 24 w 326"/>
              <a:gd name="T53" fmla="*/ 350 h 409"/>
              <a:gd name="T54" fmla="*/ 5 w 326"/>
              <a:gd name="T55" fmla="*/ 372 h 409"/>
              <a:gd name="T56" fmla="*/ 3 w 326"/>
              <a:gd name="T57" fmla="*/ 391 h 409"/>
              <a:gd name="T58" fmla="*/ 38 w 326"/>
              <a:gd name="T59" fmla="*/ 394 h 409"/>
              <a:gd name="T60" fmla="*/ 68 w 326"/>
              <a:gd name="T61" fmla="*/ 406 h 409"/>
              <a:gd name="T62" fmla="*/ 99 w 326"/>
              <a:gd name="T63" fmla="*/ 407 h 409"/>
              <a:gd name="T64" fmla="*/ 124 w 326"/>
              <a:gd name="T65" fmla="*/ 403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6" h="409">
                <a:moveTo>
                  <a:pt x="129" y="369"/>
                </a:moveTo>
                <a:lnTo>
                  <a:pt x="179" y="344"/>
                </a:lnTo>
                <a:lnTo>
                  <a:pt x="179" y="329"/>
                </a:lnTo>
                <a:lnTo>
                  <a:pt x="171" y="315"/>
                </a:lnTo>
                <a:lnTo>
                  <a:pt x="169" y="299"/>
                </a:lnTo>
                <a:lnTo>
                  <a:pt x="176" y="283"/>
                </a:lnTo>
                <a:lnTo>
                  <a:pt x="190" y="271"/>
                </a:lnTo>
                <a:lnTo>
                  <a:pt x="199" y="261"/>
                </a:lnTo>
                <a:lnTo>
                  <a:pt x="197" y="254"/>
                </a:lnTo>
                <a:lnTo>
                  <a:pt x="186" y="231"/>
                </a:lnTo>
                <a:lnTo>
                  <a:pt x="188" y="212"/>
                </a:lnTo>
                <a:lnTo>
                  <a:pt x="202" y="207"/>
                </a:lnTo>
                <a:lnTo>
                  <a:pt x="220" y="207"/>
                </a:lnTo>
                <a:lnTo>
                  <a:pt x="237" y="196"/>
                </a:lnTo>
                <a:lnTo>
                  <a:pt x="240" y="185"/>
                </a:lnTo>
                <a:lnTo>
                  <a:pt x="235" y="173"/>
                </a:lnTo>
                <a:lnTo>
                  <a:pt x="251" y="150"/>
                </a:lnTo>
                <a:lnTo>
                  <a:pt x="265" y="119"/>
                </a:lnTo>
                <a:lnTo>
                  <a:pt x="270" y="109"/>
                </a:lnTo>
                <a:lnTo>
                  <a:pt x="307" y="90"/>
                </a:lnTo>
                <a:lnTo>
                  <a:pt x="322" y="78"/>
                </a:lnTo>
                <a:lnTo>
                  <a:pt x="326" y="69"/>
                </a:lnTo>
                <a:lnTo>
                  <a:pt x="319" y="57"/>
                </a:lnTo>
                <a:lnTo>
                  <a:pt x="314" y="44"/>
                </a:lnTo>
                <a:lnTo>
                  <a:pt x="272" y="31"/>
                </a:lnTo>
                <a:lnTo>
                  <a:pt x="251" y="35"/>
                </a:lnTo>
                <a:lnTo>
                  <a:pt x="220" y="24"/>
                </a:lnTo>
                <a:lnTo>
                  <a:pt x="202" y="23"/>
                </a:lnTo>
                <a:lnTo>
                  <a:pt x="193" y="15"/>
                </a:lnTo>
                <a:lnTo>
                  <a:pt x="197" y="1"/>
                </a:lnTo>
                <a:lnTo>
                  <a:pt x="178" y="0"/>
                </a:lnTo>
                <a:lnTo>
                  <a:pt x="155" y="1"/>
                </a:lnTo>
                <a:lnTo>
                  <a:pt x="139" y="11"/>
                </a:lnTo>
                <a:lnTo>
                  <a:pt x="134" y="62"/>
                </a:lnTo>
                <a:lnTo>
                  <a:pt x="132" y="74"/>
                </a:lnTo>
                <a:lnTo>
                  <a:pt x="124" y="81"/>
                </a:lnTo>
                <a:lnTo>
                  <a:pt x="110" y="105"/>
                </a:lnTo>
                <a:lnTo>
                  <a:pt x="103" y="113"/>
                </a:lnTo>
                <a:lnTo>
                  <a:pt x="92" y="131"/>
                </a:lnTo>
                <a:lnTo>
                  <a:pt x="77" y="158"/>
                </a:lnTo>
                <a:lnTo>
                  <a:pt x="61" y="177"/>
                </a:lnTo>
                <a:lnTo>
                  <a:pt x="49" y="189"/>
                </a:lnTo>
                <a:lnTo>
                  <a:pt x="24" y="206"/>
                </a:lnTo>
                <a:lnTo>
                  <a:pt x="17" y="226"/>
                </a:lnTo>
                <a:lnTo>
                  <a:pt x="5" y="241"/>
                </a:lnTo>
                <a:lnTo>
                  <a:pt x="15" y="253"/>
                </a:lnTo>
                <a:lnTo>
                  <a:pt x="22" y="275"/>
                </a:lnTo>
                <a:lnTo>
                  <a:pt x="33" y="273"/>
                </a:lnTo>
                <a:lnTo>
                  <a:pt x="56" y="276"/>
                </a:lnTo>
                <a:lnTo>
                  <a:pt x="47" y="284"/>
                </a:lnTo>
                <a:lnTo>
                  <a:pt x="42" y="303"/>
                </a:lnTo>
                <a:lnTo>
                  <a:pt x="33" y="315"/>
                </a:lnTo>
                <a:lnTo>
                  <a:pt x="33" y="325"/>
                </a:lnTo>
                <a:lnTo>
                  <a:pt x="24" y="350"/>
                </a:lnTo>
                <a:lnTo>
                  <a:pt x="19" y="360"/>
                </a:lnTo>
                <a:lnTo>
                  <a:pt x="5" y="372"/>
                </a:lnTo>
                <a:lnTo>
                  <a:pt x="0" y="386"/>
                </a:lnTo>
                <a:lnTo>
                  <a:pt x="3" y="391"/>
                </a:lnTo>
                <a:lnTo>
                  <a:pt x="21" y="390"/>
                </a:lnTo>
                <a:lnTo>
                  <a:pt x="38" y="394"/>
                </a:lnTo>
                <a:lnTo>
                  <a:pt x="56" y="399"/>
                </a:lnTo>
                <a:lnTo>
                  <a:pt x="68" y="406"/>
                </a:lnTo>
                <a:lnTo>
                  <a:pt x="84" y="409"/>
                </a:lnTo>
                <a:lnTo>
                  <a:pt x="99" y="407"/>
                </a:lnTo>
                <a:lnTo>
                  <a:pt x="111" y="405"/>
                </a:lnTo>
                <a:lnTo>
                  <a:pt x="124" y="403"/>
                </a:lnTo>
                <a:lnTo>
                  <a:pt x="129" y="369"/>
                </a:lnTo>
                <a:close/>
              </a:path>
            </a:pathLst>
          </a:custGeom>
          <a:solidFill>
            <a:srgbClr val="0000FF"/>
          </a:solidFill>
          <a:ln w="3175">
            <a:solidFill>
              <a:srgbClr val="000000"/>
            </a:solidFill>
            <a:prstDash val="solid"/>
            <a:round/>
            <a:headEnd/>
            <a:tailEnd/>
          </a:ln>
        </p:spPr>
        <p:txBody>
          <a:bodyPr/>
          <a:lstStyle/>
          <a:p>
            <a:endParaRPr lang="cs-CZ"/>
          </a:p>
        </p:txBody>
      </p:sp>
      <p:sp>
        <p:nvSpPr>
          <p:cNvPr id="71708" name="Freeform 28"/>
          <p:cNvSpPr>
            <a:spLocks/>
          </p:cNvSpPr>
          <p:nvPr/>
        </p:nvSpPr>
        <p:spPr bwMode="auto">
          <a:xfrm>
            <a:off x="5413905" y="4235450"/>
            <a:ext cx="631164" cy="615950"/>
          </a:xfrm>
          <a:custGeom>
            <a:avLst/>
            <a:gdLst>
              <a:gd name="T0" fmla="*/ 80 w 330"/>
              <a:gd name="T1" fmla="*/ 305 h 349"/>
              <a:gd name="T2" fmla="*/ 98 w 330"/>
              <a:gd name="T3" fmla="*/ 287 h 349"/>
              <a:gd name="T4" fmla="*/ 127 w 330"/>
              <a:gd name="T5" fmla="*/ 295 h 349"/>
              <a:gd name="T6" fmla="*/ 152 w 330"/>
              <a:gd name="T7" fmla="*/ 311 h 349"/>
              <a:gd name="T8" fmla="*/ 183 w 330"/>
              <a:gd name="T9" fmla="*/ 326 h 349"/>
              <a:gd name="T10" fmla="*/ 211 w 330"/>
              <a:gd name="T11" fmla="*/ 310 h 349"/>
              <a:gd name="T12" fmla="*/ 234 w 330"/>
              <a:gd name="T13" fmla="*/ 306 h 349"/>
              <a:gd name="T14" fmla="*/ 260 w 330"/>
              <a:gd name="T15" fmla="*/ 303 h 349"/>
              <a:gd name="T16" fmla="*/ 296 w 330"/>
              <a:gd name="T17" fmla="*/ 302 h 349"/>
              <a:gd name="T18" fmla="*/ 302 w 330"/>
              <a:gd name="T19" fmla="*/ 279 h 349"/>
              <a:gd name="T20" fmla="*/ 330 w 330"/>
              <a:gd name="T21" fmla="*/ 237 h 349"/>
              <a:gd name="T22" fmla="*/ 293 w 330"/>
              <a:gd name="T23" fmla="*/ 206 h 349"/>
              <a:gd name="T24" fmla="*/ 290 w 330"/>
              <a:gd name="T25" fmla="*/ 163 h 349"/>
              <a:gd name="T26" fmla="*/ 298 w 330"/>
              <a:gd name="T27" fmla="*/ 150 h 349"/>
              <a:gd name="T28" fmla="*/ 296 w 330"/>
              <a:gd name="T29" fmla="*/ 122 h 349"/>
              <a:gd name="T30" fmla="*/ 272 w 330"/>
              <a:gd name="T31" fmla="*/ 122 h 349"/>
              <a:gd name="T32" fmla="*/ 213 w 330"/>
              <a:gd name="T33" fmla="*/ 103 h 349"/>
              <a:gd name="T34" fmla="*/ 180 w 330"/>
              <a:gd name="T35" fmla="*/ 71 h 349"/>
              <a:gd name="T36" fmla="*/ 159 w 330"/>
              <a:gd name="T37" fmla="*/ 39 h 349"/>
              <a:gd name="T38" fmla="*/ 115 w 330"/>
              <a:gd name="T39" fmla="*/ 11 h 349"/>
              <a:gd name="T40" fmla="*/ 101 w 330"/>
              <a:gd name="T41" fmla="*/ 0 h 349"/>
              <a:gd name="T42" fmla="*/ 72 w 330"/>
              <a:gd name="T43" fmla="*/ 7 h 349"/>
              <a:gd name="T44" fmla="*/ 33 w 330"/>
              <a:gd name="T45" fmla="*/ 20 h 349"/>
              <a:gd name="T46" fmla="*/ 5 w 330"/>
              <a:gd name="T47" fmla="*/ 27 h 349"/>
              <a:gd name="T48" fmla="*/ 16 w 330"/>
              <a:gd name="T49" fmla="*/ 41 h 349"/>
              <a:gd name="T50" fmla="*/ 16 w 330"/>
              <a:gd name="T51" fmla="*/ 50 h 349"/>
              <a:gd name="T52" fmla="*/ 26 w 330"/>
              <a:gd name="T53" fmla="*/ 52 h 349"/>
              <a:gd name="T54" fmla="*/ 26 w 330"/>
              <a:gd name="T55" fmla="*/ 57 h 349"/>
              <a:gd name="T56" fmla="*/ 38 w 330"/>
              <a:gd name="T57" fmla="*/ 73 h 349"/>
              <a:gd name="T58" fmla="*/ 59 w 330"/>
              <a:gd name="T59" fmla="*/ 76 h 349"/>
              <a:gd name="T60" fmla="*/ 42 w 330"/>
              <a:gd name="T61" fmla="*/ 79 h 349"/>
              <a:gd name="T62" fmla="*/ 42 w 330"/>
              <a:gd name="T63" fmla="*/ 98 h 349"/>
              <a:gd name="T64" fmla="*/ 58 w 330"/>
              <a:gd name="T65" fmla="*/ 102 h 349"/>
              <a:gd name="T66" fmla="*/ 45 w 330"/>
              <a:gd name="T67" fmla="*/ 134 h 349"/>
              <a:gd name="T68" fmla="*/ 42 w 330"/>
              <a:gd name="T69" fmla="*/ 145 h 349"/>
              <a:gd name="T70" fmla="*/ 59 w 330"/>
              <a:gd name="T71" fmla="*/ 153 h 349"/>
              <a:gd name="T72" fmla="*/ 79 w 330"/>
              <a:gd name="T73" fmla="*/ 177 h 349"/>
              <a:gd name="T74" fmla="*/ 61 w 330"/>
              <a:gd name="T75" fmla="*/ 175 h 349"/>
              <a:gd name="T76" fmla="*/ 79 w 330"/>
              <a:gd name="T77" fmla="*/ 196 h 349"/>
              <a:gd name="T78" fmla="*/ 66 w 330"/>
              <a:gd name="T79" fmla="*/ 206 h 349"/>
              <a:gd name="T80" fmla="*/ 37 w 330"/>
              <a:gd name="T81" fmla="*/ 219 h 349"/>
              <a:gd name="T82" fmla="*/ 47 w 330"/>
              <a:gd name="T83" fmla="*/ 236 h 349"/>
              <a:gd name="T84" fmla="*/ 35 w 330"/>
              <a:gd name="T85" fmla="*/ 229 h 349"/>
              <a:gd name="T86" fmla="*/ 17 w 330"/>
              <a:gd name="T87" fmla="*/ 237 h 349"/>
              <a:gd name="T88" fmla="*/ 2 w 330"/>
              <a:gd name="T89" fmla="*/ 259 h 349"/>
              <a:gd name="T90" fmla="*/ 9 w 330"/>
              <a:gd name="T91" fmla="*/ 286 h 349"/>
              <a:gd name="T92" fmla="*/ 2 w 330"/>
              <a:gd name="T93" fmla="*/ 302 h 349"/>
              <a:gd name="T94" fmla="*/ 42 w 330"/>
              <a:gd name="T95" fmla="*/ 325 h 349"/>
              <a:gd name="T96" fmla="*/ 63 w 330"/>
              <a:gd name="T97" fmla="*/ 345 h 349"/>
              <a:gd name="T98" fmla="*/ 79 w 330"/>
              <a:gd name="T99" fmla="*/ 333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30" h="349">
                <a:moveTo>
                  <a:pt x="75" y="321"/>
                </a:moveTo>
                <a:lnTo>
                  <a:pt x="80" y="305"/>
                </a:lnTo>
                <a:lnTo>
                  <a:pt x="89" y="298"/>
                </a:lnTo>
                <a:lnTo>
                  <a:pt x="98" y="287"/>
                </a:lnTo>
                <a:lnTo>
                  <a:pt x="108" y="295"/>
                </a:lnTo>
                <a:lnTo>
                  <a:pt x="127" y="295"/>
                </a:lnTo>
                <a:lnTo>
                  <a:pt x="138" y="307"/>
                </a:lnTo>
                <a:lnTo>
                  <a:pt x="152" y="311"/>
                </a:lnTo>
                <a:lnTo>
                  <a:pt x="169" y="328"/>
                </a:lnTo>
                <a:lnTo>
                  <a:pt x="183" y="326"/>
                </a:lnTo>
                <a:lnTo>
                  <a:pt x="183" y="317"/>
                </a:lnTo>
                <a:lnTo>
                  <a:pt x="211" y="310"/>
                </a:lnTo>
                <a:lnTo>
                  <a:pt x="220" y="317"/>
                </a:lnTo>
                <a:lnTo>
                  <a:pt x="234" y="306"/>
                </a:lnTo>
                <a:lnTo>
                  <a:pt x="256" y="309"/>
                </a:lnTo>
                <a:lnTo>
                  <a:pt x="260" y="303"/>
                </a:lnTo>
                <a:lnTo>
                  <a:pt x="281" y="305"/>
                </a:lnTo>
                <a:lnTo>
                  <a:pt x="296" y="302"/>
                </a:lnTo>
                <a:lnTo>
                  <a:pt x="305" y="305"/>
                </a:lnTo>
                <a:lnTo>
                  <a:pt x="302" y="279"/>
                </a:lnTo>
                <a:lnTo>
                  <a:pt x="316" y="251"/>
                </a:lnTo>
                <a:lnTo>
                  <a:pt x="330" y="237"/>
                </a:lnTo>
                <a:lnTo>
                  <a:pt x="309" y="221"/>
                </a:lnTo>
                <a:lnTo>
                  <a:pt x="293" y="206"/>
                </a:lnTo>
                <a:lnTo>
                  <a:pt x="288" y="184"/>
                </a:lnTo>
                <a:lnTo>
                  <a:pt x="290" y="163"/>
                </a:lnTo>
                <a:lnTo>
                  <a:pt x="310" y="153"/>
                </a:lnTo>
                <a:lnTo>
                  <a:pt x="298" y="150"/>
                </a:lnTo>
                <a:lnTo>
                  <a:pt x="284" y="134"/>
                </a:lnTo>
                <a:lnTo>
                  <a:pt x="296" y="122"/>
                </a:lnTo>
                <a:lnTo>
                  <a:pt x="286" y="111"/>
                </a:lnTo>
                <a:lnTo>
                  <a:pt x="272" y="122"/>
                </a:lnTo>
                <a:lnTo>
                  <a:pt x="234" y="114"/>
                </a:lnTo>
                <a:lnTo>
                  <a:pt x="213" y="103"/>
                </a:lnTo>
                <a:lnTo>
                  <a:pt x="204" y="77"/>
                </a:lnTo>
                <a:lnTo>
                  <a:pt x="180" y="71"/>
                </a:lnTo>
                <a:lnTo>
                  <a:pt x="166" y="58"/>
                </a:lnTo>
                <a:lnTo>
                  <a:pt x="159" y="39"/>
                </a:lnTo>
                <a:lnTo>
                  <a:pt x="134" y="16"/>
                </a:lnTo>
                <a:lnTo>
                  <a:pt x="115" y="11"/>
                </a:lnTo>
                <a:lnTo>
                  <a:pt x="108" y="8"/>
                </a:lnTo>
                <a:lnTo>
                  <a:pt x="101" y="0"/>
                </a:lnTo>
                <a:lnTo>
                  <a:pt x="87" y="6"/>
                </a:lnTo>
                <a:lnTo>
                  <a:pt x="72" y="7"/>
                </a:lnTo>
                <a:lnTo>
                  <a:pt x="51" y="19"/>
                </a:lnTo>
                <a:lnTo>
                  <a:pt x="33" y="20"/>
                </a:lnTo>
                <a:lnTo>
                  <a:pt x="24" y="26"/>
                </a:lnTo>
                <a:lnTo>
                  <a:pt x="5" y="27"/>
                </a:lnTo>
                <a:lnTo>
                  <a:pt x="17" y="34"/>
                </a:lnTo>
                <a:lnTo>
                  <a:pt x="16" y="41"/>
                </a:lnTo>
                <a:lnTo>
                  <a:pt x="19" y="46"/>
                </a:lnTo>
                <a:lnTo>
                  <a:pt x="16" y="50"/>
                </a:lnTo>
                <a:lnTo>
                  <a:pt x="21" y="54"/>
                </a:lnTo>
                <a:lnTo>
                  <a:pt x="26" y="52"/>
                </a:lnTo>
                <a:lnTo>
                  <a:pt x="31" y="54"/>
                </a:lnTo>
                <a:lnTo>
                  <a:pt x="26" y="57"/>
                </a:lnTo>
                <a:lnTo>
                  <a:pt x="28" y="68"/>
                </a:lnTo>
                <a:lnTo>
                  <a:pt x="38" y="73"/>
                </a:lnTo>
                <a:lnTo>
                  <a:pt x="56" y="73"/>
                </a:lnTo>
                <a:lnTo>
                  <a:pt x="59" y="76"/>
                </a:lnTo>
                <a:lnTo>
                  <a:pt x="54" y="79"/>
                </a:lnTo>
                <a:lnTo>
                  <a:pt x="42" y="79"/>
                </a:lnTo>
                <a:lnTo>
                  <a:pt x="37" y="87"/>
                </a:lnTo>
                <a:lnTo>
                  <a:pt x="42" y="98"/>
                </a:lnTo>
                <a:lnTo>
                  <a:pt x="42" y="102"/>
                </a:lnTo>
                <a:lnTo>
                  <a:pt x="58" y="102"/>
                </a:lnTo>
                <a:lnTo>
                  <a:pt x="59" y="114"/>
                </a:lnTo>
                <a:lnTo>
                  <a:pt x="45" y="134"/>
                </a:lnTo>
                <a:lnTo>
                  <a:pt x="47" y="140"/>
                </a:lnTo>
                <a:lnTo>
                  <a:pt x="42" y="145"/>
                </a:lnTo>
                <a:lnTo>
                  <a:pt x="45" y="152"/>
                </a:lnTo>
                <a:lnTo>
                  <a:pt x="59" y="153"/>
                </a:lnTo>
                <a:lnTo>
                  <a:pt x="84" y="169"/>
                </a:lnTo>
                <a:lnTo>
                  <a:pt x="79" y="177"/>
                </a:lnTo>
                <a:lnTo>
                  <a:pt x="68" y="177"/>
                </a:lnTo>
                <a:lnTo>
                  <a:pt x="61" y="175"/>
                </a:lnTo>
                <a:lnTo>
                  <a:pt x="58" y="179"/>
                </a:lnTo>
                <a:lnTo>
                  <a:pt x="79" y="196"/>
                </a:lnTo>
                <a:lnTo>
                  <a:pt x="77" y="207"/>
                </a:lnTo>
                <a:lnTo>
                  <a:pt x="66" y="206"/>
                </a:lnTo>
                <a:lnTo>
                  <a:pt x="38" y="213"/>
                </a:lnTo>
                <a:lnTo>
                  <a:pt x="37" y="219"/>
                </a:lnTo>
                <a:lnTo>
                  <a:pt x="47" y="229"/>
                </a:lnTo>
                <a:lnTo>
                  <a:pt x="47" y="236"/>
                </a:lnTo>
                <a:lnTo>
                  <a:pt x="42" y="237"/>
                </a:lnTo>
                <a:lnTo>
                  <a:pt x="35" y="229"/>
                </a:lnTo>
                <a:lnTo>
                  <a:pt x="30" y="229"/>
                </a:lnTo>
                <a:lnTo>
                  <a:pt x="17" y="237"/>
                </a:lnTo>
                <a:lnTo>
                  <a:pt x="14" y="253"/>
                </a:lnTo>
                <a:lnTo>
                  <a:pt x="2" y="259"/>
                </a:lnTo>
                <a:lnTo>
                  <a:pt x="0" y="270"/>
                </a:lnTo>
                <a:lnTo>
                  <a:pt x="9" y="286"/>
                </a:lnTo>
                <a:lnTo>
                  <a:pt x="2" y="294"/>
                </a:lnTo>
                <a:lnTo>
                  <a:pt x="2" y="302"/>
                </a:lnTo>
                <a:lnTo>
                  <a:pt x="26" y="314"/>
                </a:lnTo>
                <a:lnTo>
                  <a:pt x="42" y="325"/>
                </a:lnTo>
                <a:lnTo>
                  <a:pt x="54" y="332"/>
                </a:lnTo>
                <a:lnTo>
                  <a:pt x="63" y="345"/>
                </a:lnTo>
                <a:lnTo>
                  <a:pt x="72" y="349"/>
                </a:lnTo>
                <a:lnTo>
                  <a:pt x="79" y="333"/>
                </a:lnTo>
                <a:lnTo>
                  <a:pt x="75" y="321"/>
                </a:lnTo>
                <a:close/>
              </a:path>
            </a:pathLst>
          </a:custGeom>
          <a:solidFill>
            <a:schemeClr val="bg1"/>
          </a:solidFill>
          <a:ln w="3175">
            <a:solidFill>
              <a:srgbClr val="000000"/>
            </a:solidFill>
            <a:prstDash val="solid"/>
            <a:round/>
            <a:headEnd/>
            <a:tailEnd/>
          </a:ln>
        </p:spPr>
        <p:txBody>
          <a:bodyPr/>
          <a:lstStyle/>
          <a:p>
            <a:endParaRPr lang="cs-CZ"/>
          </a:p>
        </p:txBody>
      </p:sp>
      <p:sp>
        <p:nvSpPr>
          <p:cNvPr id="71709" name="Freeform 29"/>
          <p:cNvSpPr>
            <a:spLocks noEditPoints="1"/>
          </p:cNvSpPr>
          <p:nvPr/>
        </p:nvSpPr>
        <p:spPr bwMode="auto">
          <a:xfrm>
            <a:off x="3790421" y="3013075"/>
            <a:ext cx="1109266" cy="1068388"/>
          </a:xfrm>
          <a:custGeom>
            <a:avLst/>
            <a:gdLst>
              <a:gd name="T0" fmla="*/ 89 w 580"/>
              <a:gd name="T1" fmla="*/ 187 h 605"/>
              <a:gd name="T2" fmla="*/ 54 w 580"/>
              <a:gd name="T3" fmla="*/ 229 h 605"/>
              <a:gd name="T4" fmla="*/ 19 w 580"/>
              <a:gd name="T5" fmla="*/ 222 h 605"/>
              <a:gd name="T6" fmla="*/ 12 w 580"/>
              <a:gd name="T7" fmla="*/ 281 h 605"/>
              <a:gd name="T8" fmla="*/ 10 w 580"/>
              <a:gd name="T9" fmla="*/ 322 h 605"/>
              <a:gd name="T10" fmla="*/ 14 w 580"/>
              <a:gd name="T11" fmla="*/ 348 h 605"/>
              <a:gd name="T12" fmla="*/ 5 w 580"/>
              <a:gd name="T13" fmla="*/ 374 h 605"/>
              <a:gd name="T14" fmla="*/ 5 w 580"/>
              <a:gd name="T15" fmla="*/ 412 h 605"/>
              <a:gd name="T16" fmla="*/ 56 w 580"/>
              <a:gd name="T17" fmla="*/ 446 h 605"/>
              <a:gd name="T18" fmla="*/ 87 w 580"/>
              <a:gd name="T19" fmla="*/ 511 h 605"/>
              <a:gd name="T20" fmla="*/ 80 w 580"/>
              <a:gd name="T21" fmla="*/ 580 h 605"/>
              <a:gd name="T22" fmla="*/ 204 w 580"/>
              <a:gd name="T23" fmla="*/ 592 h 605"/>
              <a:gd name="T24" fmla="*/ 258 w 580"/>
              <a:gd name="T25" fmla="*/ 605 h 605"/>
              <a:gd name="T26" fmla="*/ 326 w 580"/>
              <a:gd name="T27" fmla="*/ 600 h 605"/>
              <a:gd name="T28" fmla="*/ 432 w 580"/>
              <a:gd name="T29" fmla="*/ 587 h 605"/>
              <a:gd name="T30" fmla="*/ 446 w 580"/>
              <a:gd name="T31" fmla="*/ 582 h 605"/>
              <a:gd name="T32" fmla="*/ 472 w 580"/>
              <a:gd name="T33" fmla="*/ 532 h 605"/>
              <a:gd name="T34" fmla="*/ 506 w 580"/>
              <a:gd name="T35" fmla="*/ 501 h 605"/>
              <a:gd name="T36" fmla="*/ 387 w 580"/>
              <a:gd name="T37" fmla="*/ 385 h 605"/>
              <a:gd name="T38" fmla="*/ 417 w 580"/>
              <a:gd name="T39" fmla="*/ 374 h 605"/>
              <a:gd name="T40" fmla="*/ 530 w 580"/>
              <a:gd name="T41" fmla="*/ 332 h 605"/>
              <a:gd name="T42" fmla="*/ 563 w 580"/>
              <a:gd name="T43" fmla="*/ 335 h 605"/>
              <a:gd name="T44" fmla="*/ 579 w 580"/>
              <a:gd name="T45" fmla="*/ 310 h 605"/>
              <a:gd name="T46" fmla="*/ 558 w 580"/>
              <a:gd name="T47" fmla="*/ 225 h 605"/>
              <a:gd name="T48" fmla="*/ 546 w 580"/>
              <a:gd name="T49" fmla="*/ 151 h 605"/>
              <a:gd name="T50" fmla="*/ 511 w 580"/>
              <a:gd name="T51" fmla="*/ 96 h 605"/>
              <a:gd name="T52" fmla="*/ 488 w 580"/>
              <a:gd name="T53" fmla="*/ 73 h 605"/>
              <a:gd name="T54" fmla="*/ 462 w 580"/>
              <a:gd name="T55" fmla="*/ 52 h 605"/>
              <a:gd name="T56" fmla="*/ 438 w 580"/>
              <a:gd name="T57" fmla="*/ 52 h 605"/>
              <a:gd name="T58" fmla="*/ 417 w 580"/>
              <a:gd name="T59" fmla="*/ 60 h 605"/>
              <a:gd name="T60" fmla="*/ 368 w 580"/>
              <a:gd name="T61" fmla="*/ 79 h 605"/>
              <a:gd name="T62" fmla="*/ 331 w 580"/>
              <a:gd name="T63" fmla="*/ 86 h 605"/>
              <a:gd name="T64" fmla="*/ 347 w 580"/>
              <a:gd name="T65" fmla="*/ 60 h 605"/>
              <a:gd name="T66" fmla="*/ 314 w 580"/>
              <a:gd name="T67" fmla="*/ 46 h 605"/>
              <a:gd name="T68" fmla="*/ 289 w 580"/>
              <a:gd name="T69" fmla="*/ 40 h 605"/>
              <a:gd name="T70" fmla="*/ 286 w 580"/>
              <a:gd name="T71" fmla="*/ 23 h 605"/>
              <a:gd name="T72" fmla="*/ 249 w 580"/>
              <a:gd name="T73" fmla="*/ 7 h 605"/>
              <a:gd name="T74" fmla="*/ 228 w 580"/>
              <a:gd name="T75" fmla="*/ 33 h 605"/>
              <a:gd name="T76" fmla="*/ 220 w 580"/>
              <a:gd name="T77" fmla="*/ 49 h 605"/>
              <a:gd name="T78" fmla="*/ 218 w 580"/>
              <a:gd name="T79" fmla="*/ 67 h 605"/>
              <a:gd name="T80" fmla="*/ 204 w 580"/>
              <a:gd name="T81" fmla="*/ 83 h 605"/>
              <a:gd name="T82" fmla="*/ 188 w 580"/>
              <a:gd name="T83" fmla="*/ 109 h 605"/>
              <a:gd name="T84" fmla="*/ 171 w 580"/>
              <a:gd name="T85" fmla="*/ 114 h 605"/>
              <a:gd name="T86" fmla="*/ 148 w 580"/>
              <a:gd name="T87" fmla="*/ 91 h 605"/>
              <a:gd name="T88" fmla="*/ 115 w 580"/>
              <a:gd name="T89" fmla="*/ 114 h 605"/>
              <a:gd name="T90" fmla="*/ 85 w 580"/>
              <a:gd name="T91" fmla="*/ 163 h 605"/>
              <a:gd name="T92" fmla="*/ 502 w 580"/>
              <a:gd name="T93" fmla="*/ 52 h 605"/>
              <a:gd name="T94" fmla="*/ 488 w 580"/>
              <a:gd name="T95" fmla="*/ 61 h 605"/>
              <a:gd name="T96" fmla="*/ 474 w 580"/>
              <a:gd name="T97" fmla="*/ 41 h 605"/>
              <a:gd name="T98" fmla="*/ 504 w 580"/>
              <a:gd name="T99" fmla="*/ 3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0" h="605">
                <a:moveTo>
                  <a:pt x="68" y="170"/>
                </a:moveTo>
                <a:lnTo>
                  <a:pt x="70" y="179"/>
                </a:lnTo>
                <a:lnTo>
                  <a:pt x="89" y="187"/>
                </a:lnTo>
                <a:lnTo>
                  <a:pt x="85" y="198"/>
                </a:lnTo>
                <a:lnTo>
                  <a:pt x="64" y="210"/>
                </a:lnTo>
                <a:lnTo>
                  <a:pt x="54" y="229"/>
                </a:lnTo>
                <a:lnTo>
                  <a:pt x="43" y="230"/>
                </a:lnTo>
                <a:lnTo>
                  <a:pt x="31" y="224"/>
                </a:lnTo>
                <a:lnTo>
                  <a:pt x="19" y="222"/>
                </a:lnTo>
                <a:lnTo>
                  <a:pt x="17" y="230"/>
                </a:lnTo>
                <a:lnTo>
                  <a:pt x="19" y="253"/>
                </a:lnTo>
                <a:lnTo>
                  <a:pt x="12" y="281"/>
                </a:lnTo>
                <a:lnTo>
                  <a:pt x="3" y="294"/>
                </a:lnTo>
                <a:lnTo>
                  <a:pt x="5" y="316"/>
                </a:lnTo>
                <a:lnTo>
                  <a:pt x="10" y="322"/>
                </a:lnTo>
                <a:lnTo>
                  <a:pt x="10" y="332"/>
                </a:lnTo>
                <a:lnTo>
                  <a:pt x="15" y="341"/>
                </a:lnTo>
                <a:lnTo>
                  <a:pt x="14" y="348"/>
                </a:lnTo>
                <a:lnTo>
                  <a:pt x="0" y="362"/>
                </a:lnTo>
                <a:lnTo>
                  <a:pt x="9" y="367"/>
                </a:lnTo>
                <a:lnTo>
                  <a:pt x="5" y="374"/>
                </a:lnTo>
                <a:lnTo>
                  <a:pt x="12" y="394"/>
                </a:lnTo>
                <a:lnTo>
                  <a:pt x="12" y="406"/>
                </a:lnTo>
                <a:lnTo>
                  <a:pt x="5" y="412"/>
                </a:lnTo>
                <a:lnTo>
                  <a:pt x="19" y="423"/>
                </a:lnTo>
                <a:lnTo>
                  <a:pt x="33" y="442"/>
                </a:lnTo>
                <a:lnTo>
                  <a:pt x="56" y="446"/>
                </a:lnTo>
                <a:lnTo>
                  <a:pt x="120" y="467"/>
                </a:lnTo>
                <a:lnTo>
                  <a:pt x="115" y="478"/>
                </a:lnTo>
                <a:lnTo>
                  <a:pt x="87" y="511"/>
                </a:lnTo>
                <a:lnTo>
                  <a:pt x="70" y="559"/>
                </a:lnTo>
                <a:lnTo>
                  <a:pt x="71" y="573"/>
                </a:lnTo>
                <a:lnTo>
                  <a:pt x="80" y="580"/>
                </a:lnTo>
                <a:lnTo>
                  <a:pt x="125" y="578"/>
                </a:lnTo>
                <a:lnTo>
                  <a:pt x="158" y="574"/>
                </a:lnTo>
                <a:lnTo>
                  <a:pt x="204" y="592"/>
                </a:lnTo>
                <a:lnTo>
                  <a:pt x="218" y="588"/>
                </a:lnTo>
                <a:lnTo>
                  <a:pt x="240" y="591"/>
                </a:lnTo>
                <a:lnTo>
                  <a:pt x="258" y="605"/>
                </a:lnTo>
                <a:lnTo>
                  <a:pt x="279" y="589"/>
                </a:lnTo>
                <a:lnTo>
                  <a:pt x="308" y="600"/>
                </a:lnTo>
                <a:lnTo>
                  <a:pt x="326" y="600"/>
                </a:lnTo>
                <a:lnTo>
                  <a:pt x="352" y="589"/>
                </a:lnTo>
                <a:lnTo>
                  <a:pt x="399" y="582"/>
                </a:lnTo>
                <a:lnTo>
                  <a:pt x="432" y="587"/>
                </a:lnTo>
                <a:lnTo>
                  <a:pt x="438" y="593"/>
                </a:lnTo>
                <a:lnTo>
                  <a:pt x="446" y="591"/>
                </a:lnTo>
                <a:lnTo>
                  <a:pt x="446" y="582"/>
                </a:lnTo>
                <a:lnTo>
                  <a:pt x="438" y="551"/>
                </a:lnTo>
                <a:lnTo>
                  <a:pt x="444" y="540"/>
                </a:lnTo>
                <a:lnTo>
                  <a:pt x="472" y="532"/>
                </a:lnTo>
                <a:lnTo>
                  <a:pt x="483" y="515"/>
                </a:lnTo>
                <a:lnTo>
                  <a:pt x="504" y="508"/>
                </a:lnTo>
                <a:lnTo>
                  <a:pt x="506" y="501"/>
                </a:lnTo>
                <a:lnTo>
                  <a:pt x="411" y="428"/>
                </a:lnTo>
                <a:lnTo>
                  <a:pt x="410" y="400"/>
                </a:lnTo>
                <a:lnTo>
                  <a:pt x="387" y="385"/>
                </a:lnTo>
                <a:lnTo>
                  <a:pt x="387" y="377"/>
                </a:lnTo>
                <a:lnTo>
                  <a:pt x="410" y="386"/>
                </a:lnTo>
                <a:lnTo>
                  <a:pt x="417" y="374"/>
                </a:lnTo>
                <a:lnTo>
                  <a:pt x="478" y="355"/>
                </a:lnTo>
                <a:lnTo>
                  <a:pt x="485" y="346"/>
                </a:lnTo>
                <a:lnTo>
                  <a:pt x="530" y="332"/>
                </a:lnTo>
                <a:lnTo>
                  <a:pt x="535" y="312"/>
                </a:lnTo>
                <a:lnTo>
                  <a:pt x="546" y="314"/>
                </a:lnTo>
                <a:lnTo>
                  <a:pt x="563" y="335"/>
                </a:lnTo>
                <a:lnTo>
                  <a:pt x="570" y="335"/>
                </a:lnTo>
                <a:lnTo>
                  <a:pt x="575" y="327"/>
                </a:lnTo>
                <a:lnTo>
                  <a:pt x="579" y="310"/>
                </a:lnTo>
                <a:lnTo>
                  <a:pt x="580" y="291"/>
                </a:lnTo>
                <a:lnTo>
                  <a:pt x="561" y="271"/>
                </a:lnTo>
                <a:lnTo>
                  <a:pt x="558" y="225"/>
                </a:lnTo>
                <a:lnTo>
                  <a:pt x="549" y="188"/>
                </a:lnTo>
                <a:lnTo>
                  <a:pt x="533" y="172"/>
                </a:lnTo>
                <a:lnTo>
                  <a:pt x="546" y="151"/>
                </a:lnTo>
                <a:lnTo>
                  <a:pt x="547" y="125"/>
                </a:lnTo>
                <a:lnTo>
                  <a:pt x="535" y="103"/>
                </a:lnTo>
                <a:lnTo>
                  <a:pt x="511" y="96"/>
                </a:lnTo>
                <a:lnTo>
                  <a:pt x="509" y="86"/>
                </a:lnTo>
                <a:lnTo>
                  <a:pt x="499" y="73"/>
                </a:lnTo>
                <a:lnTo>
                  <a:pt x="488" y="73"/>
                </a:lnTo>
                <a:lnTo>
                  <a:pt x="479" y="68"/>
                </a:lnTo>
                <a:lnTo>
                  <a:pt x="476" y="63"/>
                </a:lnTo>
                <a:lnTo>
                  <a:pt x="462" y="52"/>
                </a:lnTo>
                <a:lnTo>
                  <a:pt x="444" y="54"/>
                </a:lnTo>
                <a:lnTo>
                  <a:pt x="429" y="60"/>
                </a:lnTo>
                <a:lnTo>
                  <a:pt x="438" y="52"/>
                </a:lnTo>
                <a:lnTo>
                  <a:pt x="448" y="46"/>
                </a:lnTo>
                <a:lnTo>
                  <a:pt x="432" y="46"/>
                </a:lnTo>
                <a:lnTo>
                  <a:pt x="417" y="60"/>
                </a:lnTo>
                <a:lnTo>
                  <a:pt x="406" y="65"/>
                </a:lnTo>
                <a:lnTo>
                  <a:pt x="385" y="68"/>
                </a:lnTo>
                <a:lnTo>
                  <a:pt x="368" y="79"/>
                </a:lnTo>
                <a:lnTo>
                  <a:pt x="371" y="83"/>
                </a:lnTo>
                <a:lnTo>
                  <a:pt x="347" y="79"/>
                </a:lnTo>
                <a:lnTo>
                  <a:pt x="331" y="86"/>
                </a:lnTo>
                <a:lnTo>
                  <a:pt x="328" y="76"/>
                </a:lnTo>
                <a:lnTo>
                  <a:pt x="333" y="69"/>
                </a:lnTo>
                <a:lnTo>
                  <a:pt x="347" y="60"/>
                </a:lnTo>
                <a:lnTo>
                  <a:pt x="347" y="52"/>
                </a:lnTo>
                <a:lnTo>
                  <a:pt x="317" y="53"/>
                </a:lnTo>
                <a:lnTo>
                  <a:pt x="314" y="46"/>
                </a:lnTo>
                <a:lnTo>
                  <a:pt x="301" y="42"/>
                </a:lnTo>
                <a:lnTo>
                  <a:pt x="289" y="46"/>
                </a:lnTo>
                <a:lnTo>
                  <a:pt x="289" y="40"/>
                </a:lnTo>
                <a:lnTo>
                  <a:pt x="277" y="37"/>
                </a:lnTo>
                <a:lnTo>
                  <a:pt x="286" y="30"/>
                </a:lnTo>
                <a:lnTo>
                  <a:pt x="286" y="23"/>
                </a:lnTo>
                <a:lnTo>
                  <a:pt x="281" y="14"/>
                </a:lnTo>
                <a:lnTo>
                  <a:pt x="265" y="7"/>
                </a:lnTo>
                <a:lnTo>
                  <a:pt x="249" y="7"/>
                </a:lnTo>
                <a:lnTo>
                  <a:pt x="214" y="0"/>
                </a:lnTo>
                <a:lnTo>
                  <a:pt x="213" y="8"/>
                </a:lnTo>
                <a:lnTo>
                  <a:pt x="228" y="33"/>
                </a:lnTo>
                <a:lnTo>
                  <a:pt x="214" y="38"/>
                </a:lnTo>
                <a:lnTo>
                  <a:pt x="209" y="45"/>
                </a:lnTo>
                <a:lnTo>
                  <a:pt x="220" y="49"/>
                </a:lnTo>
                <a:lnTo>
                  <a:pt x="216" y="54"/>
                </a:lnTo>
                <a:lnTo>
                  <a:pt x="225" y="64"/>
                </a:lnTo>
                <a:lnTo>
                  <a:pt x="218" y="67"/>
                </a:lnTo>
                <a:lnTo>
                  <a:pt x="216" y="73"/>
                </a:lnTo>
                <a:lnTo>
                  <a:pt x="228" y="84"/>
                </a:lnTo>
                <a:lnTo>
                  <a:pt x="204" y="83"/>
                </a:lnTo>
                <a:lnTo>
                  <a:pt x="197" y="92"/>
                </a:lnTo>
                <a:lnTo>
                  <a:pt x="193" y="119"/>
                </a:lnTo>
                <a:lnTo>
                  <a:pt x="188" y="109"/>
                </a:lnTo>
                <a:lnTo>
                  <a:pt x="179" y="106"/>
                </a:lnTo>
                <a:lnTo>
                  <a:pt x="178" y="114"/>
                </a:lnTo>
                <a:lnTo>
                  <a:pt x="171" y="114"/>
                </a:lnTo>
                <a:lnTo>
                  <a:pt x="169" y="103"/>
                </a:lnTo>
                <a:lnTo>
                  <a:pt x="165" y="95"/>
                </a:lnTo>
                <a:lnTo>
                  <a:pt x="148" y="91"/>
                </a:lnTo>
                <a:lnTo>
                  <a:pt x="117" y="92"/>
                </a:lnTo>
                <a:lnTo>
                  <a:pt x="108" y="103"/>
                </a:lnTo>
                <a:lnTo>
                  <a:pt x="115" y="114"/>
                </a:lnTo>
                <a:lnTo>
                  <a:pt x="120" y="122"/>
                </a:lnTo>
                <a:lnTo>
                  <a:pt x="103" y="123"/>
                </a:lnTo>
                <a:lnTo>
                  <a:pt x="85" y="163"/>
                </a:lnTo>
                <a:lnTo>
                  <a:pt x="68" y="170"/>
                </a:lnTo>
                <a:close/>
                <a:moveTo>
                  <a:pt x="504" y="38"/>
                </a:moveTo>
                <a:lnTo>
                  <a:pt x="502" y="52"/>
                </a:lnTo>
                <a:lnTo>
                  <a:pt x="504" y="60"/>
                </a:lnTo>
                <a:lnTo>
                  <a:pt x="499" y="57"/>
                </a:lnTo>
                <a:lnTo>
                  <a:pt x="488" y="61"/>
                </a:lnTo>
                <a:lnTo>
                  <a:pt x="472" y="54"/>
                </a:lnTo>
                <a:lnTo>
                  <a:pt x="476" y="48"/>
                </a:lnTo>
                <a:lnTo>
                  <a:pt x="474" y="41"/>
                </a:lnTo>
                <a:lnTo>
                  <a:pt x="488" y="40"/>
                </a:lnTo>
                <a:lnTo>
                  <a:pt x="483" y="30"/>
                </a:lnTo>
                <a:lnTo>
                  <a:pt x="504" y="38"/>
                </a:lnTo>
                <a:close/>
              </a:path>
            </a:pathLst>
          </a:custGeom>
          <a:solidFill>
            <a:srgbClr val="008000"/>
          </a:solidFill>
          <a:ln w="36576">
            <a:solidFill>
              <a:srgbClr val="000000"/>
            </a:solidFill>
            <a:prstDash val="solid"/>
            <a:round/>
            <a:headEnd/>
            <a:tailEnd/>
          </a:ln>
        </p:spPr>
        <p:txBody>
          <a:bodyPr/>
          <a:lstStyle/>
          <a:p>
            <a:endParaRPr lang="cs-CZ"/>
          </a:p>
        </p:txBody>
      </p:sp>
      <p:sp>
        <p:nvSpPr>
          <p:cNvPr id="71710" name="Freeform 30"/>
          <p:cNvSpPr>
            <a:spLocks/>
          </p:cNvSpPr>
          <p:nvPr/>
        </p:nvSpPr>
        <p:spPr bwMode="auto">
          <a:xfrm>
            <a:off x="3943483" y="703263"/>
            <a:ext cx="2044832" cy="1865312"/>
          </a:xfrm>
          <a:custGeom>
            <a:avLst/>
            <a:gdLst>
              <a:gd name="T0" fmla="*/ 331 w 1069"/>
              <a:gd name="T1" fmla="*/ 967 h 1056"/>
              <a:gd name="T2" fmla="*/ 342 w 1069"/>
              <a:gd name="T3" fmla="*/ 921 h 1056"/>
              <a:gd name="T4" fmla="*/ 373 w 1069"/>
              <a:gd name="T5" fmla="*/ 845 h 1056"/>
              <a:gd name="T6" fmla="*/ 398 w 1069"/>
              <a:gd name="T7" fmla="*/ 807 h 1056"/>
              <a:gd name="T8" fmla="*/ 371 w 1069"/>
              <a:gd name="T9" fmla="*/ 727 h 1056"/>
              <a:gd name="T10" fmla="*/ 370 w 1069"/>
              <a:gd name="T11" fmla="*/ 642 h 1056"/>
              <a:gd name="T12" fmla="*/ 467 w 1069"/>
              <a:gd name="T13" fmla="*/ 587 h 1056"/>
              <a:gd name="T14" fmla="*/ 490 w 1069"/>
              <a:gd name="T15" fmla="*/ 432 h 1056"/>
              <a:gd name="T16" fmla="*/ 555 w 1069"/>
              <a:gd name="T17" fmla="*/ 328 h 1056"/>
              <a:gd name="T18" fmla="*/ 628 w 1069"/>
              <a:gd name="T19" fmla="*/ 241 h 1056"/>
              <a:gd name="T20" fmla="*/ 715 w 1069"/>
              <a:gd name="T21" fmla="*/ 187 h 1056"/>
              <a:gd name="T22" fmla="*/ 816 w 1069"/>
              <a:gd name="T23" fmla="*/ 209 h 1056"/>
              <a:gd name="T24" fmla="*/ 877 w 1069"/>
              <a:gd name="T25" fmla="*/ 199 h 1056"/>
              <a:gd name="T26" fmla="*/ 928 w 1069"/>
              <a:gd name="T27" fmla="*/ 94 h 1056"/>
              <a:gd name="T28" fmla="*/ 997 w 1069"/>
              <a:gd name="T29" fmla="*/ 92 h 1056"/>
              <a:gd name="T30" fmla="*/ 1024 w 1069"/>
              <a:gd name="T31" fmla="*/ 148 h 1056"/>
              <a:gd name="T32" fmla="*/ 1069 w 1069"/>
              <a:gd name="T33" fmla="*/ 82 h 1056"/>
              <a:gd name="T34" fmla="*/ 999 w 1069"/>
              <a:gd name="T35" fmla="*/ 65 h 1056"/>
              <a:gd name="T36" fmla="*/ 1008 w 1069"/>
              <a:gd name="T37" fmla="*/ 22 h 1056"/>
              <a:gd name="T38" fmla="*/ 959 w 1069"/>
              <a:gd name="T39" fmla="*/ 32 h 1056"/>
              <a:gd name="T40" fmla="*/ 950 w 1069"/>
              <a:gd name="T41" fmla="*/ 0 h 1056"/>
              <a:gd name="T42" fmla="*/ 907 w 1069"/>
              <a:gd name="T43" fmla="*/ 45 h 1056"/>
              <a:gd name="T44" fmla="*/ 872 w 1069"/>
              <a:gd name="T45" fmla="*/ 74 h 1056"/>
              <a:gd name="T46" fmla="*/ 835 w 1069"/>
              <a:gd name="T47" fmla="*/ 26 h 1056"/>
              <a:gd name="T48" fmla="*/ 767 w 1069"/>
              <a:gd name="T49" fmla="*/ 92 h 1056"/>
              <a:gd name="T50" fmla="*/ 729 w 1069"/>
              <a:gd name="T51" fmla="*/ 120 h 1056"/>
              <a:gd name="T52" fmla="*/ 696 w 1069"/>
              <a:gd name="T53" fmla="*/ 120 h 1056"/>
              <a:gd name="T54" fmla="*/ 657 w 1069"/>
              <a:gd name="T55" fmla="*/ 136 h 1056"/>
              <a:gd name="T56" fmla="*/ 663 w 1069"/>
              <a:gd name="T57" fmla="*/ 170 h 1056"/>
              <a:gd name="T58" fmla="*/ 619 w 1069"/>
              <a:gd name="T59" fmla="*/ 175 h 1056"/>
              <a:gd name="T60" fmla="*/ 586 w 1069"/>
              <a:gd name="T61" fmla="*/ 250 h 1056"/>
              <a:gd name="T62" fmla="*/ 549 w 1069"/>
              <a:gd name="T63" fmla="*/ 264 h 1056"/>
              <a:gd name="T64" fmla="*/ 530 w 1069"/>
              <a:gd name="T65" fmla="*/ 320 h 1056"/>
              <a:gd name="T66" fmla="*/ 405 w 1069"/>
              <a:gd name="T67" fmla="*/ 461 h 1056"/>
              <a:gd name="T68" fmla="*/ 349 w 1069"/>
              <a:gd name="T69" fmla="*/ 531 h 1056"/>
              <a:gd name="T70" fmla="*/ 289 w 1069"/>
              <a:gd name="T71" fmla="*/ 621 h 1056"/>
              <a:gd name="T72" fmla="*/ 296 w 1069"/>
              <a:gd name="T73" fmla="*/ 631 h 1056"/>
              <a:gd name="T74" fmla="*/ 208 w 1069"/>
              <a:gd name="T75" fmla="*/ 641 h 1056"/>
              <a:gd name="T76" fmla="*/ 155 w 1069"/>
              <a:gd name="T77" fmla="*/ 696 h 1056"/>
              <a:gd name="T78" fmla="*/ 96 w 1069"/>
              <a:gd name="T79" fmla="*/ 707 h 1056"/>
              <a:gd name="T80" fmla="*/ 38 w 1069"/>
              <a:gd name="T81" fmla="*/ 736 h 1056"/>
              <a:gd name="T82" fmla="*/ 70 w 1069"/>
              <a:gd name="T83" fmla="*/ 748 h 1056"/>
              <a:gd name="T84" fmla="*/ 21 w 1069"/>
              <a:gd name="T85" fmla="*/ 776 h 1056"/>
              <a:gd name="T86" fmla="*/ 92 w 1069"/>
              <a:gd name="T87" fmla="*/ 783 h 1056"/>
              <a:gd name="T88" fmla="*/ 143 w 1069"/>
              <a:gd name="T89" fmla="*/ 776 h 1056"/>
              <a:gd name="T90" fmla="*/ 115 w 1069"/>
              <a:gd name="T91" fmla="*/ 810 h 1056"/>
              <a:gd name="T92" fmla="*/ 23 w 1069"/>
              <a:gd name="T93" fmla="*/ 805 h 1056"/>
              <a:gd name="T94" fmla="*/ 33 w 1069"/>
              <a:gd name="T95" fmla="*/ 836 h 1056"/>
              <a:gd name="T96" fmla="*/ 9 w 1069"/>
              <a:gd name="T97" fmla="*/ 859 h 1056"/>
              <a:gd name="T98" fmla="*/ 21 w 1069"/>
              <a:gd name="T99" fmla="*/ 895 h 1056"/>
              <a:gd name="T100" fmla="*/ 72 w 1069"/>
              <a:gd name="T101" fmla="*/ 851 h 1056"/>
              <a:gd name="T102" fmla="*/ 59 w 1069"/>
              <a:gd name="T103" fmla="*/ 875 h 1056"/>
              <a:gd name="T104" fmla="*/ 5 w 1069"/>
              <a:gd name="T105" fmla="*/ 924 h 1056"/>
              <a:gd name="T106" fmla="*/ 42 w 1069"/>
              <a:gd name="T107" fmla="*/ 943 h 1056"/>
              <a:gd name="T108" fmla="*/ 30 w 1069"/>
              <a:gd name="T109" fmla="*/ 1021 h 1056"/>
              <a:gd name="T110" fmla="*/ 59 w 1069"/>
              <a:gd name="T111" fmla="*/ 1038 h 1056"/>
              <a:gd name="T112" fmla="*/ 82 w 1069"/>
              <a:gd name="T113" fmla="*/ 1050 h 1056"/>
              <a:gd name="T114" fmla="*/ 129 w 1069"/>
              <a:gd name="T115" fmla="*/ 1036 h 1056"/>
              <a:gd name="T116" fmla="*/ 190 w 1069"/>
              <a:gd name="T117" fmla="*/ 1014 h 1056"/>
              <a:gd name="T118" fmla="*/ 256 w 1069"/>
              <a:gd name="T119" fmla="*/ 975 h 1056"/>
              <a:gd name="T120" fmla="*/ 272 w 1069"/>
              <a:gd name="T121" fmla="*/ 945 h 1056"/>
              <a:gd name="T122" fmla="*/ 281 w 1069"/>
              <a:gd name="T123" fmla="*/ 971 h 10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69" h="1056">
                <a:moveTo>
                  <a:pt x="307" y="983"/>
                </a:moveTo>
                <a:lnTo>
                  <a:pt x="307" y="1002"/>
                </a:lnTo>
                <a:lnTo>
                  <a:pt x="330" y="987"/>
                </a:lnTo>
                <a:lnTo>
                  <a:pt x="331" y="967"/>
                </a:lnTo>
                <a:lnTo>
                  <a:pt x="328" y="959"/>
                </a:lnTo>
                <a:lnTo>
                  <a:pt x="328" y="947"/>
                </a:lnTo>
                <a:lnTo>
                  <a:pt x="342" y="931"/>
                </a:lnTo>
                <a:lnTo>
                  <a:pt x="342" y="921"/>
                </a:lnTo>
                <a:lnTo>
                  <a:pt x="368" y="914"/>
                </a:lnTo>
                <a:lnTo>
                  <a:pt x="373" y="906"/>
                </a:lnTo>
                <a:lnTo>
                  <a:pt x="380" y="868"/>
                </a:lnTo>
                <a:lnTo>
                  <a:pt x="373" y="845"/>
                </a:lnTo>
                <a:lnTo>
                  <a:pt x="364" y="836"/>
                </a:lnTo>
                <a:lnTo>
                  <a:pt x="382" y="828"/>
                </a:lnTo>
                <a:lnTo>
                  <a:pt x="391" y="820"/>
                </a:lnTo>
                <a:lnTo>
                  <a:pt x="398" y="807"/>
                </a:lnTo>
                <a:lnTo>
                  <a:pt x="394" y="792"/>
                </a:lnTo>
                <a:lnTo>
                  <a:pt x="377" y="780"/>
                </a:lnTo>
                <a:lnTo>
                  <a:pt x="370" y="769"/>
                </a:lnTo>
                <a:lnTo>
                  <a:pt x="371" y="727"/>
                </a:lnTo>
                <a:lnTo>
                  <a:pt x="370" y="717"/>
                </a:lnTo>
                <a:lnTo>
                  <a:pt x="371" y="688"/>
                </a:lnTo>
                <a:lnTo>
                  <a:pt x="382" y="667"/>
                </a:lnTo>
                <a:lnTo>
                  <a:pt x="370" y="642"/>
                </a:lnTo>
                <a:lnTo>
                  <a:pt x="403" y="602"/>
                </a:lnTo>
                <a:lnTo>
                  <a:pt x="434" y="591"/>
                </a:lnTo>
                <a:lnTo>
                  <a:pt x="460" y="595"/>
                </a:lnTo>
                <a:lnTo>
                  <a:pt x="467" y="587"/>
                </a:lnTo>
                <a:lnTo>
                  <a:pt x="471" y="566"/>
                </a:lnTo>
                <a:lnTo>
                  <a:pt x="453" y="550"/>
                </a:lnTo>
                <a:lnTo>
                  <a:pt x="483" y="501"/>
                </a:lnTo>
                <a:lnTo>
                  <a:pt x="490" y="432"/>
                </a:lnTo>
                <a:lnTo>
                  <a:pt x="518" y="421"/>
                </a:lnTo>
                <a:lnTo>
                  <a:pt x="528" y="393"/>
                </a:lnTo>
                <a:lnTo>
                  <a:pt x="560" y="359"/>
                </a:lnTo>
                <a:lnTo>
                  <a:pt x="555" y="328"/>
                </a:lnTo>
                <a:lnTo>
                  <a:pt x="574" y="289"/>
                </a:lnTo>
                <a:lnTo>
                  <a:pt x="593" y="271"/>
                </a:lnTo>
                <a:lnTo>
                  <a:pt x="617" y="279"/>
                </a:lnTo>
                <a:lnTo>
                  <a:pt x="628" y="241"/>
                </a:lnTo>
                <a:lnTo>
                  <a:pt x="661" y="235"/>
                </a:lnTo>
                <a:lnTo>
                  <a:pt x="692" y="240"/>
                </a:lnTo>
                <a:lnTo>
                  <a:pt x="699" y="210"/>
                </a:lnTo>
                <a:lnTo>
                  <a:pt x="715" y="187"/>
                </a:lnTo>
                <a:lnTo>
                  <a:pt x="755" y="171"/>
                </a:lnTo>
                <a:lnTo>
                  <a:pt x="778" y="193"/>
                </a:lnTo>
                <a:lnTo>
                  <a:pt x="783" y="202"/>
                </a:lnTo>
                <a:lnTo>
                  <a:pt x="816" y="209"/>
                </a:lnTo>
                <a:lnTo>
                  <a:pt x="832" y="202"/>
                </a:lnTo>
                <a:lnTo>
                  <a:pt x="842" y="190"/>
                </a:lnTo>
                <a:lnTo>
                  <a:pt x="856" y="199"/>
                </a:lnTo>
                <a:lnTo>
                  <a:pt x="877" y="199"/>
                </a:lnTo>
                <a:lnTo>
                  <a:pt x="903" y="174"/>
                </a:lnTo>
                <a:lnTo>
                  <a:pt x="895" y="126"/>
                </a:lnTo>
                <a:lnTo>
                  <a:pt x="900" y="110"/>
                </a:lnTo>
                <a:lnTo>
                  <a:pt x="928" y="94"/>
                </a:lnTo>
                <a:lnTo>
                  <a:pt x="950" y="82"/>
                </a:lnTo>
                <a:lnTo>
                  <a:pt x="964" y="78"/>
                </a:lnTo>
                <a:lnTo>
                  <a:pt x="977" y="87"/>
                </a:lnTo>
                <a:lnTo>
                  <a:pt x="997" y="92"/>
                </a:lnTo>
                <a:lnTo>
                  <a:pt x="1011" y="99"/>
                </a:lnTo>
                <a:lnTo>
                  <a:pt x="1024" y="120"/>
                </a:lnTo>
                <a:lnTo>
                  <a:pt x="1013" y="140"/>
                </a:lnTo>
                <a:lnTo>
                  <a:pt x="1024" y="148"/>
                </a:lnTo>
                <a:lnTo>
                  <a:pt x="1046" y="118"/>
                </a:lnTo>
                <a:lnTo>
                  <a:pt x="1050" y="98"/>
                </a:lnTo>
                <a:lnTo>
                  <a:pt x="1065" y="102"/>
                </a:lnTo>
                <a:lnTo>
                  <a:pt x="1069" y="82"/>
                </a:lnTo>
                <a:lnTo>
                  <a:pt x="1055" y="83"/>
                </a:lnTo>
                <a:lnTo>
                  <a:pt x="1029" y="79"/>
                </a:lnTo>
                <a:lnTo>
                  <a:pt x="996" y="71"/>
                </a:lnTo>
                <a:lnTo>
                  <a:pt x="999" y="65"/>
                </a:lnTo>
                <a:lnTo>
                  <a:pt x="1031" y="64"/>
                </a:lnTo>
                <a:lnTo>
                  <a:pt x="1059" y="37"/>
                </a:lnTo>
                <a:lnTo>
                  <a:pt x="1013" y="15"/>
                </a:lnTo>
                <a:lnTo>
                  <a:pt x="1008" y="22"/>
                </a:lnTo>
                <a:lnTo>
                  <a:pt x="984" y="9"/>
                </a:lnTo>
                <a:lnTo>
                  <a:pt x="966" y="21"/>
                </a:lnTo>
                <a:lnTo>
                  <a:pt x="970" y="36"/>
                </a:lnTo>
                <a:lnTo>
                  <a:pt x="959" y="32"/>
                </a:lnTo>
                <a:lnTo>
                  <a:pt x="949" y="34"/>
                </a:lnTo>
                <a:lnTo>
                  <a:pt x="949" y="29"/>
                </a:lnTo>
                <a:lnTo>
                  <a:pt x="956" y="19"/>
                </a:lnTo>
                <a:lnTo>
                  <a:pt x="950" y="0"/>
                </a:lnTo>
                <a:lnTo>
                  <a:pt x="928" y="9"/>
                </a:lnTo>
                <a:lnTo>
                  <a:pt x="923" y="29"/>
                </a:lnTo>
                <a:lnTo>
                  <a:pt x="907" y="61"/>
                </a:lnTo>
                <a:lnTo>
                  <a:pt x="907" y="45"/>
                </a:lnTo>
                <a:lnTo>
                  <a:pt x="900" y="38"/>
                </a:lnTo>
                <a:lnTo>
                  <a:pt x="900" y="18"/>
                </a:lnTo>
                <a:lnTo>
                  <a:pt x="879" y="52"/>
                </a:lnTo>
                <a:lnTo>
                  <a:pt x="872" y="74"/>
                </a:lnTo>
                <a:lnTo>
                  <a:pt x="861" y="92"/>
                </a:lnTo>
                <a:lnTo>
                  <a:pt x="860" y="52"/>
                </a:lnTo>
                <a:lnTo>
                  <a:pt x="874" y="29"/>
                </a:lnTo>
                <a:lnTo>
                  <a:pt x="835" y="26"/>
                </a:lnTo>
                <a:lnTo>
                  <a:pt x="825" y="59"/>
                </a:lnTo>
                <a:lnTo>
                  <a:pt x="813" y="67"/>
                </a:lnTo>
                <a:lnTo>
                  <a:pt x="797" y="88"/>
                </a:lnTo>
                <a:lnTo>
                  <a:pt x="767" y="92"/>
                </a:lnTo>
                <a:lnTo>
                  <a:pt x="739" y="90"/>
                </a:lnTo>
                <a:lnTo>
                  <a:pt x="750" y="105"/>
                </a:lnTo>
                <a:lnTo>
                  <a:pt x="729" y="110"/>
                </a:lnTo>
                <a:lnTo>
                  <a:pt x="729" y="120"/>
                </a:lnTo>
                <a:lnTo>
                  <a:pt x="717" y="121"/>
                </a:lnTo>
                <a:lnTo>
                  <a:pt x="699" y="157"/>
                </a:lnTo>
                <a:lnTo>
                  <a:pt x="699" y="130"/>
                </a:lnTo>
                <a:lnTo>
                  <a:pt x="696" y="120"/>
                </a:lnTo>
                <a:lnTo>
                  <a:pt x="682" y="137"/>
                </a:lnTo>
                <a:lnTo>
                  <a:pt x="678" y="159"/>
                </a:lnTo>
                <a:lnTo>
                  <a:pt x="675" y="133"/>
                </a:lnTo>
                <a:lnTo>
                  <a:pt x="657" y="136"/>
                </a:lnTo>
                <a:lnTo>
                  <a:pt x="654" y="145"/>
                </a:lnTo>
                <a:lnTo>
                  <a:pt x="656" y="157"/>
                </a:lnTo>
                <a:lnTo>
                  <a:pt x="663" y="164"/>
                </a:lnTo>
                <a:lnTo>
                  <a:pt x="663" y="170"/>
                </a:lnTo>
                <a:lnTo>
                  <a:pt x="649" y="159"/>
                </a:lnTo>
                <a:lnTo>
                  <a:pt x="640" y="164"/>
                </a:lnTo>
                <a:lnTo>
                  <a:pt x="649" y="170"/>
                </a:lnTo>
                <a:lnTo>
                  <a:pt x="619" y="175"/>
                </a:lnTo>
                <a:lnTo>
                  <a:pt x="609" y="190"/>
                </a:lnTo>
                <a:lnTo>
                  <a:pt x="567" y="235"/>
                </a:lnTo>
                <a:lnTo>
                  <a:pt x="595" y="240"/>
                </a:lnTo>
                <a:lnTo>
                  <a:pt x="586" y="250"/>
                </a:lnTo>
                <a:lnTo>
                  <a:pt x="560" y="250"/>
                </a:lnTo>
                <a:lnTo>
                  <a:pt x="563" y="262"/>
                </a:lnTo>
                <a:lnTo>
                  <a:pt x="563" y="274"/>
                </a:lnTo>
                <a:lnTo>
                  <a:pt x="549" y="264"/>
                </a:lnTo>
                <a:lnTo>
                  <a:pt x="528" y="293"/>
                </a:lnTo>
                <a:lnTo>
                  <a:pt x="521" y="312"/>
                </a:lnTo>
                <a:lnTo>
                  <a:pt x="541" y="312"/>
                </a:lnTo>
                <a:lnTo>
                  <a:pt x="530" y="320"/>
                </a:lnTo>
                <a:lnTo>
                  <a:pt x="495" y="320"/>
                </a:lnTo>
                <a:lnTo>
                  <a:pt x="405" y="442"/>
                </a:lnTo>
                <a:lnTo>
                  <a:pt x="419" y="450"/>
                </a:lnTo>
                <a:lnTo>
                  <a:pt x="405" y="461"/>
                </a:lnTo>
                <a:lnTo>
                  <a:pt x="410" y="485"/>
                </a:lnTo>
                <a:lnTo>
                  <a:pt x="394" y="470"/>
                </a:lnTo>
                <a:lnTo>
                  <a:pt x="394" y="481"/>
                </a:lnTo>
                <a:lnTo>
                  <a:pt x="349" y="531"/>
                </a:lnTo>
                <a:lnTo>
                  <a:pt x="354" y="534"/>
                </a:lnTo>
                <a:lnTo>
                  <a:pt x="331" y="545"/>
                </a:lnTo>
                <a:lnTo>
                  <a:pt x="270" y="599"/>
                </a:lnTo>
                <a:lnTo>
                  <a:pt x="289" y="621"/>
                </a:lnTo>
                <a:lnTo>
                  <a:pt x="338" y="606"/>
                </a:lnTo>
                <a:lnTo>
                  <a:pt x="331" y="611"/>
                </a:lnTo>
                <a:lnTo>
                  <a:pt x="317" y="616"/>
                </a:lnTo>
                <a:lnTo>
                  <a:pt x="296" y="631"/>
                </a:lnTo>
                <a:lnTo>
                  <a:pt x="260" y="621"/>
                </a:lnTo>
                <a:lnTo>
                  <a:pt x="242" y="639"/>
                </a:lnTo>
                <a:lnTo>
                  <a:pt x="239" y="626"/>
                </a:lnTo>
                <a:lnTo>
                  <a:pt x="208" y="641"/>
                </a:lnTo>
                <a:lnTo>
                  <a:pt x="166" y="652"/>
                </a:lnTo>
                <a:lnTo>
                  <a:pt x="162" y="661"/>
                </a:lnTo>
                <a:lnTo>
                  <a:pt x="133" y="671"/>
                </a:lnTo>
                <a:lnTo>
                  <a:pt x="155" y="696"/>
                </a:lnTo>
                <a:lnTo>
                  <a:pt x="106" y="690"/>
                </a:lnTo>
                <a:lnTo>
                  <a:pt x="103" y="706"/>
                </a:lnTo>
                <a:lnTo>
                  <a:pt x="105" y="722"/>
                </a:lnTo>
                <a:lnTo>
                  <a:pt x="96" y="707"/>
                </a:lnTo>
                <a:lnTo>
                  <a:pt x="75" y="726"/>
                </a:lnTo>
                <a:lnTo>
                  <a:pt x="54" y="719"/>
                </a:lnTo>
                <a:lnTo>
                  <a:pt x="42" y="717"/>
                </a:lnTo>
                <a:lnTo>
                  <a:pt x="38" y="736"/>
                </a:lnTo>
                <a:lnTo>
                  <a:pt x="63" y="738"/>
                </a:lnTo>
                <a:lnTo>
                  <a:pt x="85" y="736"/>
                </a:lnTo>
                <a:lnTo>
                  <a:pt x="70" y="741"/>
                </a:lnTo>
                <a:lnTo>
                  <a:pt x="70" y="748"/>
                </a:lnTo>
                <a:lnTo>
                  <a:pt x="47" y="742"/>
                </a:lnTo>
                <a:lnTo>
                  <a:pt x="24" y="750"/>
                </a:lnTo>
                <a:lnTo>
                  <a:pt x="33" y="764"/>
                </a:lnTo>
                <a:lnTo>
                  <a:pt x="21" y="776"/>
                </a:lnTo>
                <a:lnTo>
                  <a:pt x="21" y="792"/>
                </a:lnTo>
                <a:lnTo>
                  <a:pt x="35" y="801"/>
                </a:lnTo>
                <a:lnTo>
                  <a:pt x="82" y="792"/>
                </a:lnTo>
                <a:lnTo>
                  <a:pt x="92" y="783"/>
                </a:lnTo>
                <a:lnTo>
                  <a:pt x="89" y="799"/>
                </a:lnTo>
                <a:lnTo>
                  <a:pt x="126" y="797"/>
                </a:lnTo>
                <a:lnTo>
                  <a:pt x="131" y="780"/>
                </a:lnTo>
                <a:lnTo>
                  <a:pt x="143" y="776"/>
                </a:lnTo>
                <a:lnTo>
                  <a:pt x="134" y="790"/>
                </a:lnTo>
                <a:lnTo>
                  <a:pt x="131" y="798"/>
                </a:lnTo>
                <a:lnTo>
                  <a:pt x="133" y="807"/>
                </a:lnTo>
                <a:lnTo>
                  <a:pt x="115" y="810"/>
                </a:lnTo>
                <a:lnTo>
                  <a:pt x="105" y="828"/>
                </a:lnTo>
                <a:lnTo>
                  <a:pt x="96" y="809"/>
                </a:lnTo>
                <a:lnTo>
                  <a:pt x="38" y="809"/>
                </a:lnTo>
                <a:lnTo>
                  <a:pt x="23" y="805"/>
                </a:lnTo>
                <a:lnTo>
                  <a:pt x="16" y="811"/>
                </a:lnTo>
                <a:lnTo>
                  <a:pt x="24" y="830"/>
                </a:lnTo>
                <a:lnTo>
                  <a:pt x="14" y="840"/>
                </a:lnTo>
                <a:lnTo>
                  <a:pt x="33" y="836"/>
                </a:lnTo>
                <a:lnTo>
                  <a:pt x="28" y="844"/>
                </a:lnTo>
                <a:lnTo>
                  <a:pt x="16" y="856"/>
                </a:lnTo>
                <a:lnTo>
                  <a:pt x="12" y="856"/>
                </a:lnTo>
                <a:lnTo>
                  <a:pt x="9" y="859"/>
                </a:lnTo>
                <a:lnTo>
                  <a:pt x="9" y="863"/>
                </a:lnTo>
                <a:lnTo>
                  <a:pt x="10" y="866"/>
                </a:lnTo>
                <a:lnTo>
                  <a:pt x="23" y="871"/>
                </a:lnTo>
                <a:lnTo>
                  <a:pt x="21" y="895"/>
                </a:lnTo>
                <a:lnTo>
                  <a:pt x="38" y="883"/>
                </a:lnTo>
                <a:lnTo>
                  <a:pt x="40" y="875"/>
                </a:lnTo>
                <a:lnTo>
                  <a:pt x="59" y="863"/>
                </a:lnTo>
                <a:lnTo>
                  <a:pt x="72" y="851"/>
                </a:lnTo>
                <a:lnTo>
                  <a:pt x="82" y="845"/>
                </a:lnTo>
                <a:lnTo>
                  <a:pt x="96" y="851"/>
                </a:lnTo>
                <a:lnTo>
                  <a:pt x="89" y="857"/>
                </a:lnTo>
                <a:lnTo>
                  <a:pt x="59" y="875"/>
                </a:lnTo>
                <a:lnTo>
                  <a:pt x="52" y="885"/>
                </a:lnTo>
                <a:lnTo>
                  <a:pt x="31" y="901"/>
                </a:lnTo>
                <a:lnTo>
                  <a:pt x="56" y="908"/>
                </a:lnTo>
                <a:lnTo>
                  <a:pt x="5" y="924"/>
                </a:lnTo>
                <a:lnTo>
                  <a:pt x="0" y="936"/>
                </a:lnTo>
                <a:lnTo>
                  <a:pt x="24" y="943"/>
                </a:lnTo>
                <a:lnTo>
                  <a:pt x="47" y="933"/>
                </a:lnTo>
                <a:lnTo>
                  <a:pt x="42" y="943"/>
                </a:lnTo>
                <a:lnTo>
                  <a:pt x="12" y="968"/>
                </a:lnTo>
                <a:lnTo>
                  <a:pt x="2" y="991"/>
                </a:lnTo>
                <a:lnTo>
                  <a:pt x="10" y="1005"/>
                </a:lnTo>
                <a:lnTo>
                  <a:pt x="30" y="1021"/>
                </a:lnTo>
                <a:lnTo>
                  <a:pt x="42" y="1029"/>
                </a:lnTo>
                <a:lnTo>
                  <a:pt x="52" y="1032"/>
                </a:lnTo>
                <a:lnTo>
                  <a:pt x="63" y="1024"/>
                </a:lnTo>
                <a:lnTo>
                  <a:pt x="59" y="1038"/>
                </a:lnTo>
                <a:lnTo>
                  <a:pt x="56" y="1047"/>
                </a:lnTo>
                <a:lnTo>
                  <a:pt x="72" y="1048"/>
                </a:lnTo>
                <a:lnTo>
                  <a:pt x="91" y="1044"/>
                </a:lnTo>
                <a:lnTo>
                  <a:pt x="82" y="1050"/>
                </a:lnTo>
                <a:lnTo>
                  <a:pt x="98" y="1056"/>
                </a:lnTo>
                <a:lnTo>
                  <a:pt x="110" y="1054"/>
                </a:lnTo>
                <a:lnTo>
                  <a:pt x="124" y="1047"/>
                </a:lnTo>
                <a:lnTo>
                  <a:pt x="129" y="1036"/>
                </a:lnTo>
                <a:lnTo>
                  <a:pt x="136" y="1046"/>
                </a:lnTo>
                <a:lnTo>
                  <a:pt x="157" y="1036"/>
                </a:lnTo>
                <a:lnTo>
                  <a:pt x="178" y="1017"/>
                </a:lnTo>
                <a:lnTo>
                  <a:pt x="190" y="1014"/>
                </a:lnTo>
                <a:lnTo>
                  <a:pt x="195" y="1006"/>
                </a:lnTo>
                <a:lnTo>
                  <a:pt x="221" y="986"/>
                </a:lnTo>
                <a:lnTo>
                  <a:pt x="246" y="986"/>
                </a:lnTo>
                <a:lnTo>
                  <a:pt x="256" y="975"/>
                </a:lnTo>
                <a:lnTo>
                  <a:pt x="265" y="958"/>
                </a:lnTo>
                <a:lnTo>
                  <a:pt x="256" y="945"/>
                </a:lnTo>
                <a:lnTo>
                  <a:pt x="260" y="932"/>
                </a:lnTo>
                <a:lnTo>
                  <a:pt x="272" y="945"/>
                </a:lnTo>
                <a:lnTo>
                  <a:pt x="270" y="922"/>
                </a:lnTo>
                <a:lnTo>
                  <a:pt x="279" y="941"/>
                </a:lnTo>
                <a:lnTo>
                  <a:pt x="279" y="963"/>
                </a:lnTo>
                <a:lnTo>
                  <a:pt x="281" y="971"/>
                </a:lnTo>
                <a:lnTo>
                  <a:pt x="307" y="983"/>
                </a:lnTo>
                <a:close/>
              </a:path>
            </a:pathLst>
          </a:custGeom>
          <a:solidFill>
            <a:srgbClr val="FF0000"/>
          </a:solidFill>
          <a:ln w="36513">
            <a:solidFill>
              <a:srgbClr val="000000"/>
            </a:solidFill>
            <a:prstDash val="solid"/>
            <a:round/>
            <a:headEnd/>
            <a:tailEnd/>
          </a:ln>
        </p:spPr>
        <p:txBody>
          <a:bodyPr/>
          <a:lstStyle/>
          <a:p>
            <a:endParaRPr lang="cs-CZ"/>
          </a:p>
        </p:txBody>
      </p:sp>
      <p:sp>
        <p:nvSpPr>
          <p:cNvPr id="71711" name="Freeform 31"/>
          <p:cNvSpPr>
            <a:spLocks noEditPoints="1"/>
          </p:cNvSpPr>
          <p:nvPr/>
        </p:nvSpPr>
        <p:spPr bwMode="auto">
          <a:xfrm>
            <a:off x="5616840" y="2290763"/>
            <a:ext cx="622565" cy="285750"/>
          </a:xfrm>
          <a:custGeom>
            <a:avLst/>
            <a:gdLst>
              <a:gd name="T0" fmla="*/ 168 w 325"/>
              <a:gd name="T1" fmla="*/ 143 h 162"/>
              <a:gd name="T2" fmla="*/ 224 w 325"/>
              <a:gd name="T3" fmla="*/ 144 h 162"/>
              <a:gd name="T4" fmla="*/ 246 w 325"/>
              <a:gd name="T5" fmla="*/ 152 h 162"/>
              <a:gd name="T6" fmla="*/ 316 w 325"/>
              <a:gd name="T7" fmla="*/ 152 h 162"/>
              <a:gd name="T8" fmla="*/ 307 w 325"/>
              <a:gd name="T9" fmla="*/ 107 h 162"/>
              <a:gd name="T10" fmla="*/ 313 w 325"/>
              <a:gd name="T11" fmla="*/ 59 h 162"/>
              <a:gd name="T12" fmla="*/ 316 w 325"/>
              <a:gd name="T13" fmla="*/ 25 h 162"/>
              <a:gd name="T14" fmla="*/ 314 w 325"/>
              <a:gd name="T15" fmla="*/ 0 h 162"/>
              <a:gd name="T16" fmla="*/ 307 w 325"/>
              <a:gd name="T17" fmla="*/ 6 h 162"/>
              <a:gd name="T18" fmla="*/ 257 w 325"/>
              <a:gd name="T19" fmla="*/ 15 h 162"/>
              <a:gd name="T20" fmla="*/ 239 w 325"/>
              <a:gd name="T21" fmla="*/ 10 h 162"/>
              <a:gd name="T22" fmla="*/ 201 w 325"/>
              <a:gd name="T23" fmla="*/ 9 h 162"/>
              <a:gd name="T24" fmla="*/ 185 w 325"/>
              <a:gd name="T25" fmla="*/ 6 h 162"/>
              <a:gd name="T26" fmla="*/ 175 w 325"/>
              <a:gd name="T27" fmla="*/ 11 h 162"/>
              <a:gd name="T28" fmla="*/ 173 w 325"/>
              <a:gd name="T29" fmla="*/ 21 h 162"/>
              <a:gd name="T30" fmla="*/ 143 w 325"/>
              <a:gd name="T31" fmla="*/ 21 h 162"/>
              <a:gd name="T32" fmla="*/ 122 w 325"/>
              <a:gd name="T33" fmla="*/ 30 h 162"/>
              <a:gd name="T34" fmla="*/ 107 w 325"/>
              <a:gd name="T35" fmla="*/ 44 h 162"/>
              <a:gd name="T36" fmla="*/ 77 w 325"/>
              <a:gd name="T37" fmla="*/ 71 h 162"/>
              <a:gd name="T38" fmla="*/ 82 w 325"/>
              <a:gd name="T39" fmla="*/ 87 h 162"/>
              <a:gd name="T40" fmla="*/ 88 w 325"/>
              <a:gd name="T41" fmla="*/ 92 h 162"/>
              <a:gd name="T42" fmla="*/ 95 w 325"/>
              <a:gd name="T43" fmla="*/ 113 h 162"/>
              <a:gd name="T44" fmla="*/ 114 w 325"/>
              <a:gd name="T45" fmla="*/ 121 h 162"/>
              <a:gd name="T46" fmla="*/ 128 w 325"/>
              <a:gd name="T47" fmla="*/ 122 h 162"/>
              <a:gd name="T48" fmla="*/ 143 w 325"/>
              <a:gd name="T49" fmla="*/ 117 h 162"/>
              <a:gd name="T50" fmla="*/ 149 w 325"/>
              <a:gd name="T51" fmla="*/ 153 h 162"/>
              <a:gd name="T52" fmla="*/ 21 w 325"/>
              <a:gd name="T53" fmla="*/ 82 h 162"/>
              <a:gd name="T54" fmla="*/ 6 w 325"/>
              <a:gd name="T55" fmla="*/ 87 h 162"/>
              <a:gd name="T56" fmla="*/ 18 w 325"/>
              <a:gd name="T57" fmla="*/ 87 h 162"/>
              <a:gd name="T58" fmla="*/ 35 w 325"/>
              <a:gd name="T59" fmla="*/ 99 h 162"/>
              <a:gd name="T60" fmla="*/ 54 w 325"/>
              <a:gd name="T61" fmla="*/ 86 h 162"/>
              <a:gd name="T62" fmla="*/ 35 w 325"/>
              <a:gd name="T63" fmla="*/ 71 h 162"/>
              <a:gd name="T64" fmla="*/ 21 w 325"/>
              <a:gd name="T65" fmla="*/ 82 h 162"/>
              <a:gd name="T66" fmla="*/ 37 w 325"/>
              <a:gd name="T67" fmla="*/ 109 h 162"/>
              <a:gd name="T68" fmla="*/ 20 w 325"/>
              <a:gd name="T69" fmla="*/ 118 h 162"/>
              <a:gd name="T70" fmla="*/ 0 w 325"/>
              <a:gd name="T71" fmla="*/ 118 h 162"/>
              <a:gd name="T72" fmla="*/ 16 w 325"/>
              <a:gd name="T73" fmla="*/ 144 h 162"/>
              <a:gd name="T74" fmla="*/ 13 w 325"/>
              <a:gd name="T75" fmla="*/ 162 h 162"/>
              <a:gd name="T76" fmla="*/ 28 w 325"/>
              <a:gd name="T77" fmla="*/ 133 h 162"/>
              <a:gd name="T78" fmla="*/ 49 w 325"/>
              <a:gd name="T79" fmla="*/ 133 h 162"/>
              <a:gd name="T80" fmla="*/ 61 w 325"/>
              <a:gd name="T81" fmla="*/ 124 h 162"/>
              <a:gd name="T82" fmla="*/ 74 w 325"/>
              <a:gd name="T83" fmla="*/ 117 h 162"/>
              <a:gd name="T84" fmla="*/ 60 w 325"/>
              <a:gd name="T85" fmla="*/ 10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25" h="162">
                <a:moveTo>
                  <a:pt x="156" y="151"/>
                </a:moveTo>
                <a:lnTo>
                  <a:pt x="168" y="143"/>
                </a:lnTo>
                <a:lnTo>
                  <a:pt x="210" y="137"/>
                </a:lnTo>
                <a:lnTo>
                  <a:pt x="224" y="144"/>
                </a:lnTo>
                <a:lnTo>
                  <a:pt x="239" y="145"/>
                </a:lnTo>
                <a:lnTo>
                  <a:pt x="246" y="152"/>
                </a:lnTo>
                <a:lnTo>
                  <a:pt x="285" y="160"/>
                </a:lnTo>
                <a:lnTo>
                  <a:pt x="316" y="152"/>
                </a:lnTo>
                <a:lnTo>
                  <a:pt x="323" y="133"/>
                </a:lnTo>
                <a:lnTo>
                  <a:pt x="307" y="107"/>
                </a:lnTo>
                <a:lnTo>
                  <a:pt x="313" y="72"/>
                </a:lnTo>
                <a:lnTo>
                  <a:pt x="313" y="59"/>
                </a:lnTo>
                <a:lnTo>
                  <a:pt x="283" y="41"/>
                </a:lnTo>
                <a:lnTo>
                  <a:pt x="316" y="25"/>
                </a:lnTo>
                <a:lnTo>
                  <a:pt x="325" y="10"/>
                </a:lnTo>
                <a:lnTo>
                  <a:pt x="314" y="0"/>
                </a:lnTo>
                <a:lnTo>
                  <a:pt x="309" y="0"/>
                </a:lnTo>
                <a:lnTo>
                  <a:pt x="307" y="6"/>
                </a:lnTo>
                <a:lnTo>
                  <a:pt x="297" y="10"/>
                </a:lnTo>
                <a:lnTo>
                  <a:pt x="257" y="15"/>
                </a:lnTo>
                <a:lnTo>
                  <a:pt x="245" y="14"/>
                </a:lnTo>
                <a:lnTo>
                  <a:pt x="239" y="10"/>
                </a:lnTo>
                <a:lnTo>
                  <a:pt x="220" y="11"/>
                </a:lnTo>
                <a:lnTo>
                  <a:pt x="201" y="9"/>
                </a:lnTo>
                <a:lnTo>
                  <a:pt x="194" y="11"/>
                </a:lnTo>
                <a:lnTo>
                  <a:pt x="185" y="6"/>
                </a:lnTo>
                <a:lnTo>
                  <a:pt x="184" y="11"/>
                </a:lnTo>
                <a:lnTo>
                  <a:pt x="175" y="11"/>
                </a:lnTo>
                <a:lnTo>
                  <a:pt x="177" y="17"/>
                </a:lnTo>
                <a:lnTo>
                  <a:pt x="173" y="21"/>
                </a:lnTo>
                <a:lnTo>
                  <a:pt x="154" y="23"/>
                </a:lnTo>
                <a:lnTo>
                  <a:pt x="143" y="21"/>
                </a:lnTo>
                <a:lnTo>
                  <a:pt x="142" y="27"/>
                </a:lnTo>
                <a:lnTo>
                  <a:pt x="122" y="30"/>
                </a:lnTo>
                <a:lnTo>
                  <a:pt x="107" y="40"/>
                </a:lnTo>
                <a:lnTo>
                  <a:pt x="107" y="44"/>
                </a:lnTo>
                <a:lnTo>
                  <a:pt x="79" y="53"/>
                </a:lnTo>
                <a:lnTo>
                  <a:pt x="77" y="71"/>
                </a:lnTo>
                <a:lnTo>
                  <a:pt x="82" y="71"/>
                </a:lnTo>
                <a:lnTo>
                  <a:pt x="82" y="87"/>
                </a:lnTo>
                <a:lnTo>
                  <a:pt x="98" y="90"/>
                </a:lnTo>
                <a:lnTo>
                  <a:pt x="88" y="92"/>
                </a:lnTo>
                <a:lnTo>
                  <a:pt x="88" y="107"/>
                </a:lnTo>
                <a:lnTo>
                  <a:pt x="95" y="113"/>
                </a:lnTo>
                <a:lnTo>
                  <a:pt x="100" y="121"/>
                </a:lnTo>
                <a:lnTo>
                  <a:pt x="114" y="121"/>
                </a:lnTo>
                <a:lnTo>
                  <a:pt x="121" y="128"/>
                </a:lnTo>
                <a:lnTo>
                  <a:pt x="128" y="122"/>
                </a:lnTo>
                <a:lnTo>
                  <a:pt x="129" y="117"/>
                </a:lnTo>
                <a:lnTo>
                  <a:pt x="143" y="117"/>
                </a:lnTo>
                <a:lnTo>
                  <a:pt x="143" y="129"/>
                </a:lnTo>
                <a:lnTo>
                  <a:pt x="149" y="153"/>
                </a:lnTo>
                <a:lnTo>
                  <a:pt x="156" y="151"/>
                </a:lnTo>
                <a:close/>
                <a:moveTo>
                  <a:pt x="21" y="82"/>
                </a:moveTo>
                <a:lnTo>
                  <a:pt x="9" y="84"/>
                </a:lnTo>
                <a:lnTo>
                  <a:pt x="6" y="87"/>
                </a:lnTo>
                <a:lnTo>
                  <a:pt x="9" y="88"/>
                </a:lnTo>
                <a:lnTo>
                  <a:pt x="18" y="87"/>
                </a:lnTo>
                <a:lnTo>
                  <a:pt x="28" y="99"/>
                </a:lnTo>
                <a:lnTo>
                  <a:pt x="35" y="99"/>
                </a:lnTo>
                <a:lnTo>
                  <a:pt x="37" y="91"/>
                </a:lnTo>
                <a:lnTo>
                  <a:pt x="54" y="86"/>
                </a:lnTo>
                <a:lnTo>
                  <a:pt x="53" y="78"/>
                </a:lnTo>
                <a:lnTo>
                  <a:pt x="35" y="71"/>
                </a:lnTo>
                <a:lnTo>
                  <a:pt x="30" y="69"/>
                </a:lnTo>
                <a:lnTo>
                  <a:pt x="21" y="82"/>
                </a:lnTo>
                <a:close/>
                <a:moveTo>
                  <a:pt x="60" y="106"/>
                </a:moveTo>
                <a:lnTo>
                  <a:pt x="37" y="109"/>
                </a:lnTo>
                <a:lnTo>
                  <a:pt x="25" y="109"/>
                </a:lnTo>
                <a:lnTo>
                  <a:pt x="20" y="118"/>
                </a:lnTo>
                <a:lnTo>
                  <a:pt x="14" y="117"/>
                </a:lnTo>
                <a:lnTo>
                  <a:pt x="0" y="118"/>
                </a:lnTo>
                <a:lnTo>
                  <a:pt x="4" y="136"/>
                </a:lnTo>
                <a:lnTo>
                  <a:pt x="16" y="144"/>
                </a:lnTo>
                <a:lnTo>
                  <a:pt x="13" y="156"/>
                </a:lnTo>
                <a:lnTo>
                  <a:pt x="13" y="162"/>
                </a:lnTo>
                <a:lnTo>
                  <a:pt x="20" y="153"/>
                </a:lnTo>
                <a:lnTo>
                  <a:pt x="28" y="133"/>
                </a:lnTo>
                <a:lnTo>
                  <a:pt x="39" y="136"/>
                </a:lnTo>
                <a:lnTo>
                  <a:pt x="49" y="133"/>
                </a:lnTo>
                <a:lnTo>
                  <a:pt x="53" y="128"/>
                </a:lnTo>
                <a:lnTo>
                  <a:pt x="61" y="124"/>
                </a:lnTo>
                <a:lnTo>
                  <a:pt x="65" y="118"/>
                </a:lnTo>
                <a:lnTo>
                  <a:pt x="74" y="117"/>
                </a:lnTo>
                <a:lnTo>
                  <a:pt x="72" y="113"/>
                </a:lnTo>
                <a:lnTo>
                  <a:pt x="60" y="106"/>
                </a:lnTo>
                <a:close/>
              </a:path>
            </a:pathLst>
          </a:custGeom>
          <a:solidFill>
            <a:schemeClr val="bg1"/>
          </a:solidFill>
          <a:ln w="3175">
            <a:solidFill>
              <a:srgbClr val="000000"/>
            </a:solidFill>
            <a:prstDash val="solid"/>
            <a:round/>
            <a:headEnd/>
            <a:tailEnd/>
          </a:ln>
        </p:spPr>
        <p:txBody>
          <a:bodyPr/>
          <a:lstStyle/>
          <a:p>
            <a:endParaRPr lang="cs-CZ"/>
          </a:p>
        </p:txBody>
      </p:sp>
      <p:sp>
        <p:nvSpPr>
          <p:cNvPr id="71712" name="Freeform 32"/>
          <p:cNvSpPr>
            <a:spLocks/>
          </p:cNvSpPr>
          <p:nvPr/>
        </p:nvSpPr>
        <p:spPr bwMode="auto">
          <a:xfrm>
            <a:off x="5161095" y="3775076"/>
            <a:ext cx="706834" cy="257175"/>
          </a:xfrm>
          <a:custGeom>
            <a:avLst/>
            <a:gdLst>
              <a:gd name="T0" fmla="*/ 333 w 369"/>
              <a:gd name="T1" fmla="*/ 5 h 146"/>
              <a:gd name="T2" fmla="*/ 319 w 369"/>
              <a:gd name="T3" fmla="*/ 0 h 146"/>
              <a:gd name="T4" fmla="*/ 287 w 369"/>
              <a:gd name="T5" fmla="*/ 3 h 146"/>
              <a:gd name="T6" fmla="*/ 275 w 369"/>
              <a:gd name="T7" fmla="*/ 8 h 146"/>
              <a:gd name="T8" fmla="*/ 266 w 369"/>
              <a:gd name="T9" fmla="*/ 13 h 146"/>
              <a:gd name="T10" fmla="*/ 254 w 369"/>
              <a:gd name="T11" fmla="*/ 8 h 146"/>
              <a:gd name="T12" fmla="*/ 230 w 369"/>
              <a:gd name="T13" fmla="*/ 8 h 146"/>
              <a:gd name="T14" fmla="*/ 219 w 369"/>
              <a:gd name="T15" fmla="*/ 19 h 146"/>
              <a:gd name="T16" fmla="*/ 198 w 369"/>
              <a:gd name="T17" fmla="*/ 21 h 146"/>
              <a:gd name="T18" fmla="*/ 190 w 369"/>
              <a:gd name="T19" fmla="*/ 13 h 146"/>
              <a:gd name="T20" fmla="*/ 177 w 369"/>
              <a:gd name="T21" fmla="*/ 4 h 146"/>
              <a:gd name="T22" fmla="*/ 167 w 369"/>
              <a:gd name="T23" fmla="*/ 0 h 146"/>
              <a:gd name="T24" fmla="*/ 141 w 369"/>
              <a:gd name="T25" fmla="*/ 7 h 146"/>
              <a:gd name="T26" fmla="*/ 127 w 369"/>
              <a:gd name="T27" fmla="*/ 3 h 146"/>
              <a:gd name="T28" fmla="*/ 118 w 369"/>
              <a:gd name="T29" fmla="*/ 9 h 146"/>
              <a:gd name="T30" fmla="*/ 106 w 369"/>
              <a:gd name="T31" fmla="*/ 9 h 146"/>
              <a:gd name="T32" fmla="*/ 94 w 369"/>
              <a:gd name="T33" fmla="*/ 24 h 146"/>
              <a:gd name="T34" fmla="*/ 83 w 369"/>
              <a:gd name="T35" fmla="*/ 26 h 146"/>
              <a:gd name="T36" fmla="*/ 81 w 369"/>
              <a:gd name="T37" fmla="*/ 31 h 146"/>
              <a:gd name="T38" fmla="*/ 80 w 369"/>
              <a:gd name="T39" fmla="*/ 43 h 146"/>
              <a:gd name="T40" fmla="*/ 75 w 369"/>
              <a:gd name="T41" fmla="*/ 51 h 146"/>
              <a:gd name="T42" fmla="*/ 64 w 369"/>
              <a:gd name="T43" fmla="*/ 53 h 146"/>
              <a:gd name="T44" fmla="*/ 64 w 369"/>
              <a:gd name="T45" fmla="*/ 59 h 146"/>
              <a:gd name="T46" fmla="*/ 48 w 369"/>
              <a:gd name="T47" fmla="*/ 69 h 146"/>
              <a:gd name="T48" fmla="*/ 29 w 369"/>
              <a:gd name="T49" fmla="*/ 72 h 146"/>
              <a:gd name="T50" fmla="*/ 22 w 369"/>
              <a:gd name="T51" fmla="*/ 67 h 146"/>
              <a:gd name="T52" fmla="*/ 13 w 369"/>
              <a:gd name="T53" fmla="*/ 67 h 146"/>
              <a:gd name="T54" fmla="*/ 0 w 369"/>
              <a:gd name="T55" fmla="*/ 88 h 146"/>
              <a:gd name="T56" fmla="*/ 8 w 369"/>
              <a:gd name="T57" fmla="*/ 109 h 146"/>
              <a:gd name="T58" fmla="*/ 17 w 369"/>
              <a:gd name="T59" fmla="*/ 122 h 146"/>
              <a:gd name="T60" fmla="*/ 34 w 369"/>
              <a:gd name="T61" fmla="*/ 128 h 146"/>
              <a:gd name="T62" fmla="*/ 66 w 369"/>
              <a:gd name="T63" fmla="*/ 146 h 146"/>
              <a:gd name="T64" fmla="*/ 108 w 369"/>
              <a:gd name="T65" fmla="*/ 143 h 146"/>
              <a:gd name="T66" fmla="*/ 115 w 369"/>
              <a:gd name="T67" fmla="*/ 143 h 146"/>
              <a:gd name="T68" fmla="*/ 130 w 369"/>
              <a:gd name="T69" fmla="*/ 123 h 146"/>
              <a:gd name="T70" fmla="*/ 169 w 369"/>
              <a:gd name="T71" fmla="*/ 114 h 146"/>
              <a:gd name="T72" fmla="*/ 188 w 369"/>
              <a:gd name="T73" fmla="*/ 104 h 146"/>
              <a:gd name="T74" fmla="*/ 209 w 369"/>
              <a:gd name="T75" fmla="*/ 108 h 146"/>
              <a:gd name="T76" fmla="*/ 237 w 369"/>
              <a:gd name="T77" fmla="*/ 97 h 146"/>
              <a:gd name="T78" fmla="*/ 242 w 369"/>
              <a:gd name="T79" fmla="*/ 85 h 146"/>
              <a:gd name="T80" fmla="*/ 263 w 369"/>
              <a:gd name="T81" fmla="*/ 76 h 146"/>
              <a:gd name="T82" fmla="*/ 284 w 369"/>
              <a:gd name="T83" fmla="*/ 76 h 146"/>
              <a:gd name="T84" fmla="*/ 298 w 369"/>
              <a:gd name="T85" fmla="*/ 73 h 146"/>
              <a:gd name="T86" fmla="*/ 319 w 369"/>
              <a:gd name="T87" fmla="*/ 76 h 146"/>
              <a:gd name="T88" fmla="*/ 340 w 369"/>
              <a:gd name="T89" fmla="*/ 84 h 146"/>
              <a:gd name="T90" fmla="*/ 355 w 369"/>
              <a:gd name="T91" fmla="*/ 80 h 146"/>
              <a:gd name="T92" fmla="*/ 369 w 369"/>
              <a:gd name="T93" fmla="*/ 21 h 146"/>
              <a:gd name="T94" fmla="*/ 357 w 369"/>
              <a:gd name="T95" fmla="*/ 20 h 146"/>
              <a:gd name="T96" fmla="*/ 333 w 369"/>
              <a:gd name="T97" fmla="*/ 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9" h="146">
                <a:moveTo>
                  <a:pt x="333" y="5"/>
                </a:moveTo>
                <a:lnTo>
                  <a:pt x="319" y="0"/>
                </a:lnTo>
                <a:lnTo>
                  <a:pt x="287" y="3"/>
                </a:lnTo>
                <a:lnTo>
                  <a:pt x="275" y="8"/>
                </a:lnTo>
                <a:lnTo>
                  <a:pt x="266" y="13"/>
                </a:lnTo>
                <a:lnTo>
                  <a:pt x="254" y="8"/>
                </a:lnTo>
                <a:lnTo>
                  <a:pt x="230" y="8"/>
                </a:lnTo>
                <a:lnTo>
                  <a:pt x="219" y="19"/>
                </a:lnTo>
                <a:lnTo>
                  <a:pt x="198" y="21"/>
                </a:lnTo>
                <a:lnTo>
                  <a:pt x="190" y="13"/>
                </a:lnTo>
                <a:lnTo>
                  <a:pt x="177" y="4"/>
                </a:lnTo>
                <a:lnTo>
                  <a:pt x="167" y="0"/>
                </a:lnTo>
                <a:lnTo>
                  <a:pt x="141" y="7"/>
                </a:lnTo>
                <a:lnTo>
                  <a:pt x="127" y="3"/>
                </a:lnTo>
                <a:lnTo>
                  <a:pt x="118" y="9"/>
                </a:lnTo>
                <a:lnTo>
                  <a:pt x="106" y="9"/>
                </a:lnTo>
                <a:lnTo>
                  <a:pt x="94" y="24"/>
                </a:lnTo>
                <a:lnTo>
                  <a:pt x="83" y="26"/>
                </a:lnTo>
                <a:lnTo>
                  <a:pt x="81" y="31"/>
                </a:lnTo>
                <a:lnTo>
                  <a:pt x="80" y="43"/>
                </a:lnTo>
                <a:lnTo>
                  <a:pt x="75" y="51"/>
                </a:lnTo>
                <a:lnTo>
                  <a:pt x="64" y="53"/>
                </a:lnTo>
                <a:lnTo>
                  <a:pt x="64" y="59"/>
                </a:lnTo>
                <a:lnTo>
                  <a:pt x="48" y="69"/>
                </a:lnTo>
                <a:lnTo>
                  <a:pt x="29" y="72"/>
                </a:lnTo>
                <a:lnTo>
                  <a:pt x="22" y="67"/>
                </a:lnTo>
                <a:lnTo>
                  <a:pt x="13" y="67"/>
                </a:lnTo>
                <a:lnTo>
                  <a:pt x="0" y="88"/>
                </a:lnTo>
                <a:lnTo>
                  <a:pt x="8" y="109"/>
                </a:lnTo>
                <a:lnTo>
                  <a:pt x="17" y="122"/>
                </a:lnTo>
                <a:lnTo>
                  <a:pt x="34" y="128"/>
                </a:lnTo>
                <a:lnTo>
                  <a:pt x="66" y="146"/>
                </a:lnTo>
                <a:lnTo>
                  <a:pt x="108" y="143"/>
                </a:lnTo>
                <a:lnTo>
                  <a:pt x="115" y="143"/>
                </a:lnTo>
                <a:lnTo>
                  <a:pt x="130" y="123"/>
                </a:lnTo>
                <a:lnTo>
                  <a:pt x="169" y="114"/>
                </a:lnTo>
                <a:lnTo>
                  <a:pt x="188" y="104"/>
                </a:lnTo>
                <a:lnTo>
                  <a:pt x="209" y="108"/>
                </a:lnTo>
                <a:lnTo>
                  <a:pt x="237" y="97"/>
                </a:lnTo>
                <a:lnTo>
                  <a:pt x="242" y="85"/>
                </a:lnTo>
                <a:lnTo>
                  <a:pt x="263" y="76"/>
                </a:lnTo>
                <a:lnTo>
                  <a:pt x="284" y="76"/>
                </a:lnTo>
                <a:lnTo>
                  <a:pt x="298" y="73"/>
                </a:lnTo>
                <a:lnTo>
                  <a:pt x="319" y="76"/>
                </a:lnTo>
                <a:lnTo>
                  <a:pt x="340" y="84"/>
                </a:lnTo>
                <a:lnTo>
                  <a:pt x="355" y="80"/>
                </a:lnTo>
                <a:lnTo>
                  <a:pt x="369" y="21"/>
                </a:lnTo>
                <a:lnTo>
                  <a:pt x="357" y="20"/>
                </a:lnTo>
                <a:lnTo>
                  <a:pt x="333" y="5"/>
                </a:lnTo>
                <a:close/>
              </a:path>
            </a:pathLst>
          </a:custGeom>
          <a:solidFill>
            <a:srgbClr val="FFFFFF"/>
          </a:solidFill>
          <a:ln w="3175">
            <a:solidFill>
              <a:srgbClr val="000000"/>
            </a:solidFill>
            <a:prstDash val="solid"/>
            <a:round/>
            <a:headEnd/>
            <a:tailEnd/>
          </a:ln>
        </p:spPr>
        <p:txBody>
          <a:bodyPr/>
          <a:lstStyle/>
          <a:p>
            <a:endParaRPr lang="cs-CZ"/>
          </a:p>
        </p:txBody>
      </p:sp>
      <p:sp>
        <p:nvSpPr>
          <p:cNvPr id="71713" name="Freeform 33"/>
          <p:cNvSpPr>
            <a:spLocks/>
          </p:cNvSpPr>
          <p:nvPr/>
        </p:nvSpPr>
        <p:spPr bwMode="auto">
          <a:xfrm>
            <a:off x="4810258" y="3033714"/>
            <a:ext cx="1231371" cy="777875"/>
          </a:xfrm>
          <a:custGeom>
            <a:avLst/>
            <a:gdLst>
              <a:gd name="T0" fmla="*/ 13 w 644"/>
              <a:gd name="T1" fmla="*/ 139 h 440"/>
              <a:gd name="T2" fmla="*/ 16 w 644"/>
              <a:gd name="T3" fmla="*/ 176 h 440"/>
              <a:gd name="T4" fmla="*/ 28 w 644"/>
              <a:gd name="T5" fmla="*/ 259 h 440"/>
              <a:gd name="T6" fmla="*/ 46 w 644"/>
              <a:gd name="T7" fmla="*/ 298 h 440"/>
              <a:gd name="T8" fmla="*/ 37 w 644"/>
              <a:gd name="T9" fmla="*/ 323 h 440"/>
              <a:gd name="T10" fmla="*/ 75 w 644"/>
              <a:gd name="T11" fmla="*/ 316 h 440"/>
              <a:gd name="T12" fmla="*/ 116 w 644"/>
              <a:gd name="T13" fmla="*/ 328 h 440"/>
              <a:gd name="T14" fmla="*/ 140 w 644"/>
              <a:gd name="T15" fmla="*/ 340 h 440"/>
              <a:gd name="T16" fmla="*/ 161 w 644"/>
              <a:gd name="T17" fmla="*/ 371 h 440"/>
              <a:gd name="T18" fmla="*/ 210 w 644"/>
              <a:gd name="T19" fmla="*/ 363 h 440"/>
              <a:gd name="T20" fmla="*/ 234 w 644"/>
              <a:gd name="T21" fmla="*/ 380 h 440"/>
              <a:gd name="T22" fmla="*/ 262 w 644"/>
              <a:gd name="T23" fmla="*/ 388 h 440"/>
              <a:gd name="T24" fmla="*/ 325 w 644"/>
              <a:gd name="T25" fmla="*/ 426 h 440"/>
              <a:gd name="T26" fmla="*/ 361 w 644"/>
              <a:gd name="T27" fmla="*/ 423 h 440"/>
              <a:gd name="T28" fmla="*/ 382 w 644"/>
              <a:gd name="T29" fmla="*/ 440 h 440"/>
              <a:gd name="T30" fmla="*/ 414 w 644"/>
              <a:gd name="T31" fmla="*/ 427 h 440"/>
              <a:gd name="T32" fmla="*/ 450 w 644"/>
              <a:gd name="T33" fmla="*/ 432 h 440"/>
              <a:gd name="T34" fmla="*/ 503 w 644"/>
              <a:gd name="T35" fmla="*/ 419 h 440"/>
              <a:gd name="T36" fmla="*/ 541 w 644"/>
              <a:gd name="T37" fmla="*/ 439 h 440"/>
              <a:gd name="T38" fmla="*/ 572 w 644"/>
              <a:gd name="T39" fmla="*/ 439 h 440"/>
              <a:gd name="T40" fmla="*/ 585 w 644"/>
              <a:gd name="T41" fmla="*/ 375 h 440"/>
              <a:gd name="T42" fmla="*/ 640 w 644"/>
              <a:gd name="T43" fmla="*/ 327 h 440"/>
              <a:gd name="T44" fmla="*/ 635 w 644"/>
              <a:gd name="T45" fmla="*/ 300 h 440"/>
              <a:gd name="T46" fmla="*/ 621 w 644"/>
              <a:gd name="T47" fmla="*/ 279 h 440"/>
              <a:gd name="T48" fmla="*/ 604 w 644"/>
              <a:gd name="T49" fmla="*/ 250 h 440"/>
              <a:gd name="T50" fmla="*/ 595 w 644"/>
              <a:gd name="T51" fmla="*/ 202 h 440"/>
              <a:gd name="T52" fmla="*/ 578 w 644"/>
              <a:gd name="T53" fmla="*/ 171 h 440"/>
              <a:gd name="T54" fmla="*/ 600 w 644"/>
              <a:gd name="T55" fmla="*/ 117 h 440"/>
              <a:gd name="T56" fmla="*/ 539 w 644"/>
              <a:gd name="T57" fmla="*/ 25 h 440"/>
              <a:gd name="T58" fmla="*/ 497 w 644"/>
              <a:gd name="T59" fmla="*/ 23 h 440"/>
              <a:gd name="T60" fmla="*/ 415 w 644"/>
              <a:gd name="T61" fmla="*/ 36 h 440"/>
              <a:gd name="T62" fmla="*/ 320 w 644"/>
              <a:gd name="T63" fmla="*/ 33 h 440"/>
              <a:gd name="T64" fmla="*/ 293 w 644"/>
              <a:gd name="T65" fmla="*/ 40 h 440"/>
              <a:gd name="T66" fmla="*/ 278 w 644"/>
              <a:gd name="T67" fmla="*/ 18 h 440"/>
              <a:gd name="T68" fmla="*/ 250 w 644"/>
              <a:gd name="T69" fmla="*/ 0 h 440"/>
              <a:gd name="T70" fmla="*/ 187 w 644"/>
              <a:gd name="T71" fmla="*/ 10 h 440"/>
              <a:gd name="T72" fmla="*/ 149 w 644"/>
              <a:gd name="T73" fmla="*/ 25 h 440"/>
              <a:gd name="T74" fmla="*/ 79 w 644"/>
              <a:gd name="T75" fmla="*/ 57 h 440"/>
              <a:gd name="T76" fmla="*/ 44 w 644"/>
              <a:gd name="T77" fmla="*/ 67 h 440"/>
              <a:gd name="T78" fmla="*/ 20 w 644"/>
              <a:gd name="T79" fmla="*/ 76 h 440"/>
              <a:gd name="T80" fmla="*/ 25 w 644"/>
              <a:gd name="T81" fmla="*/ 86 h 440"/>
              <a:gd name="T82" fmla="*/ 14 w 644"/>
              <a:gd name="T83" fmla="*/ 11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4" h="440">
                <a:moveTo>
                  <a:pt x="14" y="113"/>
                </a:moveTo>
                <a:lnTo>
                  <a:pt x="13" y="139"/>
                </a:lnTo>
                <a:lnTo>
                  <a:pt x="0" y="160"/>
                </a:lnTo>
                <a:lnTo>
                  <a:pt x="16" y="176"/>
                </a:lnTo>
                <a:lnTo>
                  <a:pt x="25" y="213"/>
                </a:lnTo>
                <a:lnTo>
                  <a:pt x="28" y="259"/>
                </a:lnTo>
                <a:lnTo>
                  <a:pt x="47" y="279"/>
                </a:lnTo>
                <a:lnTo>
                  <a:pt x="46" y="298"/>
                </a:lnTo>
                <a:lnTo>
                  <a:pt x="42" y="315"/>
                </a:lnTo>
                <a:lnTo>
                  <a:pt x="37" y="323"/>
                </a:lnTo>
                <a:lnTo>
                  <a:pt x="63" y="312"/>
                </a:lnTo>
                <a:lnTo>
                  <a:pt x="75" y="316"/>
                </a:lnTo>
                <a:lnTo>
                  <a:pt x="81" y="325"/>
                </a:lnTo>
                <a:lnTo>
                  <a:pt x="116" y="328"/>
                </a:lnTo>
                <a:lnTo>
                  <a:pt x="126" y="339"/>
                </a:lnTo>
                <a:lnTo>
                  <a:pt x="140" y="340"/>
                </a:lnTo>
                <a:lnTo>
                  <a:pt x="136" y="355"/>
                </a:lnTo>
                <a:lnTo>
                  <a:pt x="161" y="371"/>
                </a:lnTo>
                <a:lnTo>
                  <a:pt x="182" y="367"/>
                </a:lnTo>
                <a:lnTo>
                  <a:pt x="210" y="363"/>
                </a:lnTo>
                <a:lnTo>
                  <a:pt x="234" y="366"/>
                </a:lnTo>
                <a:lnTo>
                  <a:pt x="234" y="380"/>
                </a:lnTo>
                <a:lnTo>
                  <a:pt x="246" y="386"/>
                </a:lnTo>
                <a:lnTo>
                  <a:pt x="262" y="388"/>
                </a:lnTo>
                <a:lnTo>
                  <a:pt x="288" y="415"/>
                </a:lnTo>
                <a:lnTo>
                  <a:pt x="325" y="426"/>
                </a:lnTo>
                <a:lnTo>
                  <a:pt x="351" y="419"/>
                </a:lnTo>
                <a:lnTo>
                  <a:pt x="361" y="423"/>
                </a:lnTo>
                <a:lnTo>
                  <a:pt x="374" y="432"/>
                </a:lnTo>
                <a:lnTo>
                  <a:pt x="382" y="440"/>
                </a:lnTo>
                <a:lnTo>
                  <a:pt x="403" y="438"/>
                </a:lnTo>
                <a:lnTo>
                  <a:pt x="414" y="427"/>
                </a:lnTo>
                <a:lnTo>
                  <a:pt x="438" y="427"/>
                </a:lnTo>
                <a:lnTo>
                  <a:pt x="450" y="432"/>
                </a:lnTo>
                <a:lnTo>
                  <a:pt x="471" y="422"/>
                </a:lnTo>
                <a:lnTo>
                  <a:pt x="503" y="419"/>
                </a:lnTo>
                <a:lnTo>
                  <a:pt x="517" y="424"/>
                </a:lnTo>
                <a:lnTo>
                  <a:pt x="541" y="439"/>
                </a:lnTo>
                <a:lnTo>
                  <a:pt x="553" y="440"/>
                </a:lnTo>
                <a:lnTo>
                  <a:pt x="572" y="439"/>
                </a:lnTo>
                <a:lnTo>
                  <a:pt x="567" y="427"/>
                </a:lnTo>
                <a:lnTo>
                  <a:pt x="585" y="375"/>
                </a:lnTo>
                <a:lnTo>
                  <a:pt x="600" y="357"/>
                </a:lnTo>
                <a:lnTo>
                  <a:pt x="640" y="327"/>
                </a:lnTo>
                <a:lnTo>
                  <a:pt x="644" y="313"/>
                </a:lnTo>
                <a:lnTo>
                  <a:pt x="635" y="300"/>
                </a:lnTo>
                <a:lnTo>
                  <a:pt x="635" y="289"/>
                </a:lnTo>
                <a:lnTo>
                  <a:pt x="621" y="279"/>
                </a:lnTo>
                <a:lnTo>
                  <a:pt x="607" y="262"/>
                </a:lnTo>
                <a:lnTo>
                  <a:pt x="604" y="250"/>
                </a:lnTo>
                <a:lnTo>
                  <a:pt x="595" y="239"/>
                </a:lnTo>
                <a:lnTo>
                  <a:pt x="595" y="202"/>
                </a:lnTo>
                <a:lnTo>
                  <a:pt x="567" y="183"/>
                </a:lnTo>
                <a:lnTo>
                  <a:pt x="578" y="171"/>
                </a:lnTo>
                <a:lnTo>
                  <a:pt x="604" y="147"/>
                </a:lnTo>
                <a:lnTo>
                  <a:pt x="600" y="117"/>
                </a:lnTo>
                <a:lnTo>
                  <a:pt x="567" y="44"/>
                </a:lnTo>
                <a:lnTo>
                  <a:pt x="539" y="25"/>
                </a:lnTo>
                <a:lnTo>
                  <a:pt x="522" y="19"/>
                </a:lnTo>
                <a:lnTo>
                  <a:pt x="497" y="23"/>
                </a:lnTo>
                <a:lnTo>
                  <a:pt x="468" y="32"/>
                </a:lnTo>
                <a:lnTo>
                  <a:pt x="415" y="36"/>
                </a:lnTo>
                <a:lnTo>
                  <a:pt x="328" y="28"/>
                </a:lnTo>
                <a:lnTo>
                  <a:pt x="320" y="33"/>
                </a:lnTo>
                <a:lnTo>
                  <a:pt x="304" y="36"/>
                </a:lnTo>
                <a:lnTo>
                  <a:pt x="293" y="40"/>
                </a:lnTo>
                <a:lnTo>
                  <a:pt x="260" y="14"/>
                </a:lnTo>
                <a:lnTo>
                  <a:pt x="278" y="18"/>
                </a:lnTo>
                <a:lnTo>
                  <a:pt x="271" y="6"/>
                </a:lnTo>
                <a:lnTo>
                  <a:pt x="250" y="0"/>
                </a:lnTo>
                <a:lnTo>
                  <a:pt x="234" y="0"/>
                </a:lnTo>
                <a:lnTo>
                  <a:pt x="187" y="10"/>
                </a:lnTo>
                <a:lnTo>
                  <a:pt x="164" y="21"/>
                </a:lnTo>
                <a:lnTo>
                  <a:pt x="149" y="25"/>
                </a:lnTo>
                <a:lnTo>
                  <a:pt x="114" y="49"/>
                </a:lnTo>
                <a:lnTo>
                  <a:pt x="79" y="57"/>
                </a:lnTo>
                <a:lnTo>
                  <a:pt x="58" y="60"/>
                </a:lnTo>
                <a:lnTo>
                  <a:pt x="44" y="67"/>
                </a:lnTo>
                <a:lnTo>
                  <a:pt x="32" y="76"/>
                </a:lnTo>
                <a:lnTo>
                  <a:pt x="20" y="76"/>
                </a:lnTo>
                <a:lnTo>
                  <a:pt x="9" y="82"/>
                </a:lnTo>
                <a:lnTo>
                  <a:pt x="25" y="86"/>
                </a:lnTo>
                <a:lnTo>
                  <a:pt x="2" y="91"/>
                </a:lnTo>
                <a:lnTo>
                  <a:pt x="14" y="113"/>
                </a:lnTo>
                <a:close/>
              </a:path>
            </a:pathLst>
          </a:custGeom>
          <a:solidFill>
            <a:srgbClr val="008000"/>
          </a:solidFill>
          <a:ln w="3175">
            <a:solidFill>
              <a:schemeClr val="tx1"/>
            </a:solidFill>
            <a:prstDash val="solid"/>
            <a:round/>
            <a:headEnd/>
            <a:tailEnd/>
          </a:ln>
        </p:spPr>
        <p:txBody>
          <a:bodyPr/>
          <a:lstStyle/>
          <a:p>
            <a:endParaRPr lang="cs-CZ"/>
          </a:p>
        </p:txBody>
      </p:sp>
      <p:sp>
        <p:nvSpPr>
          <p:cNvPr id="71714" name="Freeform 34"/>
          <p:cNvSpPr>
            <a:spLocks/>
          </p:cNvSpPr>
          <p:nvPr/>
        </p:nvSpPr>
        <p:spPr bwMode="auto">
          <a:xfrm>
            <a:off x="3902208" y="4924425"/>
            <a:ext cx="225292" cy="336550"/>
          </a:xfrm>
          <a:custGeom>
            <a:avLst/>
            <a:gdLst>
              <a:gd name="T0" fmla="*/ 79 w 117"/>
              <a:gd name="T1" fmla="*/ 0 h 191"/>
              <a:gd name="T2" fmla="*/ 103 w 117"/>
              <a:gd name="T3" fmla="*/ 15 h 191"/>
              <a:gd name="T4" fmla="*/ 110 w 117"/>
              <a:gd name="T5" fmla="*/ 26 h 191"/>
              <a:gd name="T6" fmla="*/ 115 w 117"/>
              <a:gd name="T7" fmla="*/ 50 h 191"/>
              <a:gd name="T8" fmla="*/ 117 w 117"/>
              <a:gd name="T9" fmla="*/ 70 h 191"/>
              <a:gd name="T10" fmla="*/ 112 w 117"/>
              <a:gd name="T11" fmla="*/ 89 h 191"/>
              <a:gd name="T12" fmla="*/ 110 w 117"/>
              <a:gd name="T13" fmla="*/ 123 h 191"/>
              <a:gd name="T14" fmla="*/ 106 w 117"/>
              <a:gd name="T15" fmla="*/ 154 h 191"/>
              <a:gd name="T16" fmla="*/ 101 w 117"/>
              <a:gd name="T17" fmla="*/ 161 h 191"/>
              <a:gd name="T18" fmla="*/ 99 w 117"/>
              <a:gd name="T19" fmla="*/ 167 h 191"/>
              <a:gd name="T20" fmla="*/ 91 w 117"/>
              <a:gd name="T21" fmla="*/ 172 h 191"/>
              <a:gd name="T22" fmla="*/ 72 w 117"/>
              <a:gd name="T23" fmla="*/ 167 h 191"/>
              <a:gd name="T24" fmla="*/ 65 w 117"/>
              <a:gd name="T25" fmla="*/ 172 h 191"/>
              <a:gd name="T26" fmla="*/ 58 w 117"/>
              <a:gd name="T27" fmla="*/ 183 h 191"/>
              <a:gd name="T28" fmla="*/ 47 w 117"/>
              <a:gd name="T29" fmla="*/ 188 h 191"/>
              <a:gd name="T30" fmla="*/ 31 w 117"/>
              <a:gd name="T31" fmla="*/ 191 h 191"/>
              <a:gd name="T32" fmla="*/ 26 w 117"/>
              <a:gd name="T33" fmla="*/ 185 h 191"/>
              <a:gd name="T34" fmla="*/ 12 w 117"/>
              <a:gd name="T35" fmla="*/ 167 h 191"/>
              <a:gd name="T36" fmla="*/ 11 w 117"/>
              <a:gd name="T37" fmla="*/ 156 h 191"/>
              <a:gd name="T38" fmla="*/ 11 w 117"/>
              <a:gd name="T39" fmla="*/ 150 h 191"/>
              <a:gd name="T40" fmla="*/ 7 w 117"/>
              <a:gd name="T41" fmla="*/ 141 h 191"/>
              <a:gd name="T42" fmla="*/ 14 w 117"/>
              <a:gd name="T43" fmla="*/ 118 h 191"/>
              <a:gd name="T44" fmla="*/ 19 w 117"/>
              <a:gd name="T45" fmla="*/ 115 h 191"/>
              <a:gd name="T46" fmla="*/ 18 w 117"/>
              <a:gd name="T47" fmla="*/ 104 h 191"/>
              <a:gd name="T48" fmla="*/ 16 w 117"/>
              <a:gd name="T49" fmla="*/ 95 h 191"/>
              <a:gd name="T50" fmla="*/ 19 w 117"/>
              <a:gd name="T51" fmla="*/ 85 h 191"/>
              <a:gd name="T52" fmla="*/ 19 w 117"/>
              <a:gd name="T53" fmla="*/ 74 h 191"/>
              <a:gd name="T54" fmla="*/ 18 w 117"/>
              <a:gd name="T55" fmla="*/ 65 h 191"/>
              <a:gd name="T56" fmla="*/ 12 w 117"/>
              <a:gd name="T57" fmla="*/ 54 h 191"/>
              <a:gd name="T58" fmla="*/ 5 w 117"/>
              <a:gd name="T59" fmla="*/ 54 h 191"/>
              <a:gd name="T60" fmla="*/ 0 w 117"/>
              <a:gd name="T61" fmla="*/ 47 h 191"/>
              <a:gd name="T62" fmla="*/ 4 w 117"/>
              <a:gd name="T63" fmla="*/ 24 h 191"/>
              <a:gd name="T64" fmla="*/ 4 w 117"/>
              <a:gd name="T65" fmla="*/ 23 h 191"/>
              <a:gd name="T66" fmla="*/ 16 w 117"/>
              <a:gd name="T67" fmla="*/ 33 h 191"/>
              <a:gd name="T68" fmla="*/ 30 w 117"/>
              <a:gd name="T69" fmla="*/ 31 h 191"/>
              <a:gd name="T70" fmla="*/ 70 w 117"/>
              <a:gd name="T71" fmla="*/ 9 h 191"/>
              <a:gd name="T72" fmla="*/ 79 w 117"/>
              <a:gd name="T73"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91">
                <a:moveTo>
                  <a:pt x="79" y="0"/>
                </a:moveTo>
                <a:lnTo>
                  <a:pt x="103" y="15"/>
                </a:lnTo>
                <a:lnTo>
                  <a:pt x="110" y="26"/>
                </a:lnTo>
                <a:lnTo>
                  <a:pt x="115" y="50"/>
                </a:lnTo>
                <a:lnTo>
                  <a:pt x="117" y="70"/>
                </a:lnTo>
                <a:lnTo>
                  <a:pt x="112" y="89"/>
                </a:lnTo>
                <a:lnTo>
                  <a:pt x="110" y="123"/>
                </a:lnTo>
                <a:lnTo>
                  <a:pt x="106" y="154"/>
                </a:lnTo>
                <a:lnTo>
                  <a:pt x="101" y="161"/>
                </a:lnTo>
                <a:lnTo>
                  <a:pt x="99" y="167"/>
                </a:lnTo>
                <a:lnTo>
                  <a:pt x="91" y="172"/>
                </a:lnTo>
                <a:lnTo>
                  <a:pt x="72" y="167"/>
                </a:lnTo>
                <a:lnTo>
                  <a:pt x="65" y="172"/>
                </a:lnTo>
                <a:lnTo>
                  <a:pt x="58" y="183"/>
                </a:lnTo>
                <a:lnTo>
                  <a:pt x="47" y="188"/>
                </a:lnTo>
                <a:lnTo>
                  <a:pt x="31" y="191"/>
                </a:lnTo>
                <a:lnTo>
                  <a:pt x="26" y="185"/>
                </a:lnTo>
                <a:lnTo>
                  <a:pt x="12" y="167"/>
                </a:lnTo>
                <a:lnTo>
                  <a:pt x="11" y="156"/>
                </a:lnTo>
                <a:lnTo>
                  <a:pt x="11" y="150"/>
                </a:lnTo>
                <a:lnTo>
                  <a:pt x="7" y="141"/>
                </a:lnTo>
                <a:lnTo>
                  <a:pt x="14" y="118"/>
                </a:lnTo>
                <a:lnTo>
                  <a:pt x="19" y="115"/>
                </a:lnTo>
                <a:lnTo>
                  <a:pt x="18" y="104"/>
                </a:lnTo>
                <a:lnTo>
                  <a:pt x="16" y="95"/>
                </a:lnTo>
                <a:lnTo>
                  <a:pt x="19" y="85"/>
                </a:lnTo>
                <a:lnTo>
                  <a:pt x="19" y="74"/>
                </a:lnTo>
                <a:lnTo>
                  <a:pt x="18" y="65"/>
                </a:lnTo>
                <a:lnTo>
                  <a:pt x="12" y="54"/>
                </a:lnTo>
                <a:lnTo>
                  <a:pt x="5" y="54"/>
                </a:lnTo>
                <a:lnTo>
                  <a:pt x="0" y="47"/>
                </a:lnTo>
                <a:lnTo>
                  <a:pt x="4" y="24"/>
                </a:lnTo>
                <a:lnTo>
                  <a:pt x="4" y="23"/>
                </a:lnTo>
                <a:lnTo>
                  <a:pt x="16" y="33"/>
                </a:lnTo>
                <a:lnTo>
                  <a:pt x="30" y="31"/>
                </a:lnTo>
                <a:lnTo>
                  <a:pt x="70" y="9"/>
                </a:lnTo>
                <a:lnTo>
                  <a:pt x="79" y="0"/>
                </a:lnTo>
                <a:close/>
              </a:path>
            </a:pathLst>
          </a:custGeom>
          <a:solidFill>
            <a:srgbClr val="FF0000"/>
          </a:solidFill>
          <a:ln w="3175">
            <a:solidFill>
              <a:srgbClr val="000000"/>
            </a:solidFill>
            <a:prstDash val="solid"/>
            <a:round/>
            <a:headEnd/>
            <a:tailEnd/>
          </a:ln>
        </p:spPr>
        <p:txBody>
          <a:bodyPr/>
          <a:lstStyle/>
          <a:p>
            <a:endParaRPr lang="cs-CZ"/>
          </a:p>
        </p:txBody>
      </p:sp>
      <p:sp>
        <p:nvSpPr>
          <p:cNvPr id="71715" name="Freeform 35"/>
          <p:cNvSpPr>
            <a:spLocks noEditPoints="1"/>
          </p:cNvSpPr>
          <p:nvPr/>
        </p:nvSpPr>
        <p:spPr bwMode="auto">
          <a:xfrm>
            <a:off x="3769783" y="4127501"/>
            <a:ext cx="1671638" cy="1463675"/>
          </a:xfrm>
          <a:custGeom>
            <a:avLst/>
            <a:gdLst>
              <a:gd name="T0" fmla="*/ 625 w 874"/>
              <a:gd name="T1" fmla="*/ 741 h 829"/>
              <a:gd name="T2" fmla="*/ 614 w 874"/>
              <a:gd name="T3" fmla="*/ 821 h 829"/>
              <a:gd name="T4" fmla="*/ 543 w 874"/>
              <a:gd name="T5" fmla="*/ 802 h 829"/>
              <a:gd name="T6" fmla="*/ 452 w 874"/>
              <a:gd name="T7" fmla="*/ 765 h 829"/>
              <a:gd name="T8" fmla="*/ 398 w 874"/>
              <a:gd name="T9" fmla="*/ 729 h 829"/>
              <a:gd name="T10" fmla="*/ 435 w 874"/>
              <a:gd name="T11" fmla="*/ 716 h 829"/>
              <a:gd name="T12" fmla="*/ 496 w 874"/>
              <a:gd name="T13" fmla="*/ 726 h 829"/>
              <a:gd name="T14" fmla="*/ 586 w 874"/>
              <a:gd name="T15" fmla="*/ 711 h 829"/>
              <a:gd name="T16" fmla="*/ 651 w 874"/>
              <a:gd name="T17" fmla="*/ 701 h 829"/>
              <a:gd name="T18" fmla="*/ 511 w 874"/>
              <a:gd name="T19" fmla="*/ 107 h 829"/>
              <a:gd name="T20" fmla="*/ 492 w 874"/>
              <a:gd name="T21" fmla="*/ 87 h 829"/>
              <a:gd name="T22" fmla="*/ 492 w 874"/>
              <a:gd name="T23" fmla="*/ 58 h 829"/>
              <a:gd name="T24" fmla="*/ 476 w 874"/>
              <a:gd name="T25" fmla="*/ 44 h 829"/>
              <a:gd name="T26" fmla="*/ 398 w 874"/>
              <a:gd name="T27" fmla="*/ 7 h 829"/>
              <a:gd name="T28" fmla="*/ 368 w 874"/>
              <a:gd name="T29" fmla="*/ 6 h 829"/>
              <a:gd name="T30" fmla="*/ 276 w 874"/>
              <a:gd name="T31" fmla="*/ 14 h 829"/>
              <a:gd name="T32" fmla="*/ 253 w 874"/>
              <a:gd name="T33" fmla="*/ 34 h 829"/>
              <a:gd name="T34" fmla="*/ 225 w 874"/>
              <a:gd name="T35" fmla="*/ 52 h 829"/>
              <a:gd name="T36" fmla="*/ 190 w 874"/>
              <a:gd name="T37" fmla="*/ 52 h 829"/>
              <a:gd name="T38" fmla="*/ 131 w 874"/>
              <a:gd name="T39" fmla="*/ 41 h 829"/>
              <a:gd name="T40" fmla="*/ 88 w 874"/>
              <a:gd name="T41" fmla="*/ 76 h 829"/>
              <a:gd name="T42" fmla="*/ 26 w 874"/>
              <a:gd name="T43" fmla="*/ 77 h 829"/>
              <a:gd name="T44" fmla="*/ 25 w 874"/>
              <a:gd name="T45" fmla="*/ 125 h 829"/>
              <a:gd name="T46" fmla="*/ 11 w 874"/>
              <a:gd name="T47" fmla="*/ 160 h 829"/>
              <a:gd name="T48" fmla="*/ 49 w 874"/>
              <a:gd name="T49" fmla="*/ 215 h 829"/>
              <a:gd name="T50" fmla="*/ 95 w 874"/>
              <a:gd name="T51" fmla="*/ 238 h 829"/>
              <a:gd name="T52" fmla="*/ 121 w 874"/>
              <a:gd name="T53" fmla="*/ 210 h 829"/>
              <a:gd name="T54" fmla="*/ 222 w 874"/>
              <a:gd name="T55" fmla="*/ 234 h 829"/>
              <a:gd name="T56" fmla="*/ 264 w 874"/>
              <a:gd name="T57" fmla="*/ 298 h 829"/>
              <a:gd name="T58" fmla="*/ 306 w 874"/>
              <a:gd name="T59" fmla="*/ 355 h 829"/>
              <a:gd name="T60" fmla="*/ 361 w 874"/>
              <a:gd name="T61" fmla="*/ 398 h 829"/>
              <a:gd name="T62" fmla="*/ 450 w 874"/>
              <a:gd name="T63" fmla="*/ 465 h 829"/>
              <a:gd name="T64" fmla="*/ 530 w 874"/>
              <a:gd name="T65" fmla="*/ 497 h 829"/>
              <a:gd name="T66" fmla="*/ 579 w 874"/>
              <a:gd name="T67" fmla="*/ 513 h 829"/>
              <a:gd name="T68" fmla="*/ 604 w 874"/>
              <a:gd name="T69" fmla="*/ 550 h 829"/>
              <a:gd name="T70" fmla="*/ 640 w 874"/>
              <a:gd name="T71" fmla="*/ 558 h 829"/>
              <a:gd name="T72" fmla="*/ 680 w 874"/>
              <a:gd name="T73" fmla="*/ 613 h 829"/>
              <a:gd name="T74" fmla="*/ 673 w 874"/>
              <a:gd name="T75" fmla="*/ 684 h 829"/>
              <a:gd name="T76" fmla="*/ 686 w 874"/>
              <a:gd name="T77" fmla="*/ 730 h 829"/>
              <a:gd name="T78" fmla="*/ 729 w 874"/>
              <a:gd name="T79" fmla="*/ 687 h 829"/>
              <a:gd name="T80" fmla="*/ 766 w 874"/>
              <a:gd name="T81" fmla="*/ 608 h 829"/>
              <a:gd name="T82" fmla="*/ 722 w 874"/>
              <a:gd name="T83" fmla="*/ 585 h 829"/>
              <a:gd name="T84" fmla="*/ 773 w 874"/>
              <a:gd name="T85" fmla="*/ 521 h 829"/>
              <a:gd name="T86" fmla="*/ 848 w 874"/>
              <a:gd name="T87" fmla="*/ 567 h 829"/>
              <a:gd name="T88" fmla="*/ 860 w 874"/>
              <a:gd name="T89" fmla="*/ 535 h 829"/>
              <a:gd name="T90" fmla="*/ 778 w 874"/>
              <a:gd name="T91" fmla="*/ 490 h 829"/>
              <a:gd name="T92" fmla="*/ 680 w 874"/>
              <a:gd name="T93" fmla="*/ 451 h 829"/>
              <a:gd name="T94" fmla="*/ 687 w 874"/>
              <a:gd name="T95" fmla="*/ 428 h 829"/>
              <a:gd name="T96" fmla="*/ 660 w 874"/>
              <a:gd name="T97" fmla="*/ 412 h 829"/>
              <a:gd name="T98" fmla="*/ 585 w 874"/>
              <a:gd name="T99" fmla="*/ 400 h 829"/>
              <a:gd name="T100" fmla="*/ 541 w 874"/>
              <a:gd name="T101" fmla="*/ 368 h 829"/>
              <a:gd name="T102" fmla="*/ 515 w 874"/>
              <a:gd name="T103" fmla="*/ 325 h 829"/>
              <a:gd name="T104" fmla="*/ 492 w 874"/>
              <a:gd name="T105" fmla="*/ 279 h 829"/>
              <a:gd name="T106" fmla="*/ 449 w 874"/>
              <a:gd name="T107" fmla="*/ 253 h 829"/>
              <a:gd name="T108" fmla="*/ 405 w 874"/>
              <a:gd name="T109" fmla="*/ 179 h 829"/>
              <a:gd name="T110" fmla="*/ 412 w 874"/>
              <a:gd name="T111" fmla="*/ 160 h 829"/>
              <a:gd name="T112" fmla="*/ 417 w 874"/>
              <a:gd name="T113" fmla="*/ 127 h 829"/>
              <a:gd name="T114" fmla="*/ 485 w 874"/>
              <a:gd name="T115" fmla="*/ 113 h 829"/>
              <a:gd name="T116" fmla="*/ 508 w 874"/>
              <a:gd name="T117" fmla="*/ 117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4" h="829">
                <a:moveTo>
                  <a:pt x="651" y="701"/>
                </a:moveTo>
                <a:lnTo>
                  <a:pt x="646" y="715"/>
                </a:lnTo>
                <a:lnTo>
                  <a:pt x="625" y="741"/>
                </a:lnTo>
                <a:lnTo>
                  <a:pt x="609" y="771"/>
                </a:lnTo>
                <a:lnTo>
                  <a:pt x="623" y="802"/>
                </a:lnTo>
                <a:lnTo>
                  <a:pt x="614" y="821"/>
                </a:lnTo>
                <a:lnTo>
                  <a:pt x="612" y="829"/>
                </a:lnTo>
                <a:lnTo>
                  <a:pt x="572" y="825"/>
                </a:lnTo>
                <a:lnTo>
                  <a:pt x="543" y="802"/>
                </a:lnTo>
                <a:lnTo>
                  <a:pt x="497" y="791"/>
                </a:lnTo>
                <a:lnTo>
                  <a:pt x="487" y="783"/>
                </a:lnTo>
                <a:lnTo>
                  <a:pt x="452" y="765"/>
                </a:lnTo>
                <a:lnTo>
                  <a:pt x="408" y="754"/>
                </a:lnTo>
                <a:lnTo>
                  <a:pt x="401" y="746"/>
                </a:lnTo>
                <a:lnTo>
                  <a:pt x="398" y="729"/>
                </a:lnTo>
                <a:lnTo>
                  <a:pt x="414" y="708"/>
                </a:lnTo>
                <a:lnTo>
                  <a:pt x="426" y="716"/>
                </a:lnTo>
                <a:lnTo>
                  <a:pt x="435" y="716"/>
                </a:lnTo>
                <a:lnTo>
                  <a:pt x="459" y="706"/>
                </a:lnTo>
                <a:lnTo>
                  <a:pt x="490" y="718"/>
                </a:lnTo>
                <a:lnTo>
                  <a:pt x="496" y="726"/>
                </a:lnTo>
                <a:lnTo>
                  <a:pt x="517" y="723"/>
                </a:lnTo>
                <a:lnTo>
                  <a:pt x="574" y="716"/>
                </a:lnTo>
                <a:lnTo>
                  <a:pt x="586" y="711"/>
                </a:lnTo>
                <a:lnTo>
                  <a:pt x="614" y="711"/>
                </a:lnTo>
                <a:lnTo>
                  <a:pt x="623" y="706"/>
                </a:lnTo>
                <a:lnTo>
                  <a:pt x="651" y="701"/>
                </a:lnTo>
                <a:close/>
                <a:moveTo>
                  <a:pt x="517" y="125"/>
                </a:moveTo>
                <a:lnTo>
                  <a:pt x="522" y="118"/>
                </a:lnTo>
                <a:lnTo>
                  <a:pt x="511" y="107"/>
                </a:lnTo>
                <a:lnTo>
                  <a:pt x="497" y="100"/>
                </a:lnTo>
                <a:lnTo>
                  <a:pt x="499" y="92"/>
                </a:lnTo>
                <a:lnTo>
                  <a:pt x="492" y="87"/>
                </a:lnTo>
                <a:lnTo>
                  <a:pt x="497" y="72"/>
                </a:lnTo>
                <a:lnTo>
                  <a:pt x="487" y="71"/>
                </a:lnTo>
                <a:lnTo>
                  <a:pt x="492" y="58"/>
                </a:lnTo>
                <a:lnTo>
                  <a:pt x="504" y="49"/>
                </a:lnTo>
                <a:lnTo>
                  <a:pt x="494" y="48"/>
                </a:lnTo>
                <a:lnTo>
                  <a:pt x="476" y="44"/>
                </a:lnTo>
                <a:lnTo>
                  <a:pt x="438" y="38"/>
                </a:lnTo>
                <a:lnTo>
                  <a:pt x="400" y="15"/>
                </a:lnTo>
                <a:lnTo>
                  <a:pt x="398" y="7"/>
                </a:lnTo>
                <a:lnTo>
                  <a:pt x="396" y="0"/>
                </a:lnTo>
                <a:lnTo>
                  <a:pt x="380" y="4"/>
                </a:lnTo>
                <a:lnTo>
                  <a:pt x="368" y="6"/>
                </a:lnTo>
                <a:lnTo>
                  <a:pt x="344" y="7"/>
                </a:lnTo>
                <a:lnTo>
                  <a:pt x="299" y="18"/>
                </a:lnTo>
                <a:lnTo>
                  <a:pt x="276" y="14"/>
                </a:lnTo>
                <a:lnTo>
                  <a:pt x="272" y="25"/>
                </a:lnTo>
                <a:lnTo>
                  <a:pt x="272" y="31"/>
                </a:lnTo>
                <a:lnTo>
                  <a:pt x="253" y="34"/>
                </a:lnTo>
                <a:lnTo>
                  <a:pt x="251" y="48"/>
                </a:lnTo>
                <a:lnTo>
                  <a:pt x="251" y="57"/>
                </a:lnTo>
                <a:lnTo>
                  <a:pt x="225" y="52"/>
                </a:lnTo>
                <a:lnTo>
                  <a:pt x="211" y="50"/>
                </a:lnTo>
                <a:lnTo>
                  <a:pt x="194" y="41"/>
                </a:lnTo>
                <a:lnTo>
                  <a:pt x="190" y="52"/>
                </a:lnTo>
                <a:lnTo>
                  <a:pt x="168" y="84"/>
                </a:lnTo>
                <a:lnTo>
                  <a:pt x="138" y="61"/>
                </a:lnTo>
                <a:lnTo>
                  <a:pt x="131" y="41"/>
                </a:lnTo>
                <a:lnTo>
                  <a:pt x="108" y="53"/>
                </a:lnTo>
                <a:lnTo>
                  <a:pt x="101" y="67"/>
                </a:lnTo>
                <a:lnTo>
                  <a:pt x="88" y="76"/>
                </a:lnTo>
                <a:lnTo>
                  <a:pt x="70" y="73"/>
                </a:lnTo>
                <a:lnTo>
                  <a:pt x="37" y="77"/>
                </a:lnTo>
                <a:lnTo>
                  <a:pt x="26" y="77"/>
                </a:lnTo>
                <a:lnTo>
                  <a:pt x="13" y="76"/>
                </a:lnTo>
                <a:lnTo>
                  <a:pt x="13" y="87"/>
                </a:lnTo>
                <a:lnTo>
                  <a:pt x="25" y="125"/>
                </a:lnTo>
                <a:lnTo>
                  <a:pt x="2" y="137"/>
                </a:lnTo>
                <a:lnTo>
                  <a:pt x="0" y="156"/>
                </a:lnTo>
                <a:lnTo>
                  <a:pt x="11" y="160"/>
                </a:lnTo>
                <a:lnTo>
                  <a:pt x="7" y="188"/>
                </a:lnTo>
                <a:lnTo>
                  <a:pt x="16" y="210"/>
                </a:lnTo>
                <a:lnTo>
                  <a:pt x="49" y="215"/>
                </a:lnTo>
                <a:lnTo>
                  <a:pt x="47" y="244"/>
                </a:lnTo>
                <a:lnTo>
                  <a:pt x="72" y="244"/>
                </a:lnTo>
                <a:lnTo>
                  <a:pt x="95" y="238"/>
                </a:lnTo>
                <a:lnTo>
                  <a:pt x="98" y="230"/>
                </a:lnTo>
                <a:lnTo>
                  <a:pt x="117" y="215"/>
                </a:lnTo>
                <a:lnTo>
                  <a:pt x="121" y="210"/>
                </a:lnTo>
                <a:lnTo>
                  <a:pt x="145" y="202"/>
                </a:lnTo>
                <a:lnTo>
                  <a:pt x="169" y="206"/>
                </a:lnTo>
                <a:lnTo>
                  <a:pt x="222" y="234"/>
                </a:lnTo>
                <a:lnTo>
                  <a:pt x="243" y="243"/>
                </a:lnTo>
                <a:lnTo>
                  <a:pt x="248" y="260"/>
                </a:lnTo>
                <a:lnTo>
                  <a:pt x="264" y="298"/>
                </a:lnTo>
                <a:lnTo>
                  <a:pt x="265" y="318"/>
                </a:lnTo>
                <a:lnTo>
                  <a:pt x="293" y="340"/>
                </a:lnTo>
                <a:lnTo>
                  <a:pt x="306" y="355"/>
                </a:lnTo>
                <a:lnTo>
                  <a:pt x="309" y="371"/>
                </a:lnTo>
                <a:lnTo>
                  <a:pt x="330" y="368"/>
                </a:lnTo>
                <a:lnTo>
                  <a:pt x="361" y="398"/>
                </a:lnTo>
                <a:lnTo>
                  <a:pt x="375" y="401"/>
                </a:lnTo>
                <a:lnTo>
                  <a:pt x="415" y="443"/>
                </a:lnTo>
                <a:lnTo>
                  <a:pt x="450" y="465"/>
                </a:lnTo>
                <a:lnTo>
                  <a:pt x="504" y="467"/>
                </a:lnTo>
                <a:lnTo>
                  <a:pt x="523" y="485"/>
                </a:lnTo>
                <a:lnTo>
                  <a:pt x="530" y="497"/>
                </a:lnTo>
                <a:lnTo>
                  <a:pt x="553" y="504"/>
                </a:lnTo>
                <a:lnTo>
                  <a:pt x="553" y="516"/>
                </a:lnTo>
                <a:lnTo>
                  <a:pt x="579" y="513"/>
                </a:lnTo>
                <a:lnTo>
                  <a:pt x="593" y="521"/>
                </a:lnTo>
                <a:lnTo>
                  <a:pt x="597" y="540"/>
                </a:lnTo>
                <a:lnTo>
                  <a:pt x="604" y="550"/>
                </a:lnTo>
                <a:lnTo>
                  <a:pt x="619" y="554"/>
                </a:lnTo>
                <a:lnTo>
                  <a:pt x="635" y="567"/>
                </a:lnTo>
                <a:lnTo>
                  <a:pt x="640" y="558"/>
                </a:lnTo>
                <a:lnTo>
                  <a:pt x="649" y="558"/>
                </a:lnTo>
                <a:lnTo>
                  <a:pt x="665" y="592"/>
                </a:lnTo>
                <a:lnTo>
                  <a:pt x="680" y="613"/>
                </a:lnTo>
                <a:lnTo>
                  <a:pt x="700" y="658"/>
                </a:lnTo>
                <a:lnTo>
                  <a:pt x="668" y="672"/>
                </a:lnTo>
                <a:lnTo>
                  <a:pt x="673" y="684"/>
                </a:lnTo>
                <a:lnTo>
                  <a:pt x="658" y="708"/>
                </a:lnTo>
                <a:lnTo>
                  <a:pt x="663" y="730"/>
                </a:lnTo>
                <a:lnTo>
                  <a:pt x="686" y="730"/>
                </a:lnTo>
                <a:lnTo>
                  <a:pt x="701" y="707"/>
                </a:lnTo>
                <a:lnTo>
                  <a:pt x="726" y="693"/>
                </a:lnTo>
                <a:lnTo>
                  <a:pt x="729" y="687"/>
                </a:lnTo>
                <a:lnTo>
                  <a:pt x="729" y="661"/>
                </a:lnTo>
                <a:lnTo>
                  <a:pt x="766" y="646"/>
                </a:lnTo>
                <a:lnTo>
                  <a:pt x="766" y="608"/>
                </a:lnTo>
                <a:lnTo>
                  <a:pt x="745" y="597"/>
                </a:lnTo>
                <a:lnTo>
                  <a:pt x="738" y="590"/>
                </a:lnTo>
                <a:lnTo>
                  <a:pt x="722" y="585"/>
                </a:lnTo>
                <a:lnTo>
                  <a:pt x="729" y="553"/>
                </a:lnTo>
                <a:lnTo>
                  <a:pt x="757" y="524"/>
                </a:lnTo>
                <a:lnTo>
                  <a:pt x="773" y="521"/>
                </a:lnTo>
                <a:lnTo>
                  <a:pt x="796" y="535"/>
                </a:lnTo>
                <a:lnTo>
                  <a:pt x="832" y="544"/>
                </a:lnTo>
                <a:lnTo>
                  <a:pt x="848" y="567"/>
                </a:lnTo>
                <a:lnTo>
                  <a:pt x="864" y="574"/>
                </a:lnTo>
                <a:lnTo>
                  <a:pt x="874" y="553"/>
                </a:lnTo>
                <a:lnTo>
                  <a:pt x="860" y="535"/>
                </a:lnTo>
                <a:lnTo>
                  <a:pt x="846" y="524"/>
                </a:lnTo>
                <a:lnTo>
                  <a:pt x="830" y="504"/>
                </a:lnTo>
                <a:lnTo>
                  <a:pt x="778" y="490"/>
                </a:lnTo>
                <a:lnTo>
                  <a:pt x="768" y="481"/>
                </a:lnTo>
                <a:lnTo>
                  <a:pt x="750" y="474"/>
                </a:lnTo>
                <a:lnTo>
                  <a:pt x="680" y="451"/>
                </a:lnTo>
                <a:lnTo>
                  <a:pt x="673" y="451"/>
                </a:lnTo>
                <a:lnTo>
                  <a:pt x="670" y="440"/>
                </a:lnTo>
                <a:lnTo>
                  <a:pt x="687" y="428"/>
                </a:lnTo>
                <a:lnTo>
                  <a:pt x="689" y="417"/>
                </a:lnTo>
                <a:lnTo>
                  <a:pt x="680" y="408"/>
                </a:lnTo>
                <a:lnTo>
                  <a:pt x="660" y="412"/>
                </a:lnTo>
                <a:lnTo>
                  <a:pt x="618" y="413"/>
                </a:lnTo>
                <a:lnTo>
                  <a:pt x="616" y="421"/>
                </a:lnTo>
                <a:lnTo>
                  <a:pt x="585" y="400"/>
                </a:lnTo>
                <a:lnTo>
                  <a:pt x="574" y="390"/>
                </a:lnTo>
                <a:lnTo>
                  <a:pt x="569" y="390"/>
                </a:lnTo>
                <a:lnTo>
                  <a:pt x="541" y="368"/>
                </a:lnTo>
                <a:lnTo>
                  <a:pt x="532" y="359"/>
                </a:lnTo>
                <a:lnTo>
                  <a:pt x="523" y="344"/>
                </a:lnTo>
                <a:lnTo>
                  <a:pt x="515" y="325"/>
                </a:lnTo>
                <a:lnTo>
                  <a:pt x="510" y="320"/>
                </a:lnTo>
                <a:lnTo>
                  <a:pt x="503" y="294"/>
                </a:lnTo>
                <a:lnTo>
                  <a:pt x="492" y="279"/>
                </a:lnTo>
                <a:lnTo>
                  <a:pt x="478" y="275"/>
                </a:lnTo>
                <a:lnTo>
                  <a:pt x="475" y="271"/>
                </a:lnTo>
                <a:lnTo>
                  <a:pt x="449" y="253"/>
                </a:lnTo>
                <a:lnTo>
                  <a:pt x="421" y="243"/>
                </a:lnTo>
                <a:lnTo>
                  <a:pt x="401" y="215"/>
                </a:lnTo>
                <a:lnTo>
                  <a:pt x="405" y="179"/>
                </a:lnTo>
                <a:lnTo>
                  <a:pt x="414" y="173"/>
                </a:lnTo>
                <a:lnTo>
                  <a:pt x="415" y="168"/>
                </a:lnTo>
                <a:lnTo>
                  <a:pt x="412" y="160"/>
                </a:lnTo>
                <a:lnTo>
                  <a:pt x="403" y="157"/>
                </a:lnTo>
                <a:lnTo>
                  <a:pt x="400" y="142"/>
                </a:lnTo>
                <a:lnTo>
                  <a:pt x="417" y="127"/>
                </a:lnTo>
                <a:lnTo>
                  <a:pt x="429" y="127"/>
                </a:lnTo>
                <a:lnTo>
                  <a:pt x="473" y="110"/>
                </a:lnTo>
                <a:lnTo>
                  <a:pt x="485" y="113"/>
                </a:lnTo>
                <a:lnTo>
                  <a:pt x="497" y="108"/>
                </a:lnTo>
                <a:lnTo>
                  <a:pt x="506" y="110"/>
                </a:lnTo>
                <a:lnTo>
                  <a:pt x="508" y="117"/>
                </a:lnTo>
                <a:lnTo>
                  <a:pt x="503" y="125"/>
                </a:lnTo>
                <a:lnTo>
                  <a:pt x="517" y="125"/>
                </a:lnTo>
                <a:close/>
              </a:path>
            </a:pathLst>
          </a:custGeom>
          <a:solidFill>
            <a:srgbClr val="FF0000"/>
          </a:solidFill>
          <a:ln w="3175">
            <a:solidFill>
              <a:srgbClr val="000000"/>
            </a:solidFill>
            <a:prstDash val="solid"/>
            <a:round/>
            <a:headEnd/>
            <a:tailEnd/>
          </a:ln>
        </p:spPr>
        <p:txBody>
          <a:bodyPr/>
          <a:lstStyle/>
          <a:p>
            <a:endParaRPr lang="cs-CZ"/>
          </a:p>
        </p:txBody>
      </p:sp>
      <p:sp>
        <p:nvSpPr>
          <p:cNvPr id="71716" name="Freeform 36"/>
          <p:cNvSpPr>
            <a:spLocks noEditPoints="1"/>
          </p:cNvSpPr>
          <p:nvPr/>
        </p:nvSpPr>
        <p:spPr bwMode="auto">
          <a:xfrm>
            <a:off x="2835937" y="5048251"/>
            <a:ext cx="476382" cy="130175"/>
          </a:xfrm>
          <a:custGeom>
            <a:avLst/>
            <a:gdLst>
              <a:gd name="T0" fmla="*/ 248 w 249"/>
              <a:gd name="T1" fmla="*/ 6 h 74"/>
              <a:gd name="T2" fmla="*/ 249 w 249"/>
              <a:gd name="T3" fmla="*/ 6 h 74"/>
              <a:gd name="T4" fmla="*/ 249 w 249"/>
              <a:gd name="T5" fmla="*/ 9 h 74"/>
              <a:gd name="T6" fmla="*/ 249 w 249"/>
              <a:gd name="T7" fmla="*/ 19 h 74"/>
              <a:gd name="T8" fmla="*/ 241 w 249"/>
              <a:gd name="T9" fmla="*/ 18 h 74"/>
              <a:gd name="T10" fmla="*/ 229 w 249"/>
              <a:gd name="T11" fmla="*/ 14 h 74"/>
              <a:gd name="T12" fmla="*/ 220 w 249"/>
              <a:gd name="T13" fmla="*/ 4 h 74"/>
              <a:gd name="T14" fmla="*/ 227 w 249"/>
              <a:gd name="T15" fmla="*/ 0 h 74"/>
              <a:gd name="T16" fmla="*/ 239 w 249"/>
              <a:gd name="T17" fmla="*/ 0 h 74"/>
              <a:gd name="T18" fmla="*/ 244 w 249"/>
              <a:gd name="T19" fmla="*/ 2 h 74"/>
              <a:gd name="T20" fmla="*/ 248 w 249"/>
              <a:gd name="T21" fmla="*/ 6 h 74"/>
              <a:gd name="T22" fmla="*/ 167 w 249"/>
              <a:gd name="T23" fmla="*/ 3 h 74"/>
              <a:gd name="T24" fmla="*/ 162 w 249"/>
              <a:gd name="T25" fmla="*/ 13 h 74"/>
              <a:gd name="T26" fmla="*/ 162 w 249"/>
              <a:gd name="T27" fmla="*/ 18 h 74"/>
              <a:gd name="T28" fmla="*/ 174 w 249"/>
              <a:gd name="T29" fmla="*/ 18 h 74"/>
              <a:gd name="T30" fmla="*/ 180 w 249"/>
              <a:gd name="T31" fmla="*/ 29 h 74"/>
              <a:gd name="T32" fmla="*/ 169 w 249"/>
              <a:gd name="T33" fmla="*/ 44 h 74"/>
              <a:gd name="T34" fmla="*/ 152 w 249"/>
              <a:gd name="T35" fmla="*/ 55 h 74"/>
              <a:gd name="T36" fmla="*/ 131 w 249"/>
              <a:gd name="T37" fmla="*/ 42 h 74"/>
              <a:gd name="T38" fmla="*/ 127 w 249"/>
              <a:gd name="T39" fmla="*/ 33 h 74"/>
              <a:gd name="T40" fmla="*/ 117 w 249"/>
              <a:gd name="T41" fmla="*/ 32 h 74"/>
              <a:gd name="T42" fmla="*/ 108 w 249"/>
              <a:gd name="T43" fmla="*/ 34 h 74"/>
              <a:gd name="T44" fmla="*/ 101 w 249"/>
              <a:gd name="T45" fmla="*/ 26 h 74"/>
              <a:gd name="T46" fmla="*/ 117 w 249"/>
              <a:gd name="T47" fmla="*/ 14 h 74"/>
              <a:gd name="T48" fmla="*/ 167 w 249"/>
              <a:gd name="T49" fmla="*/ 0 h 74"/>
              <a:gd name="T50" fmla="*/ 169 w 249"/>
              <a:gd name="T51" fmla="*/ 0 h 74"/>
              <a:gd name="T52" fmla="*/ 167 w 249"/>
              <a:gd name="T53" fmla="*/ 3 h 74"/>
              <a:gd name="T54" fmla="*/ 21 w 249"/>
              <a:gd name="T55" fmla="*/ 56 h 74"/>
              <a:gd name="T56" fmla="*/ 24 w 249"/>
              <a:gd name="T57" fmla="*/ 57 h 74"/>
              <a:gd name="T58" fmla="*/ 24 w 249"/>
              <a:gd name="T59" fmla="*/ 55 h 74"/>
              <a:gd name="T60" fmla="*/ 26 w 249"/>
              <a:gd name="T61" fmla="*/ 64 h 74"/>
              <a:gd name="T62" fmla="*/ 18 w 249"/>
              <a:gd name="T63" fmla="*/ 71 h 74"/>
              <a:gd name="T64" fmla="*/ 11 w 249"/>
              <a:gd name="T65" fmla="*/ 74 h 74"/>
              <a:gd name="T66" fmla="*/ 0 w 249"/>
              <a:gd name="T67" fmla="*/ 68 h 74"/>
              <a:gd name="T68" fmla="*/ 7 w 249"/>
              <a:gd name="T69" fmla="*/ 60 h 74"/>
              <a:gd name="T70" fmla="*/ 21 w 249"/>
              <a:gd name="T71"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9" h="74">
                <a:moveTo>
                  <a:pt x="248" y="6"/>
                </a:moveTo>
                <a:lnTo>
                  <a:pt x="249" y="6"/>
                </a:lnTo>
                <a:lnTo>
                  <a:pt x="249" y="9"/>
                </a:lnTo>
                <a:lnTo>
                  <a:pt x="249" y="19"/>
                </a:lnTo>
                <a:lnTo>
                  <a:pt x="241" y="18"/>
                </a:lnTo>
                <a:lnTo>
                  <a:pt x="229" y="14"/>
                </a:lnTo>
                <a:lnTo>
                  <a:pt x="220" y="4"/>
                </a:lnTo>
                <a:lnTo>
                  <a:pt x="227" y="0"/>
                </a:lnTo>
                <a:lnTo>
                  <a:pt x="239" y="0"/>
                </a:lnTo>
                <a:lnTo>
                  <a:pt x="244" y="2"/>
                </a:lnTo>
                <a:lnTo>
                  <a:pt x="248" y="6"/>
                </a:lnTo>
                <a:close/>
                <a:moveTo>
                  <a:pt x="167" y="3"/>
                </a:moveTo>
                <a:lnTo>
                  <a:pt x="162" y="13"/>
                </a:lnTo>
                <a:lnTo>
                  <a:pt x="162" y="18"/>
                </a:lnTo>
                <a:lnTo>
                  <a:pt x="174" y="18"/>
                </a:lnTo>
                <a:lnTo>
                  <a:pt x="180" y="29"/>
                </a:lnTo>
                <a:lnTo>
                  <a:pt x="169" y="44"/>
                </a:lnTo>
                <a:lnTo>
                  <a:pt x="152" y="55"/>
                </a:lnTo>
                <a:lnTo>
                  <a:pt x="131" y="42"/>
                </a:lnTo>
                <a:lnTo>
                  <a:pt x="127" y="33"/>
                </a:lnTo>
                <a:lnTo>
                  <a:pt x="117" y="32"/>
                </a:lnTo>
                <a:lnTo>
                  <a:pt x="108" y="34"/>
                </a:lnTo>
                <a:lnTo>
                  <a:pt x="101" y="26"/>
                </a:lnTo>
                <a:lnTo>
                  <a:pt x="117" y="14"/>
                </a:lnTo>
                <a:lnTo>
                  <a:pt x="167" y="0"/>
                </a:lnTo>
                <a:lnTo>
                  <a:pt x="169" y="0"/>
                </a:lnTo>
                <a:lnTo>
                  <a:pt x="167" y="3"/>
                </a:lnTo>
                <a:close/>
                <a:moveTo>
                  <a:pt x="21" y="56"/>
                </a:moveTo>
                <a:lnTo>
                  <a:pt x="24" y="57"/>
                </a:lnTo>
                <a:lnTo>
                  <a:pt x="24" y="55"/>
                </a:lnTo>
                <a:lnTo>
                  <a:pt x="26" y="64"/>
                </a:lnTo>
                <a:lnTo>
                  <a:pt x="18" y="71"/>
                </a:lnTo>
                <a:lnTo>
                  <a:pt x="11" y="74"/>
                </a:lnTo>
                <a:lnTo>
                  <a:pt x="0" y="68"/>
                </a:lnTo>
                <a:lnTo>
                  <a:pt x="7" y="60"/>
                </a:lnTo>
                <a:lnTo>
                  <a:pt x="21" y="56"/>
                </a:lnTo>
                <a:close/>
              </a:path>
            </a:pathLst>
          </a:custGeom>
          <a:solidFill>
            <a:srgbClr val="FF0000"/>
          </a:solidFill>
          <a:ln w="3175">
            <a:solidFill>
              <a:srgbClr val="000000"/>
            </a:solidFill>
            <a:prstDash val="solid"/>
            <a:round/>
            <a:headEnd/>
            <a:tailEnd/>
          </a:ln>
        </p:spPr>
        <p:txBody>
          <a:bodyPr/>
          <a:lstStyle/>
          <a:p>
            <a:endParaRPr lang="cs-CZ"/>
          </a:p>
        </p:txBody>
      </p:sp>
      <p:sp>
        <p:nvSpPr>
          <p:cNvPr id="71717" name="Freeform 37"/>
          <p:cNvSpPr>
            <a:spLocks/>
          </p:cNvSpPr>
          <p:nvPr/>
        </p:nvSpPr>
        <p:spPr bwMode="auto">
          <a:xfrm>
            <a:off x="1461824" y="4283076"/>
            <a:ext cx="1771385" cy="1146175"/>
          </a:xfrm>
          <a:custGeom>
            <a:avLst/>
            <a:gdLst>
              <a:gd name="T0" fmla="*/ 819 w 926"/>
              <a:gd name="T1" fmla="*/ 232 h 649"/>
              <a:gd name="T2" fmla="*/ 800 w 926"/>
              <a:gd name="T3" fmla="*/ 226 h 649"/>
              <a:gd name="T4" fmla="*/ 781 w 926"/>
              <a:gd name="T5" fmla="*/ 210 h 649"/>
              <a:gd name="T6" fmla="*/ 716 w 926"/>
              <a:gd name="T7" fmla="*/ 198 h 649"/>
              <a:gd name="T8" fmla="*/ 615 w 926"/>
              <a:gd name="T9" fmla="*/ 153 h 649"/>
              <a:gd name="T10" fmla="*/ 528 w 926"/>
              <a:gd name="T11" fmla="*/ 110 h 649"/>
              <a:gd name="T12" fmla="*/ 432 w 926"/>
              <a:gd name="T13" fmla="*/ 81 h 649"/>
              <a:gd name="T14" fmla="*/ 308 w 926"/>
              <a:gd name="T15" fmla="*/ 53 h 649"/>
              <a:gd name="T16" fmla="*/ 200 w 926"/>
              <a:gd name="T17" fmla="*/ 29 h 649"/>
              <a:gd name="T18" fmla="*/ 146 w 926"/>
              <a:gd name="T19" fmla="*/ 2 h 649"/>
              <a:gd name="T20" fmla="*/ 99 w 926"/>
              <a:gd name="T21" fmla="*/ 16 h 649"/>
              <a:gd name="T22" fmla="*/ 45 w 926"/>
              <a:gd name="T23" fmla="*/ 18 h 649"/>
              <a:gd name="T24" fmla="*/ 31 w 926"/>
              <a:gd name="T25" fmla="*/ 54 h 649"/>
              <a:gd name="T26" fmla="*/ 38 w 926"/>
              <a:gd name="T27" fmla="*/ 71 h 649"/>
              <a:gd name="T28" fmla="*/ 28 w 926"/>
              <a:gd name="T29" fmla="*/ 98 h 649"/>
              <a:gd name="T30" fmla="*/ 17 w 926"/>
              <a:gd name="T31" fmla="*/ 119 h 649"/>
              <a:gd name="T32" fmla="*/ 31 w 926"/>
              <a:gd name="T33" fmla="*/ 126 h 649"/>
              <a:gd name="T34" fmla="*/ 69 w 926"/>
              <a:gd name="T35" fmla="*/ 140 h 649"/>
              <a:gd name="T36" fmla="*/ 127 w 926"/>
              <a:gd name="T37" fmla="*/ 160 h 649"/>
              <a:gd name="T38" fmla="*/ 195 w 926"/>
              <a:gd name="T39" fmla="*/ 182 h 649"/>
              <a:gd name="T40" fmla="*/ 183 w 926"/>
              <a:gd name="T41" fmla="*/ 215 h 649"/>
              <a:gd name="T42" fmla="*/ 127 w 926"/>
              <a:gd name="T43" fmla="*/ 275 h 649"/>
              <a:gd name="T44" fmla="*/ 113 w 926"/>
              <a:gd name="T45" fmla="*/ 321 h 649"/>
              <a:gd name="T46" fmla="*/ 64 w 926"/>
              <a:gd name="T47" fmla="*/ 337 h 649"/>
              <a:gd name="T48" fmla="*/ 75 w 926"/>
              <a:gd name="T49" fmla="*/ 386 h 649"/>
              <a:gd name="T50" fmla="*/ 45 w 926"/>
              <a:gd name="T51" fmla="*/ 424 h 649"/>
              <a:gd name="T52" fmla="*/ 55 w 926"/>
              <a:gd name="T53" fmla="*/ 469 h 649"/>
              <a:gd name="T54" fmla="*/ 33 w 926"/>
              <a:gd name="T55" fmla="*/ 532 h 649"/>
              <a:gd name="T56" fmla="*/ 71 w 926"/>
              <a:gd name="T57" fmla="*/ 562 h 649"/>
              <a:gd name="T58" fmla="*/ 80 w 926"/>
              <a:gd name="T59" fmla="*/ 595 h 649"/>
              <a:gd name="T60" fmla="*/ 104 w 926"/>
              <a:gd name="T61" fmla="*/ 642 h 649"/>
              <a:gd name="T62" fmla="*/ 157 w 926"/>
              <a:gd name="T63" fmla="*/ 635 h 649"/>
              <a:gd name="T64" fmla="*/ 211 w 926"/>
              <a:gd name="T65" fmla="*/ 626 h 649"/>
              <a:gd name="T66" fmla="*/ 305 w 926"/>
              <a:gd name="T67" fmla="*/ 623 h 649"/>
              <a:gd name="T68" fmla="*/ 394 w 926"/>
              <a:gd name="T69" fmla="*/ 631 h 649"/>
              <a:gd name="T70" fmla="*/ 432 w 926"/>
              <a:gd name="T71" fmla="*/ 631 h 649"/>
              <a:gd name="T72" fmla="*/ 538 w 926"/>
              <a:gd name="T73" fmla="*/ 585 h 649"/>
              <a:gd name="T74" fmla="*/ 558 w 926"/>
              <a:gd name="T75" fmla="*/ 550 h 649"/>
              <a:gd name="T76" fmla="*/ 603 w 926"/>
              <a:gd name="T77" fmla="*/ 521 h 649"/>
              <a:gd name="T78" fmla="*/ 629 w 926"/>
              <a:gd name="T79" fmla="*/ 494 h 649"/>
              <a:gd name="T80" fmla="*/ 599 w 926"/>
              <a:gd name="T81" fmla="*/ 452 h 649"/>
              <a:gd name="T82" fmla="*/ 650 w 926"/>
              <a:gd name="T83" fmla="*/ 406 h 649"/>
              <a:gd name="T84" fmla="*/ 713 w 926"/>
              <a:gd name="T85" fmla="*/ 356 h 649"/>
              <a:gd name="T86" fmla="*/ 821 w 926"/>
              <a:gd name="T87" fmla="*/ 320 h 649"/>
              <a:gd name="T88" fmla="*/ 915 w 926"/>
              <a:gd name="T89" fmla="*/ 278 h 649"/>
              <a:gd name="T90" fmla="*/ 924 w 926"/>
              <a:gd name="T91" fmla="*/ 245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6" h="649">
                <a:moveTo>
                  <a:pt x="868" y="237"/>
                </a:moveTo>
                <a:lnTo>
                  <a:pt x="828" y="236"/>
                </a:lnTo>
                <a:lnTo>
                  <a:pt x="819" y="232"/>
                </a:lnTo>
                <a:lnTo>
                  <a:pt x="805" y="221"/>
                </a:lnTo>
                <a:lnTo>
                  <a:pt x="807" y="225"/>
                </a:lnTo>
                <a:lnTo>
                  <a:pt x="800" y="226"/>
                </a:lnTo>
                <a:lnTo>
                  <a:pt x="791" y="225"/>
                </a:lnTo>
                <a:lnTo>
                  <a:pt x="790" y="218"/>
                </a:lnTo>
                <a:lnTo>
                  <a:pt x="781" y="210"/>
                </a:lnTo>
                <a:lnTo>
                  <a:pt x="763" y="196"/>
                </a:lnTo>
                <a:lnTo>
                  <a:pt x="753" y="191"/>
                </a:lnTo>
                <a:lnTo>
                  <a:pt x="716" y="198"/>
                </a:lnTo>
                <a:lnTo>
                  <a:pt x="695" y="194"/>
                </a:lnTo>
                <a:lnTo>
                  <a:pt x="636" y="171"/>
                </a:lnTo>
                <a:lnTo>
                  <a:pt x="615" y="153"/>
                </a:lnTo>
                <a:lnTo>
                  <a:pt x="601" y="149"/>
                </a:lnTo>
                <a:lnTo>
                  <a:pt x="565" y="114"/>
                </a:lnTo>
                <a:lnTo>
                  <a:pt x="528" y="110"/>
                </a:lnTo>
                <a:lnTo>
                  <a:pt x="511" y="102"/>
                </a:lnTo>
                <a:lnTo>
                  <a:pt x="470" y="96"/>
                </a:lnTo>
                <a:lnTo>
                  <a:pt x="432" y="81"/>
                </a:lnTo>
                <a:lnTo>
                  <a:pt x="413" y="83"/>
                </a:lnTo>
                <a:lnTo>
                  <a:pt x="364" y="73"/>
                </a:lnTo>
                <a:lnTo>
                  <a:pt x="308" y="53"/>
                </a:lnTo>
                <a:lnTo>
                  <a:pt x="270" y="37"/>
                </a:lnTo>
                <a:lnTo>
                  <a:pt x="254" y="39"/>
                </a:lnTo>
                <a:lnTo>
                  <a:pt x="200" y="29"/>
                </a:lnTo>
                <a:lnTo>
                  <a:pt x="176" y="19"/>
                </a:lnTo>
                <a:lnTo>
                  <a:pt x="158" y="7"/>
                </a:lnTo>
                <a:lnTo>
                  <a:pt x="146" y="2"/>
                </a:lnTo>
                <a:lnTo>
                  <a:pt x="115" y="0"/>
                </a:lnTo>
                <a:lnTo>
                  <a:pt x="101" y="8"/>
                </a:lnTo>
                <a:lnTo>
                  <a:pt x="99" y="16"/>
                </a:lnTo>
                <a:lnTo>
                  <a:pt x="87" y="22"/>
                </a:lnTo>
                <a:lnTo>
                  <a:pt x="61" y="18"/>
                </a:lnTo>
                <a:lnTo>
                  <a:pt x="45" y="18"/>
                </a:lnTo>
                <a:lnTo>
                  <a:pt x="26" y="23"/>
                </a:lnTo>
                <a:lnTo>
                  <a:pt x="15" y="35"/>
                </a:lnTo>
                <a:lnTo>
                  <a:pt x="31" y="54"/>
                </a:lnTo>
                <a:lnTo>
                  <a:pt x="26" y="62"/>
                </a:lnTo>
                <a:lnTo>
                  <a:pt x="33" y="69"/>
                </a:lnTo>
                <a:lnTo>
                  <a:pt x="38" y="71"/>
                </a:lnTo>
                <a:lnTo>
                  <a:pt x="24" y="83"/>
                </a:lnTo>
                <a:lnTo>
                  <a:pt x="34" y="90"/>
                </a:lnTo>
                <a:lnTo>
                  <a:pt x="28" y="98"/>
                </a:lnTo>
                <a:lnTo>
                  <a:pt x="40" y="99"/>
                </a:lnTo>
                <a:lnTo>
                  <a:pt x="28" y="107"/>
                </a:lnTo>
                <a:lnTo>
                  <a:pt x="17" y="119"/>
                </a:lnTo>
                <a:lnTo>
                  <a:pt x="15" y="129"/>
                </a:lnTo>
                <a:lnTo>
                  <a:pt x="15" y="136"/>
                </a:lnTo>
                <a:lnTo>
                  <a:pt x="31" y="126"/>
                </a:lnTo>
                <a:lnTo>
                  <a:pt x="54" y="125"/>
                </a:lnTo>
                <a:lnTo>
                  <a:pt x="73" y="126"/>
                </a:lnTo>
                <a:lnTo>
                  <a:pt x="69" y="140"/>
                </a:lnTo>
                <a:lnTo>
                  <a:pt x="78" y="148"/>
                </a:lnTo>
                <a:lnTo>
                  <a:pt x="96" y="149"/>
                </a:lnTo>
                <a:lnTo>
                  <a:pt x="127" y="160"/>
                </a:lnTo>
                <a:lnTo>
                  <a:pt x="148" y="156"/>
                </a:lnTo>
                <a:lnTo>
                  <a:pt x="190" y="169"/>
                </a:lnTo>
                <a:lnTo>
                  <a:pt x="195" y="182"/>
                </a:lnTo>
                <a:lnTo>
                  <a:pt x="202" y="194"/>
                </a:lnTo>
                <a:lnTo>
                  <a:pt x="198" y="203"/>
                </a:lnTo>
                <a:lnTo>
                  <a:pt x="183" y="215"/>
                </a:lnTo>
                <a:lnTo>
                  <a:pt x="146" y="234"/>
                </a:lnTo>
                <a:lnTo>
                  <a:pt x="141" y="244"/>
                </a:lnTo>
                <a:lnTo>
                  <a:pt x="127" y="275"/>
                </a:lnTo>
                <a:lnTo>
                  <a:pt x="111" y="298"/>
                </a:lnTo>
                <a:lnTo>
                  <a:pt x="116" y="310"/>
                </a:lnTo>
                <a:lnTo>
                  <a:pt x="113" y="321"/>
                </a:lnTo>
                <a:lnTo>
                  <a:pt x="96" y="332"/>
                </a:lnTo>
                <a:lnTo>
                  <a:pt x="78" y="332"/>
                </a:lnTo>
                <a:lnTo>
                  <a:pt x="64" y="337"/>
                </a:lnTo>
                <a:lnTo>
                  <a:pt x="62" y="356"/>
                </a:lnTo>
                <a:lnTo>
                  <a:pt x="73" y="379"/>
                </a:lnTo>
                <a:lnTo>
                  <a:pt x="75" y="386"/>
                </a:lnTo>
                <a:lnTo>
                  <a:pt x="66" y="396"/>
                </a:lnTo>
                <a:lnTo>
                  <a:pt x="52" y="408"/>
                </a:lnTo>
                <a:lnTo>
                  <a:pt x="45" y="424"/>
                </a:lnTo>
                <a:lnTo>
                  <a:pt x="47" y="440"/>
                </a:lnTo>
                <a:lnTo>
                  <a:pt x="55" y="454"/>
                </a:lnTo>
                <a:lnTo>
                  <a:pt x="55" y="469"/>
                </a:lnTo>
                <a:lnTo>
                  <a:pt x="5" y="494"/>
                </a:lnTo>
                <a:lnTo>
                  <a:pt x="0" y="528"/>
                </a:lnTo>
                <a:lnTo>
                  <a:pt x="33" y="532"/>
                </a:lnTo>
                <a:lnTo>
                  <a:pt x="41" y="536"/>
                </a:lnTo>
                <a:lnTo>
                  <a:pt x="62" y="551"/>
                </a:lnTo>
                <a:lnTo>
                  <a:pt x="71" y="562"/>
                </a:lnTo>
                <a:lnTo>
                  <a:pt x="75" y="573"/>
                </a:lnTo>
                <a:lnTo>
                  <a:pt x="71" y="585"/>
                </a:lnTo>
                <a:lnTo>
                  <a:pt x="80" y="595"/>
                </a:lnTo>
                <a:lnTo>
                  <a:pt x="80" y="605"/>
                </a:lnTo>
                <a:lnTo>
                  <a:pt x="90" y="627"/>
                </a:lnTo>
                <a:lnTo>
                  <a:pt x="104" y="642"/>
                </a:lnTo>
                <a:lnTo>
                  <a:pt x="129" y="649"/>
                </a:lnTo>
                <a:lnTo>
                  <a:pt x="143" y="646"/>
                </a:lnTo>
                <a:lnTo>
                  <a:pt x="157" y="635"/>
                </a:lnTo>
                <a:lnTo>
                  <a:pt x="172" y="627"/>
                </a:lnTo>
                <a:lnTo>
                  <a:pt x="191" y="624"/>
                </a:lnTo>
                <a:lnTo>
                  <a:pt x="211" y="626"/>
                </a:lnTo>
                <a:lnTo>
                  <a:pt x="232" y="615"/>
                </a:lnTo>
                <a:lnTo>
                  <a:pt x="286" y="618"/>
                </a:lnTo>
                <a:lnTo>
                  <a:pt x="305" y="623"/>
                </a:lnTo>
                <a:lnTo>
                  <a:pt x="329" y="623"/>
                </a:lnTo>
                <a:lnTo>
                  <a:pt x="369" y="635"/>
                </a:lnTo>
                <a:lnTo>
                  <a:pt x="394" y="631"/>
                </a:lnTo>
                <a:lnTo>
                  <a:pt x="411" y="637"/>
                </a:lnTo>
                <a:lnTo>
                  <a:pt x="423" y="637"/>
                </a:lnTo>
                <a:lnTo>
                  <a:pt x="432" y="631"/>
                </a:lnTo>
                <a:lnTo>
                  <a:pt x="456" y="601"/>
                </a:lnTo>
                <a:lnTo>
                  <a:pt x="491" y="585"/>
                </a:lnTo>
                <a:lnTo>
                  <a:pt x="538" y="585"/>
                </a:lnTo>
                <a:lnTo>
                  <a:pt x="537" y="578"/>
                </a:lnTo>
                <a:lnTo>
                  <a:pt x="544" y="569"/>
                </a:lnTo>
                <a:lnTo>
                  <a:pt x="558" y="550"/>
                </a:lnTo>
                <a:lnTo>
                  <a:pt x="575" y="532"/>
                </a:lnTo>
                <a:lnTo>
                  <a:pt x="587" y="525"/>
                </a:lnTo>
                <a:lnTo>
                  <a:pt x="603" y="521"/>
                </a:lnTo>
                <a:lnTo>
                  <a:pt x="624" y="512"/>
                </a:lnTo>
                <a:lnTo>
                  <a:pt x="633" y="502"/>
                </a:lnTo>
                <a:lnTo>
                  <a:pt x="629" y="494"/>
                </a:lnTo>
                <a:lnTo>
                  <a:pt x="612" y="486"/>
                </a:lnTo>
                <a:lnTo>
                  <a:pt x="603" y="471"/>
                </a:lnTo>
                <a:lnTo>
                  <a:pt x="599" y="452"/>
                </a:lnTo>
                <a:lnTo>
                  <a:pt x="606" y="444"/>
                </a:lnTo>
                <a:lnTo>
                  <a:pt x="615" y="431"/>
                </a:lnTo>
                <a:lnTo>
                  <a:pt x="650" y="406"/>
                </a:lnTo>
                <a:lnTo>
                  <a:pt x="678" y="378"/>
                </a:lnTo>
                <a:lnTo>
                  <a:pt x="699" y="363"/>
                </a:lnTo>
                <a:lnTo>
                  <a:pt x="713" y="356"/>
                </a:lnTo>
                <a:lnTo>
                  <a:pt x="713" y="348"/>
                </a:lnTo>
                <a:lnTo>
                  <a:pt x="734" y="335"/>
                </a:lnTo>
                <a:lnTo>
                  <a:pt x="821" y="320"/>
                </a:lnTo>
                <a:lnTo>
                  <a:pt x="844" y="309"/>
                </a:lnTo>
                <a:lnTo>
                  <a:pt x="901" y="289"/>
                </a:lnTo>
                <a:lnTo>
                  <a:pt x="915" y="278"/>
                </a:lnTo>
                <a:lnTo>
                  <a:pt x="912" y="256"/>
                </a:lnTo>
                <a:lnTo>
                  <a:pt x="926" y="253"/>
                </a:lnTo>
                <a:lnTo>
                  <a:pt x="924" y="245"/>
                </a:lnTo>
                <a:lnTo>
                  <a:pt x="915" y="241"/>
                </a:lnTo>
                <a:lnTo>
                  <a:pt x="868" y="237"/>
                </a:lnTo>
                <a:close/>
              </a:path>
            </a:pathLst>
          </a:custGeom>
          <a:solidFill>
            <a:srgbClr val="FF0000"/>
          </a:solidFill>
          <a:ln w="36576">
            <a:solidFill>
              <a:srgbClr val="000000"/>
            </a:solidFill>
            <a:prstDash val="solid"/>
            <a:round/>
            <a:headEnd/>
            <a:tailEnd/>
          </a:ln>
        </p:spPr>
        <p:txBody>
          <a:bodyPr/>
          <a:lstStyle/>
          <a:p>
            <a:endParaRPr lang="cs-CZ"/>
          </a:p>
        </p:txBody>
      </p:sp>
      <p:sp>
        <p:nvSpPr>
          <p:cNvPr id="71718" name="Rectangle 38"/>
          <p:cNvSpPr>
            <a:spLocks noChangeArrowheads="1"/>
          </p:cNvSpPr>
          <p:nvPr/>
        </p:nvSpPr>
        <p:spPr bwMode="auto">
          <a:xfrm>
            <a:off x="2086109" y="4767263"/>
            <a:ext cx="3478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latin typeface="Arial" charset="0"/>
                <a:cs typeface="Arial" charset="0"/>
              </a:rPr>
              <a:t>Spain</a:t>
            </a:r>
            <a:endParaRPr lang="en-US" altLang="cs-CZ" sz="2400">
              <a:latin typeface="Times New Roman" pitchFamily="18" charset="0"/>
              <a:cs typeface="Arial" charset="0"/>
            </a:endParaRPr>
          </a:p>
        </p:txBody>
      </p:sp>
      <p:sp>
        <p:nvSpPr>
          <p:cNvPr id="71719" name="Freeform 39"/>
          <p:cNvSpPr>
            <a:spLocks/>
          </p:cNvSpPr>
          <p:nvPr/>
        </p:nvSpPr>
        <p:spPr bwMode="auto">
          <a:xfrm>
            <a:off x="6944520" y="5521325"/>
            <a:ext cx="79110" cy="84138"/>
          </a:xfrm>
          <a:custGeom>
            <a:avLst/>
            <a:gdLst>
              <a:gd name="T0" fmla="*/ 28 w 41"/>
              <a:gd name="T1" fmla="*/ 33 h 48"/>
              <a:gd name="T2" fmla="*/ 35 w 41"/>
              <a:gd name="T3" fmla="*/ 30 h 48"/>
              <a:gd name="T4" fmla="*/ 35 w 41"/>
              <a:gd name="T5" fmla="*/ 24 h 48"/>
              <a:gd name="T6" fmla="*/ 41 w 41"/>
              <a:gd name="T7" fmla="*/ 14 h 48"/>
              <a:gd name="T8" fmla="*/ 41 w 41"/>
              <a:gd name="T9" fmla="*/ 0 h 48"/>
              <a:gd name="T10" fmla="*/ 21 w 41"/>
              <a:gd name="T11" fmla="*/ 10 h 48"/>
              <a:gd name="T12" fmla="*/ 2 w 41"/>
              <a:gd name="T13" fmla="*/ 28 h 48"/>
              <a:gd name="T14" fmla="*/ 0 w 41"/>
              <a:gd name="T15" fmla="*/ 33 h 48"/>
              <a:gd name="T16" fmla="*/ 4 w 41"/>
              <a:gd name="T17" fmla="*/ 48 h 48"/>
              <a:gd name="T18" fmla="*/ 28 w 41"/>
              <a:gd name="T19"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48">
                <a:moveTo>
                  <a:pt x="28" y="33"/>
                </a:moveTo>
                <a:lnTo>
                  <a:pt x="35" y="30"/>
                </a:lnTo>
                <a:lnTo>
                  <a:pt x="35" y="24"/>
                </a:lnTo>
                <a:lnTo>
                  <a:pt x="41" y="14"/>
                </a:lnTo>
                <a:lnTo>
                  <a:pt x="41" y="0"/>
                </a:lnTo>
                <a:lnTo>
                  <a:pt x="21" y="10"/>
                </a:lnTo>
                <a:lnTo>
                  <a:pt x="2" y="28"/>
                </a:lnTo>
                <a:lnTo>
                  <a:pt x="0" y="33"/>
                </a:lnTo>
                <a:lnTo>
                  <a:pt x="4" y="48"/>
                </a:lnTo>
                <a:lnTo>
                  <a:pt x="28" y="33"/>
                </a:lnTo>
                <a:close/>
              </a:path>
            </a:pathLst>
          </a:custGeom>
          <a:solidFill>
            <a:srgbClr val="FF0000"/>
          </a:solidFill>
          <a:ln w="3175">
            <a:solidFill>
              <a:srgbClr val="000000"/>
            </a:solidFill>
            <a:prstDash val="solid"/>
            <a:round/>
            <a:headEnd/>
            <a:tailEnd/>
          </a:ln>
        </p:spPr>
        <p:txBody>
          <a:bodyPr/>
          <a:lstStyle/>
          <a:p>
            <a:endParaRPr lang="cs-CZ"/>
          </a:p>
        </p:txBody>
      </p:sp>
      <p:sp>
        <p:nvSpPr>
          <p:cNvPr id="71720" name="Freeform 40"/>
          <p:cNvSpPr>
            <a:spLocks/>
          </p:cNvSpPr>
          <p:nvPr/>
        </p:nvSpPr>
        <p:spPr bwMode="auto">
          <a:xfrm>
            <a:off x="6294438" y="5699126"/>
            <a:ext cx="443706" cy="92075"/>
          </a:xfrm>
          <a:custGeom>
            <a:avLst/>
            <a:gdLst>
              <a:gd name="T0" fmla="*/ 126 w 232"/>
              <a:gd name="T1" fmla="*/ 12 h 52"/>
              <a:gd name="T2" fmla="*/ 114 w 232"/>
              <a:gd name="T3" fmla="*/ 9 h 52"/>
              <a:gd name="T4" fmla="*/ 68 w 232"/>
              <a:gd name="T5" fmla="*/ 19 h 52"/>
              <a:gd name="T6" fmla="*/ 56 w 232"/>
              <a:gd name="T7" fmla="*/ 13 h 52"/>
              <a:gd name="T8" fmla="*/ 48 w 232"/>
              <a:gd name="T9" fmla="*/ 13 h 52"/>
              <a:gd name="T10" fmla="*/ 51 w 232"/>
              <a:gd name="T11" fmla="*/ 5 h 52"/>
              <a:gd name="T12" fmla="*/ 44 w 232"/>
              <a:gd name="T13" fmla="*/ 0 h 52"/>
              <a:gd name="T14" fmla="*/ 35 w 232"/>
              <a:gd name="T15" fmla="*/ 8 h 52"/>
              <a:gd name="T16" fmla="*/ 18 w 232"/>
              <a:gd name="T17" fmla="*/ 1 h 52"/>
              <a:gd name="T18" fmla="*/ 13 w 232"/>
              <a:gd name="T19" fmla="*/ 1 h 52"/>
              <a:gd name="T20" fmla="*/ 9 w 232"/>
              <a:gd name="T21" fmla="*/ 11 h 52"/>
              <a:gd name="T22" fmla="*/ 2 w 232"/>
              <a:gd name="T23" fmla="*/ 9 h 52"/>
              <a:gd name="T24" fmla="*/ 0 w 232"/>
              <a:gd name="T25" fmla="*/ 36 h 52"/>
              <a:gd name="T26" fmla="*/ 7 w 232"/>
              <a:gd name="T27" fmla="*/ 34 h 52"/>
              <a:gd name="T28" fmla="*/ 21 w 232"/>
              <a:gd name="T29" fmla="*/ 34 h 52"/>
              <a:gd name="T30" fmla="*/ 35 w 232"/>
              <a:gd name="T31" fmla="*/ 31 h 52"/>
              <a:gd name="T32" fmla="*/ 54 w 232"/>
              <a:gd name="T33" fmla="*/ 31 h 52"/>
              <a:gd name="T34" fmla="*/ 77 w 232"/>
              <a:gd name="T35" fmla="*/ 34 h 52"/>
              <a:gd name="T36" fmla="*/ 88 w 232"/>
              <a:gd name="T37" fmla="*/ 38 h 52"/>
              <a:gd name="T38" fmla="*/ 100 w 232"/>
              <a:gd name="T39" fmla="*/ 40 h 52"/>
              <a:gd name="T40" fmla="*/ 109 w 232"/>
              <a:gd name="T41" fmla="*/ 52 h 52"/>
              <a:gd name="T42" fmla="*/ 135 w 232"/>
              <a:gd name="T43" fmla="*/ 48 h 52"/>
              <a:gd name="T44" fmla="*/ 149 w 232"/>
              <a:gd name="T45" fmla="*/ 43 h 52"/>
              <a:gd name="T46" fmla="*/ 163 w 232"/>
              <a:gd name="T47" fmla="*/ 42 h 52"/>
              <a:gd name="T48" fmla="*/ 175 w 232"/>
              <a:gd name="T49" fmla="*/ 39 h 52"/>
              <a:gd name="T50" fmla="*/ 190 w 232"/>
              <a:gd name="T51" fmla="*/ 38 h 52"/>
              <a:gd name="T52" fmla="*/ 204 w 232"/>
              <a:gd name="T53" fmla="*/ 34 h 52"/>
              <a:gd name="T54" fmla="*/ 222 w 232"/>
              <a:gd name="T55" fmla="*/ 38 h 52"/>
              <a:gd name="T56" fmla="*/ 232 w 232"/>
              <a:gd name="T57" fmla="*/ 19 h 52"/>
              <a:gd name="T58" fmla="*/ 229 w 232"/>
              <a:gd name="T59" fmla="*/ 13 h 52"/>
              <a:gd name="T60" fmla="*/ 218 w 232"/>
              <a:gd name="T61" fmla="*/ 17 h 52"/>
              <a:gd name="T62" fmla="*/ 211 w 232"/>
              <a:gd name="T63" fmla="*/ 19 h 52"/>
              <a:gd name="T64" fmla="*/ 201 w 232"/>
              <a:gd name="T65" fmla="*/ 24 h 52"/>
              <a:gd name="T66" fmla="*/ 187 w 232"/>
              <a:gd name="T67" fmla="*/ 21 h 52"/>
              <a:gd name="T68" fmla="*/ 178 w 232"/>
              <a:gd name="T69" fmla="*/ 13 h 52"/>
              <a:gd name="T70" fmla="*/ 163 w 232"/>
              <a:gd name="T71" fmla="*/ 16 h 52"/>
              <a:gd name="T72" fmla="*/ 136 w 232"/>
              <a:gd name="T73" fmla="*/ 17 h 52"/>
              <a:gd name="T74" fmla="*/ 126 w 232"/>
              <a:gd name="T75" fmla="*/ 15 h 52"/>
              <a:gd name="T76" fmla="*/ 126 w 232"/>
              <a:gd name="T77" fmla="*/ 1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2" h="52">
                <a:moveTo>
                  <a:pt x="126" y="12"/>
                </a:moveTo>
                <a:lnTo>
                  <a:pt x="114" y="9"/>
                </a:lnTo>
                <a:lnTo>
                  <a:pt x="68" y="19"/>
                </a:lnTo>
                <a:lnTo>
                  <a:pt x="56" y="13"/>
                </a:lnTo>
                <a:lnTo>
                  <a:pt x="48" y="13"/>
                </a:lnTo>
                <a:lnTo>
                  <a:pt x="51" y="5"/>
                </a:lnTo>
                <a:lnTo>
                  <a:pt x="44" y="0"/>
                </a:lnTo>
                <a:lnTo>
                  <a:pt x="35" y="8"/>
                </a:lnTo>
                <a:lnTo>
                  <a:pt x="18" y="1"/>
                </a:lnTo>
                <a:lnTo>
                  <a:pt x="13" y="1"/>
                </a:lnTo>
                <a:lnTo>
                  <a:pt x="9" y="11"/>
                </a:lnTo>
                <a:lnTo>
                  <a:pt x="2" y="9"/>
                </a:lnTo>
                <a:lnTo>
                  <a:pt x="0" y="36"/>
                </a:lnTo>
                <a:lnTo>
                  <a:pt x="7" y="34"/>
                </a:lnTo>
                <a:lnTo>
                  <a:pt x="21" y="34"/>
                </a:lnTo>
                <a:lnTo>
                  <a:pt x="35" y="31"/>
                </a:lnTo>
                <a:lnTo>
                  <a:pt x="54" y="31"/>
                </a:lnTo>
                <a:lnTo>
                  <a:pt x="77" y="34"/>
                </a:lnTo>
                <a:lnTo>
                  <a:pt x="88" y="38"/>
                </a:lnTo>
                <a:lnTo>
                  <a:pt x="100" y="40"/>
                </a:lnTo>
                <a:lnTo>
                  <a:pt x="109" y="52"/>
                </a:lnTo>
                <a:lnTo>
                  <a:pt x="135" y="48"/>
                </a:lnTo>
                <a:lnTo>
                  <a:pt x="149" y="43"/>
                </a:lnTo>
                <a:lnTo>
                  <a:pt x="163" y="42"/>
                </a:lnTo>
                <a:lnTo>
                  <a:pt x="175" y="39"/>
                </a:lnTo>
                <a:lnTo>
                  <a:pt x="190" y="38"/>
                </a:lnTo>
                <a:lnTo>
                  <a:pt x="204" y="34"/>
                </a:lnTo>
                <a:lnTo>
                  <a:pt x="222" y="38"/>
                </a:lnTo>
                <a:lnTo>
                  <a:pt x="232" y="19"/>
                </a:lnTo>
                <a:lnTo>
                  <a:pt x="229" y="13"/>
                </a:lnTo>
                <a:lnTo>
                  <a:pt x="218" y="17"/>
                </a:lnTo>
                <a:lnTo>
                  <a:pt x="211" y="19"/>
                </a:lnTo>
                <a:lnTo>
                  <a:pt x="201" y="24"/>
                </a:lnTo>
                <a:lnTo>
                  <a:pt x="187" y="21"/>
                </a:lnTo>
                <a:lnTo>
                  <a:pt x="178" y="13"/>
                </a:lnTo>
                <a:lnTo>
                  <a:pt x="163" y="16"/>
                </a:lnTo>
                <a:lnTo>
                  <a:pt x="136" y="17"/>
                </a:lnTo>
                <a:lnTo>
                  <a:pt x="126" y="15"/>
                </a:lnTo>
                <a:lnTo>
                  <a:pt x="126" y="12"/>
                </a:lnTo>
                <a:close/>
              </a:path>
            </a:pathLst>
          </a:custGeom>
          <a:solidFill>
            <a:schemeClr val="accent2"/>
          </a:solidFill>
          <a:ln w="3175">
            <a:solidFill>
              <a:srgbClr val="000000"/>
            </a:solidFill>
            <a:prstDash val="solid"/>
            <a:round/>
            <a:headEnd/>
            <a:tailEnd/>
          </a:ln>
        </p:spPr>
        <p:txBody>
          <a:bodyPr/>
          <a:lstStyle/>
          <a:p>
            <a:endParaRPr lang="cs-CZ"/>
          </a:p>
        </p:txBody>
      </p:sp>
      <p:sp>
        <p:nvSpPr>
          <p:cNvPr id="71721" name="Freeform 41"/>
          <p:cNvSpPr>
            <a:spLocks noEditPoints="1"/>
          </p:cNvSpPr>
          <p:nvPr/>
        </p:nvSpPr>
        <p:spPr bwMode="auto">
          <a:xfrm>
            <a:off x="5623719" y="4797426"/>
            <a:ext cx="1071431" cy="803275"/>
          </a:xfrm>
          <a:custGeom>
            <a:avLst/>
            <a:gdLst>
              <a:gd name="T0" fmla="*/ 0 w 560"/>
              <a:gd name="T1" fmla="*/ 201 h 455"/>
              <a:gd name="T2" fmla="*/ 99 w 560"/>
              <a:gd name="T3" fmla="*/ 321 h 455"/>
              <a:gd name="T4" fmla="*/ 77 w 560"/>
              <a:gd name="T5" fmla="*/ 327 h 455"/>
              <a:gd name="T6" fmla="*/ 373 w 560"/>
              <a:gd name="T7" fmla="*/ 103 h 455"/>
              <a:gd name="T8" fmla="*/ 424 w 560"/>
              <a:gd name="T9" fmla="*/ 157 h 455"/>
              <a:gd name="T10" fmla="*/ 560 w 560"/>
              <a:gd name="T11" fmla="*/ 217 h 455"/>
              <a:gd name="T12" fmla="*/ 527 w 560"/>
              <a:gd name="T13" fmla="*/ 207 h 455"/>
              <a:gd name="T14" fmla="*/ 516 w 560"/>
              <a:gd name="T15" fmla="*/ 287 h 455"/>
              <a:gd name="T16" fmla="*/ 506 w 560"/>
              <a:gd name="T17" fmla="*/ 266 h 455"/>
              <a:gd name="T18" fmla="*/ 408 w 560"/>
              <a:gd name="T19" fmla="*/ 321 h 455"/>
              <a:gd name="T20" fmla="*/ 371 w 560"/>
              <a:gd name="T21" fmla="*/ 274 h 455"/>
              <a:gd name="T22" fmla="*/ 284 w 560"/>
              <a:gd name="T23" fmla="*/ 257 h 455"/>
              <a:gd name="T24" fmla="*/ 350 w 560"/>
              <a:gd name="T25" fmla="*/ 290 h 455"/>
              <a:gd name="T26" fmla="*/ 199 w 560"/>
              <a:gd name="T27" fmla="*/ 306 h 455"/>
              <a:gd name="T28" fmla="*/ 132 w 560"/>
              <a:gd name="T29" fmla="*/ 341 h 455"/>
              <a:gd name="T30" fmla="*/ 176 w 560"/>
              <a:gd name="T31" fmla="*/ 387 h 455"/>
              <a:gd name="T32" fmla="*/ 209 w 560"/>
              <a:gd name="T33" fmla="*/ 408 h 455"/>
              <a:gd name="T34" fmla="*/ 241 w 560"/>
              <a:gd name="T35" fmla="*/ 455 h 455"/>
              <a:gd name="T36" fmla="*/ 275 w 560"/>
              <a:gd name="T37" fmla="*/ 438 h 455"/>
              <a:gd name="T38" fmla="*/ 268 w 560"/>
              <a:gd name="T39" fmla="*/ 378 h 455"/>
              <a:gd name="T40" fmla="*/ 323 w 560"/>
              <a:gd name="T41" fmla="*/ 371 h 455"/>
              <a:gd name="T42" fmla="*/ 288 w 560"/>
              <a:gd name="T43" fmla="*/ 329 h 455"/>
              <a:gd name="T44" fmla="*/ 499 w 560"/>
              <a:gd name="T45" fmla="*/ 396 h 455"/>
              <a:gd name="T46" fmla="*/ 499 w 560"/>
              <a:gd name="T47" fmla="*/ 396 h 455"/>
              <a:gd name="T48" fmla="*/ 427 w 560"/>
              <a:gd name="T49" fmla="*/ 329 h 455"/>
              <a:gd name="T50" fmla="*/ 520 w 560"/>
              <a:gd name="T51" fmla="*/ 26 h 455"/>
              <a:gd name="T52" fmla="*/ 486 w 560"/>
              <a:gd name="T53" fmla="*/ 25 h 455"/>
              <a:gd name="T54" fmla="*/ 375 w 560"/>
              <a:gd name="T55" fmla="*/ 30 h 455"/>
              <a:gd name="T56" fmla="*/ 261 w 560"/>
              <a:gd name="T57" fmla="*/ 53 h 455"/>
              <a:gd name="T58" fmla="*/ 164 w 560"/>
              <a:gd name="T59" fmla="*/ 86 h 455"/>
              <a:gd name="T60" fmla="*/ 87 w 560"/>
              <a:gd name="T61" fmla="*/ 146 h 455"/>
              <a:gd name="T62" fmla="*/ 42 w 560"/>
              <a:gd name="T63" fmla="*/ 203 h 455"/>
              <a:gd name="T64" fmla="*/ 94 w 560"/>
              <a:gd name="T65" fmla="*/ 248 h 455"/>
              <a:gd name="T66" fmla="*/ 113 w 560"/>
              <a:gd name="T67" fmla="*/ 286 h 455"/>
              <a:gd name="T68" fmla="*/ 209 w 560"/>
              <a:gd name="T69" fmla="*/ 302 h 455"/>
              <a:gd name="T70" fmla="*/ 274 w 560"/>
              <a:gd name="T71" fmla="*/ 309 h 455"/>
              <a:gd name="T72" fmla="*/ 288 w 560"/>
              <a:gd name="T73" fmla="*/ 329 h 455"/>
              <a:gd name="T74" fmla="*/ 359 w 560"/>
              <a:gd name="T75" fmla="*/ 302 h 455"/>
              <a:gd name="T76" fmla="*/ 235 w 560"/>
              <a:gd name="T77" fmla="*/ 253 h 455"/>
              <a:gd name="T78" fmla="*/ 274 w 560"/>
              <a:gd name="T79" fmla="*/ 220 h 455"/>
              <a:gd name="T80" fmla="*/ 253 w 560"/>
              <a:gd name="T81" fmla="*/ 195 h 455"/>
              <a:gd name="T82" fmla="*/ 230 w 560"/>
              <a:gd name="T83" fmla="*/ 125 h 455"/>
              <a:gd name="T84" fmla="*/ 291 w 560"/>
              <a:gd name="T85" fmla="*/ 159 h 455"/>
              <a:gd name="T86" fmla="*/ 316 w 560"/>
              <a:gd name="T87" fmla="*/ 145 h 455"/>
              <a:gd name="T88" fmla="*/ 323 w 560"/>
              <a:gd name="T89" fmla="*/ 132 h 455"/>
              <a:gd name="T90" fmla="*/ 321 w 560"/>
              <a:gd name="T91" fmla="*/ 122 h 455"/>
              <a:gd name="T92" fmla="*/ 363 w 560"/>
              <a:gd name="T93" fmla="*/ 81 h 455"/>
              <a:gd name="T94" fmla="*/ 492 w 560"/>
              <a:gd name="T95" fmla="*/ 8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0" h="455">
                <a:moveTo>
                  <a:pt x="33" y="228"/>
                </a:moveTo>
                <a:lnTo>
                  <a:pt x="19" y="203"/>
                </a:lnTo>
                <a:lnTo>
                  <a:pt x="10" y="198"/>
                </a:lnTo>
                <a:lnTo>
                  <a:pt x="0" y="201"/>
                </a:lnTo>
                <a:lnTo>
                  <a:pt x="14" y="221"/>
                </a:lnTo>
                <a:lnTo>
                  <a:pt x="33" y="228"/>
                </a:lnTo>
                <a:close/>
                <a:moveTo>
                  <a:pt x="96" y="331"/>
                </a:moveTo>
                <a:lnTo>
                  <a:pt x="99" y="321"/>
                </a:lnTo>
                <a:lnTo>
                  <a:pt x="87" y="316"/>
                </a:lnTo>
                <a:lnTo>
                  <a:pt x="84" y="305"/>
                </a:lnTo>
                <a:lnTo>
                  <a:pt x="64" y="317"/>
                </a:lnTo>
                <a:lnTo>
                  <a:pt x="77" y="327"/>
                </a:lnTo>
                <a:lnTo>
                  <a:pt x="96" y="331"/>
                </a:lnTo>
                <a:close/>
                <a:moveTo>
                  <a:pt x="396" y="105"/>
                </a:moveTo>
                <a:lnTo>
                  <a:pt x="384" y="92"/>
                </a:lnTo>
                <a:lnTo>
                  <a:pt x="373" y="103"/>
                </a:lnTo>
                <a:lnTo>
                  <a:pt x="384" y="110"/>
                </a:lnTo>
                <a:lnTo>
                  <a:pt x="396" y="105"/>
                </a:lnTo>
                <a:close/>
                <a:moveTo>
                  <a:pt x="445" y="153"/>
                </a:moveTo>
                <a:lnTo>
                  <a:pt x="424" y="157"/>
                </a:lnTo>
                <a:lnTo>
                  <a:pt x="422" y="168"/>
                </a:lnTo>
                <a:lnTo>
                  <a:pt x="443" y="168"/>
                </a:lnTo>
                <a:lnTo>
                  <a:pt x="445" y="153"/>
                </a:lnTo>
                <a:close/>
                <a:moveTo>
                  <a:pt x="560" y="217"/>
                </a:moveTo>
                <a:lnTo>
                  <a:pt x="534" y="187"/>
                </a:lnTo>
                <a:lnTo>
                  <a:pt x="499" y="203"/>
                </a:lnTo>
                <a:lnTo>
                  <a:pt x="497" y="214"/>
                </a:lnTo>
                <a:lnTo>
                  <a:pt x="527" y="207"/>
                </a:lnTo>
                <a:lnTo>
                  <a:pt x="521" y="220"/>
                </a:lnTo>
                <a:lnTo>
                  <a:pt x="535" y="224"/>
                </a:lnTo>
                <a:lnTo>
                  <a:pt x="560" y="217"/>
                </a:lnTo>
                <a:close/>
                <a:moveTo>
                  <a:pt x="516" y="287"/>
                </a:moveTo>
                <a:lnTo>
                  <a:pt x="527" y="282"/>
                </a:lnTo>
                <a:lnTo>
                  <a:pt x="527" y="260"/>
                </a:lnTo>
                <a:lnTo>
                  <a:pt x="504" y="256"/>
                </a:lnTo>
                <a:lnTo>
                  <a:pt x="506" y="266"/>
                </a:lnTo>
                <a:lnTo>
                  <a:pt x="516" y="272"/>
                </a:lnTo>
                <a:lnTo>
                  <a:pt x="511" y="282"/>
                </a:lnTo>
                <a:lnTo>
                  <a:pt x="516" y="287"/>
                </a:lnTo>
                <a:close/>
                <a:moveTo>
                  <a:pt x="408" y="321"/>
                </a:moveTo>
                <a:lnTo>
                  <a:pt x="408" y="304"/>
                </a:lnTo>
                <a:lnTo>
                  <a:pt x="384" y="299"/>
                </a:lnTo>
                <a:lnTo>
                  <a:pt x="373" y="285"/>
                </a:lnTo>
                <a:lnTo>
                  <a:pt x="371" y="274"/>
                </a:lnTo>
                <a:lnTo>
                  <a:pt x="363" y="268"/>
                </a:lnTo>
                <a:lnTo>
                  <a:pt x="340" y="266"/>
                </a:lnTo>
                <a:lnTo>
                  <a:pt x="288" y="243"/>
                </a:lnTo>
                <a:lnTo>
                  <a:pt x="284" y="257"/>
                </a:lnTo>
                <a:lnTo>
                  <a:pt x="317" y="276"/>
                </a:lnTo>
                <a:lnTo>
                  <a:pt x="321" y="285"/>
                </a:lnTo>
                <a:lnTo>
                  <a:pt x="335" y="290"/>
                </a:lnTo>
                <a:lnTo>
                  <a:pt x="350" y="290"/>
                </a:lnTo>
                <a:lnTo>
                  <a:pt x="368" y="298"/>
                </a:lnTo>
                <a:lnTo>
                  <a:pt x="380" y="314"/>
                </a:lnTo>
                <a:lnTo>
                  <a:pt x="408" y="321"/>
                </a:lnTo>
                <a:close/>
                <a:moveTo>
                  <a:pt x="199" y="306"/>
                </a:moveTo>
                <a:lnTo>
                  <a:pt x="180" y="309"/>
                </a:lnTo>
                <a:lnTo>
                  <a:pt x="159" y="321"/>
                </a:lnTo>
                <a:lnTo>
                  <a:pt x="148" y="318"/>
                </a:lnTo>
                <a:lnTo>
                  <a:pt x="132" y="341"/>
                </a:lnTo>
                <a:lnTo>
                  <a:pt x="129" y="351"/>
                </a:lnTo>
                <a:lnTo>
                  <a:pt x="141" y="366"/>
                </a:lnTo>
                <a:lnTo>
                  <a:pt x="164" y="374"/>
                </a:lnTo>
                <a:lnTo>
                  <a:pt x="176" y="387"/>
                </a:lnTo>
                <a:lnTo>
                  <a:pt x="171" y="406"/>
                </a:lnTo>
                <a:lnTo>
                  <a:pt x="176" y="423"/>
                </a:lnTo>
                <a:lnTo>
                  <a:pt x="197" y="432"/>
                </a:lnTo>
                <a:lnTo>
                  <a:pt x="209" y="408"/>
                </a:lnTo>
                <a:lnTo>
                  <a:pt x="216" y="416"/>
                </a:lnTo>
                <a:lnTo>
                  <a:pt x="228" y="424"/>
                </a:lnTo>
                <a:lnTo>
                  <a:pt x="237" y="442"/>
                </a:lnTo>
                <a:lnTo>
                  <a:pt x="241" y="455"/>
                </a:lnTo>
                <a:lnTo>
                  <a:pt x="248" y="455"/>
                </a:lnTo>
                <a:lnTo>
                  <a:pt x="251" y="431"/>
                </a:lnTo>
                <a:lnTo>
                  <a:pt x="265" y="425"/>
                </a:lnTo>
                <a:lnTo>
                  <a:pt x="275" y="438"/>
                </a:lnTo>
                <a:lnTo>
                  <a:pt x="302" y="450"/>
                </a:lnTo>
                <a:lnTo>
                  <a:pt x="295" y="424"/>
                </a:lnTo>
                <a:lnTo>
                  <a:pt x="281" y="390"/>
                </a:lnTo>
                <a:lnTo>
                  <a:pt x="268" y="378"/>
                </a:lnTo>
                <a:lnTo>
                  <a:pt x="263" y="364"/>
                </a:lnTo>
                <a:lnTo>
                  <a:pt x="291" y="375"/>
                </a:lnTo>
                <a:lnTo>
                  <a:pt x="302" y="381"/>
                </a:lnTo>
                <a:lnTo>
                  <a:pt x="323" y="371"/>
                </a:lnTo>
                <a:lnTo>
                  <a:pt x="319" y="362"/>
                </a:lnTo>
                <a:lnTo>
                  <a:pt x="300" y="355"/>
                </a:lnTo>
                <a:lnTo>
                  <a:pt x="288" y="337"/>
                </a:lnTo>
                <a:lnTo>
                  <a:pt x="288" y="329"/>
                </a:lnTo>
                <a:lnTo>
                  <a:pt x="274" y="324"/>
                </a:lnTo>
                <a:lnTo>
                  <a:pt x="218" y="313"/>
                </a:lnTo>
                <a:lnTo>
                  <a:pt x="199" y="306"/>
                </a:lnTo>
                <a:close/>
                <a:moveTo>
                  <a:pt x="499" y="396"/>
                </a:moveTo>
                <a:lnTo>
                  <a:pt x="499" y="377"/>
                </a:lnTo>
                <a:lnTo>
                  <a:pt x="483" y="386"/>
                </a:lnTo>
                <a:lnTo>
                  <a:pt x="485" y="396"/>
                </a:lnTo>
                <a:lnTo>
                  <a:pt x="499" y="396"/>
                </a:lnTo>
                <a:close/>
                <a:moveTo>
                  <a:pt x="436" y="341"/>
                </a:moveTo>
                <a:lnTo>
                  <a:pt x="443" y="328"/>
                </a:lnTo>
                <a:lnTo>
                  <a:pt x="422" y="316"/>
                </a:lnTo>
                <a:lnTo>
                  <a:pt x="427" y="329"/>
                </a:lnTo>
                <a:lnTo>
                  <a:pt x="436" y="341"/>
                </a:lnTo>
                <a:close/>
                <a:moveTo>
                  <a:pt x="504" y="71"/>
                </a:moveTo>
                <a:lnTo>
                  <a:pt x="507" y="37"/>
                </a:lnTo>
                <a:lnTo>
                  <a:pt x="520" y="26"/>
                </a:lnTo>
                <a:lnTo>
                  <a:pt x="520" y="14"/>
                </a:lnTo>
                <a:lnTo>
                  <a:pt x="500" y="0"/>
                </a:lnTo>
                <a:lnTo>
                  <a:pt x="485" y="3"/>
                </a:lnTo>
                <a:lnTo>
                  <a:pt x="486" y="25"/>
                </a:lnTo>
                <a:lnTo>
                  <a:pt x="469" y="40"/>
                </a:lnTo>
                <a:lnTo>
                  <a:pt x="441" y="48"/>
                </a:lnTo>
                <a:lnTo>
                  <a:pt x="389" y="38"/>
                </a:lnTo>
                <a:lnTo>
                  <a:pt x="375" y="30"/>
                </a:lnTo>
                <a:lnTo>
                  <a:pt x="359" y="30"/>
                </a:lnTo>
                <a:lnTo>
                  <a:pt x="317" y="46"/>
                </a:lnTo>
                <a:lnTo>
                  <a:pt x="284" y="48"/>
                </a:lnTo>
                <a:lnTo>
                  <a:pt x="261" y="53"/>
                </a:lnTo>
                <a:lnTo>
                  <a:pt x="244" y="56"/>
                </a:lnTo>
                <a:lnTo>
                  <a:pt x="216" y="75"/>
                </a:lnTo>
                <a:lnTo>
                  <a:pt x="188" y="76"/>
                </a:lnTo>
                <a:lnTo>
                  <a:pt x="164" y="86"/>
                </a:lnTo>
                <a:lnTo>
                  <a:pt x="148" y="98"/>
                </a:lnTo>
                <a:lnTo>
                  <a:pt x="99" y="106"/>
                </a:lnTo>
                <a:lnTo>
                  <a:pt x="103" y="133"/>
                </a:lnTo>
                <a:lnTo>
                  <a:pt x="87" y="146"/>
                </a:lnTo>
                <a:lnTo>
                  <a:pt x="75" y="167"/>
                </a:lnTo>
                <a:lnTo>
                  <a:pt x="63" y="175"/>
                </a:lnTo>
                <a:lnTo>
                  <a:pt x="59" y="188"/>
                </a:lnTo>
                <a:lnTo>
                  <a:pt x="42" y="203"/>
                </a:lnTo>
                <a:lnTo>
                  <a:pt x="52" y="224"/>
                </a:lnTo>
                <a:lnTo>
                  <a:pt x="66" y="230"/>
                </a:lnTo>
                <a:lnTo>
                  <a:pt x="91" y="259"/>
                </a:lnTo>
                <a:lnTo>
                  <a:pt x="94" y="248"/>
                </a:lnTo>
                <a:lnTo>
                  <a:pt x="115" y="253"/>
                </a:lnTo>
                <a:lnTo>
                  <a:pt x="122" y="263"/>
                </a:lnTo>
                <a:lnTo>
                  <a:pt x="92" y="266"/>
                </a:lnTo>
                <a:lnTo>
                  <a:pt x="113" y="286"/>
                </a:lnTo>
                <a:lnTo>
                  <a:pt x="129" y="308"/>
                </a:lnTo>
                <a:lnTo>
                  <a:pt x="166" y="305"/>
                </a:lnTo>
                <a:lnTo>
                  <a:pt x="192" y="301"/>
                </a:lnTo>
                <a:lnTo>
                  <a:pt x="209" y="302"/>
                </a:lnTo>
                <a:lnTo>
                  <a:pt x="228" y="299"/>
                </a:lnTo>
                <a:lnTo>
                  <a:pt x="242" y="302"/>
                </a:lnTo>
                <a:lnTo>
                  <a:pt x="251" y="295"/>
                </a:lnTo>
                <a:lnTo>
                  <a:pt x="274" y="309"/>
                </a:lnTo>
                <a:lnTo>
                  <a:pt x="289" y="310"/>
                </a:lnTo>
                <a:lnTo>
                  <a:pt x="288" y="320"/>
                </a:lnTo>
                <a:lnTo>
                  <a:pt x="274" y="324"/>
                </a:lnTo>
                <a:lnTo>
                  <a:pt x="288" y="329"/>
                </a:lnTo>
                <a:lnTo>
                  <a:pt x="328" y="322"/>
                </a:lnTo>
                <a:lnTo>
                  <a:pt x="345" y="336"/>
                </a:lnTo>
                <a:lnTo>
                  <a:pt x="366" y="346"/>
                </a:lnTo>
                <a:lnTo>
                  <a:pt x="359" y="302"/>
                </a:lnTo>
                <a:lnTo>
                  <a:pt x="328" y="291"/>
                </a:lnTo>
                <a:lnTo>
                  <a:pt x="296" y="271"/>
                </a:lnTo>
                <a:lnTo>
                  <a:pt x="260" y="266"/>
                </a:lnTo>
                <a:lnTo>
                  <a:pt x="235" y="253"/>
                </a:lnTo>
                <a:lnTo>
                  <a:pt x="268" y="244"/>
                </a:lnTo>
                <a:lnTo>
                  <a:pt x="258" y="229"/>
                </a:lnTo>
                <a:lnTo>
                  <a:pt x="261" y="220"/>
                </a:lnTo>
                <a:lnTo>
                  <a:pt x="274" y="220"/>
                </a:lnTo>
                <a:lnTo>
                  <a:pt x="279" y="234"/>
                </a:lnTo>
                <a:lnTo>
                  <a:pt x="293" y="230"/>
                </a:lnTo>
                <a:lnTo>
                  <a:pt x="279" y="211"/>
                </a:lnTo>
                <a:lnTo>
                  <a:pt x="253" y="195"/>
                </a:lnTo>
                <a:lnTo>
                  <a:pt x="244" y="178"/>
                </a:lnTo>
                <a:lnTo>
                  <a:pt x="234" y="171"/>
                </a:lnTo>
                <a:lnTo>
                  <a:pt x="228" y="141"/>
                </a:lnTo>
                <a:lnTo>
                  <a:pt x="230" y="125"/>
                </a:lnTo>
                <a:lnTo>
                  <a:pt x="249" y="118"/>
                </a:lnTo>
                <a:lnTo>
                  <a:pt x="244" y="126"/>
                </a:lnTo>
                <a:lnTo>
                  <a:pt x="281" y="145"/>
                </a:lnTo>
                <a:lnTo>
                  <a:pt x="291" y="159"/>
                </a:lnTo>
                <a:lnTo>
                  <a:pt x="307" y="168"/>
                </a:lnTo>
                <a:lnTo>
                  <a:pt x="314" y="163"/>
                </a:lnTo>
                <a:lnTo>
                  <a:pt x="295" y="144"/>
                </a:lnTo>
                <a:lnTo>
                  <a:pt x="316" y="145"/>
                </a:lnTo>
                <a:lnTo>
                  <a:pt x="338" y="164"/>
                </a:lnTo>
                <a:lnTo>
                  <a:pt x="335" y="151"/>
                </a:lnTo>
                <a:lnTo>
                  <a:pt x="317" y="142"/>
                </a:lnTo>
                <a:lnTo>
                  <a:pt x="323" y="132"/>
                </a:lnTo>
                <a:lnTo>
                  <a:pt x="345" y="134"/>
                </a:lnTo>
                <a:lnTo>
                  <a:pt x="363" y="142"/>
                </a:lnTo>
                <a:lnTo>
                  <a:pt x="342" y="126"/>
                </a:lnTo>
                <a:lnTo>
                  <a:pt x="321" y="122"/>
                </a:lnTo>
                <a:lnTo>
                  <a:pt x="309" y="114"/>
                </a:lnTo>
                <a:lnTo>
                  <a:pt x="328" y="100"/>
                </a:lnTo>
                <a:lnTo>
                  <a:pt x="350" y="95"/>
                </a:lnTo>
                <a:lnTo>
                  <a:pt x="363" y="81"/>
                </a:lnTo>
                <a:lnTo>
                  <a:pt x="378" y="86"/>
                </a:lnTo>
                <a:lnTo>
                  <a:pt x="410" y="73"/>
                </a:lnTo>
                <a:lnTo>
                  <a:pt x="478" y="80"/>
                </a:lnTo>
                <a:lnTo>
                  <a:pt x="492" y="88"/>
                </a:lnTo>
                <a:lnTo>
                  <a:pt x="504" y="71"/>
                </a:lnTo>
                <a:close/>
              </a:path>
            </a:pathLst>
          </a:custGeom>
          <a:solidFill>
            <a:schemeClr val="accent2"/>
          </a:solidFill>
          <a:ln w="3175">
            <a:solidFill>
              <a:srgbClr val="000000"/>
            </a:solidFill>
            <a:prstDash val="solid"/>
            <a:round/>
            <a:headEnd/>
            <a:tailEnd/>
          </a:ln>
        </p:spPr>
        <p:txBody>
          <a:bodyPr/>
          <a:lstStyle/>
          <a:p>
            <a:endParaRPr lang="cs-CZ"/>
          </a:p>
        </p:txBody>
      </p:sp>
      <p:sp>
        <p:nvSpPr>
          <p:cNvPr id="71722" name="Freeform 42"/>
          <p:cNvSpPr>
            <a:spLocks/>
          </p:cNvSpPr>
          <p:nvPr/>
        </p:nvSpPr>
        <p:spPr bwMode="auto">
          <a:xfrm>
            <a:off x="5436262" y="2890838"/>
            <a:ext cx="371475" cy="207962"/>
          </a:xfrm>
          <a:custGeom>
            <a:avLst/>
            <a:gdLst>
              <a:gd name="T0" fmla="*/ 87 w 194"/>
              <a:gd name="T1" fmla="*/ 117 h 117"/>
              <a:gd name="T2" fmla="*/ 140 w 194"/>
              <a:gd name="T3" fmla="*/ 113 h 117"/>
              <a:gd name="T4" fmla="*/ 169 w 194"/>
              <a:gd name="T5" fmla="*/ 104 h 117"/>
              <a:gd name="T6" fmla="*/ 194 w 194"/>
              <a:gd name="T7" fmla="*/ 100 h 117"/>
              <a:gd name="T8" fmla="*/ 190 w 194"/>
              <a:gd name="T9" fmla="*/ 92 h 117"/>
              <a:gd name="T10" fmla="*/ 189 w 194"/>
              <a:gd name="T11" fmla="*/ 79 h 117"/>
              <a:gd name="T12" fmla="*/ 192 w 194"/>
              <a:gd name="T13" fmla="*/ 65 h 117"/>
              <a:gd name="T14" fmla="*/ 171 w 194"/>
              <a:gd name="T15" fmla="*/ 44 h 117"/>
              <a:gd name="T16" fmla="*/ 145 w 194"/>
              <a:gd name="T17" fmla="*/ 45 h 117"/>
              <a:gd name="T18" fmla="*/ 105 w 194"/>
              <a:gd name="T19" fmla="*/ 34 h 117"/>
              <a:gd name="T20" fmla="*/ 93 w 194"/>
              <a:gd name="T21" fmla="*/ 60 h 117"/>
              <a:gd name="T22" fmla="*/ 79 w 194"/>
              <a:gd name="T23" fmla="*/ 68 h 117"/>
              <a:gd name="T24" fmla="*/ 67 w 194"/>
              <a:gd name="T25" fmla="*/ 52 h 117"/>
              <a:gd name="T26" fmla="*/ 79 w 194"/>
              <a:gd name="T27" fmla="*/ 27 h 117"/>
              <a:gd name="T28" fmla="*/ 77 w 194"/>
              <a:gd name="T29" fmla="*/ 0 h 117"/>
              <a:gd name="T30" fmla="*/ 75 w 194"/>
              <a:gd name="T31" fmla="*/ 30 h 117"/>
              <a:gd name="T32" fmla="*/ 56 w 194"/>
              <a:gd name="T33" fmla="*/ 60 h 117"/>
              <a:gd name="T34" fmla="*/ 47 w 194"/>
              <a:gd name="T35" fmla="*/ 65 h 117"/>
              <a:gd name="T36" fmla="*/ 25 w 194"/>
              <a:gd name="T37" fmla="*/ 67 h 117"/>
              <a:gd name="T38" fmla="*/ 16 w 194"/>
              <a:gd name="T39" fmla="*/ 95 h 117"/>
              <a:gd name="T40" fmla="*/ 0 w 194"/>
              <a:gd name="T41" fmla="*/ 109 h 117"/>
              <a:gd name="T42" fmla="*/ 16 w 194"/>
              <a:gd name="T43" fmla="*/ 111 h 117"/>
              <a:gd name="T44" fmla="*/ 87 w 194"/>
              <a:gd name="T45"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4" h="117">
                <a:moveTo>
                  <a:pt x="87" y="117"/>
                </a:moveTo>
                <a:lnTo>
                  <a:pt x="140" y="113"/>
                </a:lnTo>
                <a:lnTo>
                  <a:pt x="169" y="104"/>
                </a:lnTo>
                <a:lnTo>
                  <a:pt x="194" y="100"/>
                </a:lnTo>
                <a:lnTo>
                  <a:pt x="190" y="92"/>
                </a:lnTo>
                <a:lnTo>
                  <a:pt x="189" y="79"/>
                </a:lnTo>
                <a:lnTo>
                  <a:pt x="192" y="65"/>
                </a:lnTo>
                <a:lnTo>
                  <a:pt x="171" y="44"/>
                </a:lnTo>
                <a:lnTo>
                  <a:pt x="145" y="45"/>
                </a:lnTo>
                <a:lnTo>
                  <a:pt x="105" y="34"/>
                </a:lnTo>
                <a:lnTo>
                  <a:pt x="93" y="60"/>
                </a:lnTo>
                <a:lnTo>
                  <a:pt x="79" y="68"/>
                </a:lnTo>
                <a:lnTo>
                  <a:pt x="67" y="52"/>
                </a:lnTo>
                <a:lnTo>
                  <a:pt x="79" y="27"/>
                </a:lnTo>
                <a:lnTo>
                  <a:pt x="77" y="0"/>
                </a:lnTo>
                <a:lnTo>
                  <a:pt x="75" y="30"/>
                </a:lnTo>
                <a:lnTo>
                  <a:pt x="56" y="60"/>
                </a:lnTo>
                <a:lnTo>
                  <a:pt x="47" y="65"/>
                </a:lnTo>
                <a:lnTo>
                  <a:pt x="25" y="67"/>
                </a:lnTo>
                <a:lnTo>
                  <a:pt x="16" y="95"/>
                </a:lnTo>
                <a:lnTo>
                  <a:pt x="0" y="109"/>
                </a:lnTo>
                <a:lnTo>
                  <a:pt x="16" y="111"/>
                </a:lnTo>
                <a:lnTo>
                  <a:pt x="87" y="117"/>
                </a:lnTo>
                <a:close/>
              </a:path>
            </a:pathLst>
          </a:custGeom>
          <a:solidFill>
            <a:srgbClr val="FFFFFF"/>
          </a:solidFill>
          <a:ln w="3175">
            <a:solidFill>
              <a:srgbClr val="000000"/>
            </a:solidFill>
            <a:prstDash val="solid"/>
            <a:round/>
            <a:headEnd/>
            <a:tailEnd/>
          </a:ln>
        </p:spPr>
        <p:txBody>
          <a:bodyPr/>
          <a:lstStyle/>
          <a:p>
            <a:endParaRPr lang="cs-CZ"/>
          </a:p>
        </p:txBody>
      </p:sp>
      <p:sp>
        <p:nvSpPr>
          <p:cNvPr id="71723" name="Freeform 43"/>
          <p:cNvSpPr>
            <a:spLocks/>
          </p:cNvSpPr>
          <p:nvPr/>
        </p:nvSpPr>
        <p:spPr bwMode="auto">
          <a:xfrm>
            <a:off x="2333758" y="2693988"/>
            <a:ext cx="282046" cy="209550"/>
          </a:xfrm>
          <a:custGeom>
            <a:avLst/>
            <a:gdLst>
              <a:gd name="T0" fmla="*/ 30 w 147"/>
              <a:gd name="T1" fmla="*/ 42 h 119"/>
              <a:gd name="T2" fmla="*/ 20 w 147"/>
              <a:gd name="T3" fmla="*/ 39 h 119"/>
              <a:gd name="T4" fmla="*/ 14 w 147"/>
              <a:gd name="T5" fmla="*/ 50 h 119"/>
              <a:gd name="T6" fmla="*/ 0 w 147"/>
              <a:gd name="T7" fmla="*/ 54 h 119"/>
              <a:gd name="T8" fmla="*/ 13 w 147"/>
              <a:gd name="T9" fmla="*/ 68 h 119"/>
              <a:gd name="T10" fmla="*/ 14 w 147"/>
              <a:gd name="T11" fmla="*/ 84 h 119"/>
              <a:gd name="T12" fmla="*/ 25 w 147"/>
              <a:gd name="T13" fmla="*/ 92 h 119"/>
              <a:gd name="T14" fmla="*/ 41 w 147"/>
              <a:gd name="T15" fmla="*/ 85 h 119"/>
              <a:gd name="T16" fmla="*/ 51 w 147"/>
              <a:gd name="T17" fmla="*/ 77 h 119"/>
              <a:gd name="T18" fmla="*/ 86 w 147"/>
              <a:gd name="T19" fmla="*/ 80 h 119"/>
              <a:gd name="T20" fmla="*/ 95 w 147"/>
              <a:gd name="T21" fmla="*/ 96 h 119"/>
              <a:gd name="T22" fmla="*/ 89 w 147"/>
              <a:gd name="T23" fmla="*/ 114 h 119"/>
              <a:gd name="T24" fmla="*/ 91 w 147"/>
              <a:gd name="T25" fmla="*/ 119 h 119"/>
              <a:gd name="T26" fmla="*/ 93 w 147"/>
              <a:gd name="T27" fmla="*/ 119 h 119"/>
              <a:gd name="T28" fmla="*/ 110 w 147"/>
              <a:gd name="T29" fmla="*/ 116 h 119"/>
              <a:gd name="T30" fmla="*/ 116 w 147"/>
              <a:gd name="T31" fmla="*/ 108 h 119"/>
              <a:gd name="T32" fmla="*/ 130 w 147"/>
              <a:gd name="T33" fmla="*/ 108 h 119"/>
              <a:gd name="T34" fmla="*/ 138 w 147"/>
              <a:gd name="T35" fmla="*/ 104 h 119"/>
              <a:gd name="T36" fmla="*/ 137 w 147"/>
              <a:gd name="T37" fmla="*/ 87 h 119"/>
              <a:gd name="T38" fmla="*/ 142 w 147"/>
              <a:gd name="T39" fmla="*/ 99 h 119"/>
              <a:gd name="T40" fmla="*/ 147 w 147"/>
              <a:gd name="T41" fmla="*/ 89 h 119"/>
              <a:gd name="T42" fmla="*/ 145 w 147"/>
              <a:gd name="T43" fmla="*/ 78 h 119"/>
              <a:gd name="T44" fmla="*/ 140 w 147"/>
              <a:gd name="T45" fmla="*/ 76 h 119"/>
              <a:gd name="T46" fmla="*/ 126 w 147"/>
              <a:gd name="T47" fmla="*/ 74 h 119"/>
              <a:gd name="T48" fmla="*/ 135 w 147"/>
              <a:gd name="T49" fmla="*/ 66 h 119"/>
              <a:gd name="T50" fmla="*/ 140 w 147"/>
              <a:gd name="T51" fmla="*/ 51 h 119"/>
              <a:gd name="T52" fmla="*/ 133 w 147"/>
              <a:gd name="T53" fmla="*/ 39 h 119"/>
              <a:gd name="T54" fmla="*/ 131 w 147"/>
              <a:gd name="T55" fmla="*/ 30 h 119"/>
              <a:gd name="T56" fmla="*/ 116 w 147"/>
              <a:gd name="T57" fmla="*/ 20 h 119"/>
              <a:gd name="T58" fmla="*/ 88 w 147"/>
              <a:gd name="T59" fmla="*/ 20 h 119"/>
              <a:gd name="T60" fmla="*/ 70 w 147"/>
              <a:gd name="T61" fmla="*/ 24 h 119"/>
              <a:gd name="T62" fmla="*/ 70 w 147"/>
              <a:gd name="T63" fmla="*/ 20 h 119"/>
              <a:gd name="T64" fmla="*/ 86 w 147"/>
              <a:gd name="T65" fmla="*/ 12 h 119"/>
              <a:gd name="T66" fmla="*/ 77 w 147"/>
              <a:gd name="T67" fmla="*/ 3 h 119"/>
              <a:gd name="T68" fmla="*/ 69 w 147"/>
              <a:gd name="T69" fmla="*/ 0 h 119"/>
              <a:gd name="T70" fmla="*/ 67 w 147"/>
              <a:gd name="T71" fmla="*/ 3 h 119"/>
              <a:gd name="T72" fmla="*/ 62 w 147"/>
              <a:gd name="T73" fmla="*/ 4 h 119"/>
              <a:gd name="T74" fmla="*/ 58 w 147"/>
              <a:gd name="T75" fmla="*/ 8 h 119"/>
              <a:gd name="T76" fmla="*/ 55 w 147"/>
              <a:gd name="T77" fmla="*/ 20 h 119"/>
              <a:gd name="T78" fmla="*/ 51 w 147"/>
              <a:gd name="T79" fmla="*/ 24 h 119"/>
              <a:gd name="T80" fmla="*/ 46 w 147"/>
              <a:gd name="T81" fmla="*/ 26 h 119"/>
              <a:gd name="T82" fmla="*/ 39 w 147"/>
              <a:gd name="T83" fmla="*/ 35 h 119"/>
              <a:gd name="T84" fmla="*/ 30 w 147"/>
              <a:gd name="T85" fmla="*/ 4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7" h="119">
                <a:moveTo>
                  <a:pt x="30" y="42"/>
                </a:moveTo>
                <a:lnTo>
                  <a:pt x="20" y="39"/>
                </a:lnTo>
                <a:lnTo>
                  <a:pt x="14" y="50"/>
                </a:lnTo>
                <a:lnTo>
                  <a:pt x="0" y="54"/>
                </a:lnTo>
                <a:lnTo>
                  <a:pt x="13" y="68"/>
                </a:lnTo>
                <a:lnTo>
                  <a:pt x="14" y="84"/>
                </a:lnTo>
                <a:lnTo>
                  <a:pt x="25" y="92"/>
                </a:lnTo>
                <a:lnTo>
                  <a:pt x="41" y="85"/>
                </a:lnTo>
                <a:lnTo>
                  <a:pt x="51" y="77"/>
                </a:lnTo>
                <a:lnTo>
                  <a:pt x="86" y="80"/>
                </a:lnTo>
                <a:lnTo>
                  <a:pt x="95" y="96"/>
                </a:lnTo>
                <a:lnTo>
                  <a:pt x="89" y="114"/>
                </a:lnTo>
                <a:lnTo>
                  <a:pt x="91" y="119"/>
                </a:lnTo>
                <a:lnTo>
                  <a:pt x="93" y="119"/>
                </a:lnTo>
                <a:lnTo>
                  <a:pt x="110" y="116"/>
                </a:lnTo>
                <a:lnTo>
                  <a:pt x="116" y="108"/>
                </a:lnTo>
                <a:lnTo>
                  <a:pt x="130" y="108"/>
                </a:lnTo>
                <a:lnTo>
                  <a:pt x="138" y="104"/>
                </a:lnTo>
                <a:lnTo>
                  <a:pt x="137" y="87"/>
                </a:lnTo>
                <a:lnTo>
                  <a:pt x="142" y="99"/>
                </a:lnTo>
                <a:lnTo>
                  <a:pt x="147" y="89"/>
                </a:lnTo>
                <a:lnTo>
                  <a:pt x="145" y="78"/>
                </a:lnTo>
                <a:lnTo>
                  <a:pt x="140" y="76"/>
                </a:lnTo>
                <a:lnTo>
                  <a:pt x="126" y="74"/>
                </a:lnTo>
                <a:lnTo>
                  <a:pt x="135" y="66"/>
                </a:lnTo>
                <a:lnTo>
                  <a:pt x="140" y="51"/>
                </a:lnTo>
                <a:lnTo>
                  <a:pt x="133" y="39"/>
                </a:lnTo>
                <a:lnTo>
                  <a:pt x="131" y="30"/>
                </a:lnTo>
                <a:lnTo>
                  <a:pt x="116" y="20"/>
                </a:lnTo>
                <a:lnTo>
                  <a:pt x="88" y="20"/>
                </a:lnTo>
                <a:lnTo>
                  <a:pt x="70" y="24"/>
                </a:lnTo>
                <a:lnTo>
                  <a:pt x="70" y="20"/>
                </a:lnTo>
                <a:lnTo>
                  <a:pt x="86" y="12"/>
                </a:lnTo>
                <a:lnTo>
                  <a:pt x="77" y="3"/>
                </a:lnTo>
                <a:lnTo>
                  <a:pt x="69" y="0"/>
                </a:lnTo>
                <a:lnTo>
                  <a:pt x="67" y="3"/>
                </a:lnTo>
                <a:lnTo>
                  <a:pt x="62" y="4"/>
                </a:lnTo>
                <a:lnTo>
                  <a:pt x="58" y="8"/>
                </a:lnTo>
                <a:lnTo>
                  <a:pt x="55" y="20"/>
                </a:lnTo>
                <a:lnTo>
                  <a:pt x="51" y="24"/>
                </a:lnTo>
                <a:lnTo>
                  <a:pt x="46" y="26"/>
                </a:lnTo>
                <a:lnTo>
                  <a:pt x="39" y="35"/>
                </a:lnTo>
                <a:lnTo>
                  <a:pt x="30" y="42"/>
                </a:lnTo>
                <a:close/>
              </a:path>
            </a:pathLst>
          </a:custGeom>
          <a:solidFill>
            <a:srgbClr val="FF0000"/>
          </a:solidFill>
          <a:ln w="3175">
            <a:solidFill>
              <a:srgbClr val="000000"/>
            </a:solidFill>
            <a:prstDash val="solid"/>
            <a:round/>
            <a:headEnd/>
            <a:tailEnd/>
          </a:ln>
        </p:spPr>
        <p:txBody>
          <a:bodyPr/>
          <a:lstStyle/>
          <a:p>
            <a:endParaRPr lang="cs-CZ"/>
          </a:p>
        </p:txBody>
      </p:sp>
      <p:sp>
        <p:nvSpPr>
          <p:cNvPr id="71724" name="Freeform 44"/>
          <p:cNvSpPr>
            <a:spLocks noEditPoints="1"/>
          </p:cNvSpPr>
          <p:nvPr/>
        </p:nvSpPr>
        <p:spPr bwMode="auto">
          <a:xfrm>
            <a:off x="2356115" y="2092325"/>
            <a:ext cx="1012958" cy="1392238"/>
          </a:xfrm>
          <a:custGeom>
            <a:avLst/>
            <a:gdLst>
              <a:gd name="T0" fmla="*/ 516 w 530"/>
              <a:gd name="T1" fmla="*/ 22 h 788"/>
              <a:gd name="T2" fmla="*/ 506 w 530"/>
              <a:gd name="T3" fmla="*/ 57 h 788"/>
              <a:gd name="T4" fmla="*/ 528 w 530"/>
              <a:gd name="T5" fmla="*/ 0 h 788"/>
              <a:gd name="T6" fmla="*/ 127 w 530"/>
              <a:gd name="T7" fmla="*/ 160 h 788"/>
              <a:gd name="T8" fmla="*/ 162 w 530"/>
              <a:gd name="T9" fmla="*/ 129 h 788"/>
              <a:gd name="T10" fmla="*/ 218 w 530"/>
              <a:gd name="T11" fmla="*/ 112 h 788"/>
              <a:gd name="T12" fmla="*/ 385 w 530"/>
              <a:gd name="T13" fmla="*/ 115 h 788"/>
              <a:gd name="T14" fmla="*/ 415 w 530"/>
              <a:gd name="T15" fmla="*/ 114 h 788"/>
              <a:gd name="T16" fmla="*/ 384 w 530"/>
              <a:gd name="T17" fmla="*/ 107 h 788"/>
              <a:gd name="T18" fmla="*/ 188 w 530"/>
              <a:gd name="T19" fmla="*/ 172 h 788"/>
              <a:gd name="T20" fmla="*/ 197 w 530"/>
              <a:gd name="T21" fmla="*/ 222 h 788"/>
              <a:gd name="T22" fmla="*/ 160 w 530"/>
              <a:gd name="T23" fmla="*/ 286 h 788"/>
              <a:gd name="T24" fmla="*/ 157 w 530"/>
              <a:gd name="T25" fmla="*/ 278 h 788"/>
              <a:gd name="T26" fmla="*/ 164 w 530"/>
              <a:gd name="T27" fmla="*/ 313 h 788"/>
              <a:gd name="T28" fmla="*/ 171 w 530"/>
              <a:gd name="T29" fmla="*/ 303 h 788"/>
              <a:gd name="T30" fmla="*/ 139 w 530"/>
              <a:gd name="T31" fmla="*/ 334 h 788"/>
              <a:gd name="T32" fmla="*/ 185 w 530"/>
              <a:gd name="T33" fmla="*/ 359 h 788"/>
              <a:gd name="T34" fmla="*/ 192 w 530"/>
              <a:gd name="T35" fmla="*/ 344 h 788"/>
              <a:gd name="T36" fmla="*/ 194 w 530"/>
              <a:gd name="T37" fmla="*/ 471 h 788"/>
              <a:gd name="T38" fmla="*/ 275 w 530"/>
              <a:gd name="T39" fmla="*/ 777 h 788"/>
              <a:gd name="T40" fmla="*/ 413 w 530"/>
              <a:gd name="T41" fmla="*/ 788 h 788"/>
              <a:gd name="T42" fmla="*/ 434 w 530"/>
              <a:gd name="T43" fmla="*/ 750 h 788"/>
              <a:gd name="T44" fmla="*/ 452 w 530"/>
              <a:gd name="T45" fmla="*/ 719 h 788"/>
              <a:gd name="T46" fmla="*/ 509 w 530"/>
              <a:gd name="T47" fmla="*/ 691 h 788"/>
              <a:gd name="T48" fmla="*/ 490 w 530"/>
              <a:gd name="T49" fmla="*/ 626 h 788"/>
              <a:gd name="T50" fmla="*/ 420 w 530"/>
              <a:gd name="T51" fmla="*/ 624 h 788"/>
              <a:gd name="T52" fmla="*/ 417 w 530"/>
              <a:gd name="T53" fmla="*/ 552 h 788"/>
              <a:gd name="T54" fmla="*/ 434 w 530"/>
              <a:gd name="T55" fmla="*/ 533 h 788"/>
              <a:gd name="T56" fmla="*/ 396 w 530"/>
              <a:gd name="T57" fmla="*/ 473 h 788"/>
              <a:gd name="T58" fmla="*/ 343 w 530"/>
              <a:gd name="T59" fmla="*/ 348 h 788"/>
              <a:gd name="T60" fmla="*/ 349 w 530"/>
              <a:gd name="T61" fmla="*/ 330 h 788"/>
              <a:gd name="T62" fmla="*/ 401 w 530"/>
              <a:gd name="T63" fmla="*/ 259 h 788"/>
              <a:gd name="T64" fmla="*/ 406 w 530"/>
              <a:gd name="T65" fmla="*/ 222 h 788"/>
              <a:gd name="T66" fmla="*/ 302 w 530"/>
              <a:gd name="T67" fmla="*/ 203 h 788"/>
              <a:gd name="T68" fmla="*/ 347 w 530"/>
              <a:gd name="T69" fmla="*/ 172 h 788"/>
              <a:gd name="T70" fmla="*/ 300 w 530"/>
              <a:gd name="T71" fmla="*/ 123 h 788"/>
              <a:gd name="T72" fmla="*/ 223 w 530"/>
              <a:gd name="T73" fmla="*/ 171 h 788"/>
              <a:gd name="T74" fmla="*/ 206 w 530"/>
              <a:gd name="T75" fmla="*/ 202 h 788"/>
              <a:gd name="T76" fmla="*/ 185 w 530"/>
              <a:gd name="T77" fmla="*/ 248 h 788"/>
              <a:gd name="T78" fmla="*/ 181 w 530"/>
              <a:gd name="T79" fmla="*/ 275 h 788"/>
              <a:gd name="T80" fmla="*/ 173 w 530"/>
              <a:gd name="T81" fmla="*/ 329 h 788"/>
              <a:gd name="T82" fmla="*/ 190 w 530"/>
              <a:gd name="T83" fmla="*/ 315 h 788"/>
              <a:gd name="T84" fmla="*/ 220 w 530"/>
              <a:gd name="T85" fmla="*/ 325 h 788"/>
              <a:gd name="T86" fmla="*/ 176 w 530"/>
              <a:gd name="T87" fmla="*/ 398 h 788"/>
              <a:gd name="T88" fmla="*/ 185 w 530"/>
              <a:gd name="T89" fmla="*/ 416 h 788"/>
              <a:gd name="T90" fmla="*/ 234 w 530"/>
              <a:gd name="T91" fmla="*/ 427 h 788"/>
              <a:gd name="T92" fmla="*/ 246 w 530"/>
              <a:gd name="T93" fmla="*/ 450 h 788"/>
              <a:gd name="T94" fmla="*/ 275 w 530"/>
              <a:gd name="T95" fmla="*/ 505 h 788"/>
              <a:gd name="T96" fmla="*/ 199 w 530"/>
              <a:gd name="T97" fmla="*/ 543 h 788"/>
              <a:gd name="T98" fmla="*/ 166 w 530"/>
              <a:gd name="T99" fmla="*/ 596 h 788"/>
              <a:gd name="T100" fmla="*/ 75 w 530"/>
              <a:gd name="T101" fmla="*/ 639 h 788"/>
              <a:gd name="T102" fmla="*/ 134 w 530"/>
              <a:gd name="T103" fmla="*/ 678 h 788"/>
              <a:gd name="T104" fmla="*/ 214 w 530"/>
              <a:gd name="T105" fmla="*/ 691 h 788"/>
              <a:gd name="T106" fmla="*/ 178 w 530"/>
              <a:gd name="T107" fmla="*/ 718 h 788"/>
              <a:gd name="T108" fmla="*/ 91 w 530"/>
              <a:gd name="T109" fmla="*/ 732 h 788"/>
              <a:gd name="T110" fmla="*/ 0 w 530"/>
              <a:gd name="T111" fmla="*/ 777 h 788"/>
              <a:gd name="T112" fmla="*/ 71 w 530"/>
              <a:gd name="T113" fmla="*/ 766 h 788"/>
              <a:gd name="T114" fmla="*/ 152 w 530"/>
              <a:gd name="T115" fmla="*/ 76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0" h="788">
                <a:moveTo>
                  <a:pt x="528" y="0"/>
                </a:moveTo>
                <a:lnTo>
                  <a:pt x="514" y="7"/>
                </a:lnTo>
                <a:lnTo>
                  <a:pt x="516" y="22"/>
                </a:lnTo>
                <a:lnTo>
                  <a:pt x="502" y="28"/>
                </a:lnTo>
                <a:lnTo>
                  <a:pt x="511" y="33"/>
                </a:lnTo>
                <a:lnTo>
                  <a:pt x="506" y="57"/>
                </a:lnTo>
                <a:lnTo>
                  <a:pt x="520" y="49"/>
                </a:lnTo>
                <a:lnTo>
                  <a:pt x="530" y="18"/>
                </a:lnTo>
                <a:lnTo>
                  <a:pt x="528" y="0"/>
                </a:lnTo>
                <a:close/>
                <a:moveTo>
                  <a:pt x="146" y="165"/>
                </a:moveTo>
                <a:lnTo>
                  <a:pt x="138" y="172"/>
                </a:lnTo>
                <a:lnTo>
                  <a:pt x="127" y="160"/>
                </a:lnTo>
                <a:lnTo>
                  <a:pt x="146" y="165"/>
                </a:lnTo>
                <a:close/>
                <a:moveTo>
                  <a:pt x="218" y="112"/>
                </a:moveTo>
                <a:lnTo>
                  <a:pt x="162" y="129"/>
                </a:lnTo>
                <a:lnTo>
                  <a:pt x="155" y="161"/>
                </a:lnTo>
                <a:lnTo>
                  <a:pt x="200" y="142"/>
                </a:lnTo>
                <a:lnTo>
                  <a:pt x="218" y="112"/>
                </a:lnTo>
                <a:close/>
                <a:moveTo>
                  <a:pt x="378" y="121"/>
                </a:moveTo>
                <a:lnTo>
                  <a:pt x="378" y="112"/>
                </a:lnTo>
                <a:lnTo>
                  <a:pt x="385" y="115"/>
                </a:lnTo>
                <a:lnTo>
                  <a:pt x="387" y="119"/>
                </a:lnTo>
                <a:lnTo>
                  <a:pt x="378" y="121"/>
                </a:lnTo>
                <a:close/>
                <a:moveTo>
                  <a:pt x="415" y="114"/>
                </a:moveTo>
                <a:lnTo>
                  <a:pt x="399" y="107"/>
                </a:lnTo>
                <a:lnTo>
                  <a:pt x="394" y="95"/>
                </a:lnTo>
                <a:lnTo>
                  <a:pt x="384" y="107"/>
                </a:lnTo>
                <a:lnTo>
                  <a:pt x="413" y="119"/>
                </a:lnTo>
                <a:lnTo>
                  <a:pt x="415" y="114"/>
                </a:lnTo>
                <a:close/>
                <a:moveTo>
                  <a:pt x="188" y="172"/>
                </a:moveTo>
                <a:lnTo>
                  <a:pt x="160" y="190"/>
                </a:lnTo>
                <a:lnTo>
                  <a:pt x="176" y="215"/>
                </a:lnTo>
                <a:lnTo>
                  <a:pt x="197" y="222"/>
                </a:lnTo>
                <a:lnTo>
                  <a:pt x="188" y="172"/>
                </a:lnTo>
                <a:close/>
                <a:moveTo>
                  <a:pt x="145" y="279"/>
                </a:moveTo>
                <a:lnTo>
                  <a:pt x="160" y="286"/>
                </a:lnTo>
                <a:lnTo>
                  <a:pt x="180" y="283"/>
                </a:lnTo>
                <a:lnTo>
                  <a:pt x="160" y="257"/>
                </a:lnTo>
                <a:lnTo>
                  <a:pt x="157" y="278"/>
                </a:lnTo>
                <a:lnTo>
                  <a:pt x="145" y="279"/>
                </a:lnTo>
                <a:close/>
                <a:moveTo>
                  <a:pt x="171" y="303"/>
                </a:moveTo>
                <a:lnTo>
                  <a:pt x="164" y="313"/>
                </a:lnTo>
                <a:lnTo>
                  <a:pt x="146" y="322"/>
                </a:lnTo>
                <a:lnTo>
                  <a:pt x="159" y="309"/>
                </a:lnTo>
                <a:lnTo>
                  <a:pt x="171" y="303"/>
                </a:lnTo>
                <a:close/>
                <a:moveTo>
                  <a:pt x="139" y="314"/>
                </a:moveTo>
                <a:lnTo>
                  <a:pt x="115" y="322"/>
                </a:lnTo>
                <a:lnTo>
                  <a:pt x="139" y="334"/>
                </a:lnTo>
                <a:lnTo>
                  <a:pt x="139" y="314"/>
                </a:lnTo>
                <a:close/>
                <a:moveTo>
                  <a:pt x="192" y="344"/>
                </a:moveTo>
                <a:lnTo>
                  <a:pt x="185" y="359"/>
                </a:lnTo>
                <a:lnTo>
                  <a:pt x="176" y="362"/>
                </a:lnTo>
                <a:lnTo>
                  <a:pt x="181" y="341"/>
                </a:lnTo>
                <a:lnTo>
                  <a:pt x="192" y="344"/>
                </a:lnTo>
                <a:close/>
                <a:moveTo>
                  <a:pt x="195" y="454"/>
                </a:moveTo>
                <a:lnTo>
                  <a:pt x="166" y="471"/>
                </a:lnTo>
                <a:lnTo>
                  <a:pt x="194" y="471"/>
                </a:lnTo>
                <a:lnTo>
                  <a:pt x="195" y="454"/>
                </a:lnTo>
                <a:close/>
                <a:moveTo>
                  <a:pt x="211" y="779"/>
                </a:moveTo>
                <a:lnTo>
                  <a:pt x="275" y="777"/>
                </a:lnTo>
                <a:lnTo>
                  <a:pt x="295" y="769"/>
                </a:lnTo>
                <a:lnTo>
                  <a:pt x="317" y="780"/>
                </a:lnTo>
                <a:lnTo>
                  <a:pt x="413" y="788"/>
                </a:lnTo>
                <a:lnTo>
                  <a:pt x="466" y="774"/>
                </a:lnTo>
                <a:lnTo>
                  <a:pt x="476" y="760"/>
                </a:lnTo>
                <a:lnTo>
                  <a:pt x="434" y="750"/>
                </a:lnTo>
                <a:lnTo>
                  <a:pt x="434" y="743"/>
                </a:lnTo>
                <a:lnTo>
                  <a:pt x="443" y="734"/>
                </a:lnTo>
                <a:lnTo>
                  <a:pt x="452" y="719"/>
                </a:lnTo>
                <a:lnTo>
                  <a:pt x="471" y="722"/>
                </a:lnTo>
                <a:lnTo>
                  <a:pt x="483" y="708"/>
                </a:lnTo>
                <a:lnTo>
                  <a:pt x="509" y="691"/>
                </a:lnTo>
                <a:lnTo>
                  <a:pt x="518" y="651"/>
                </a:lnTo>
                <a:lnTo>
                  <a:pt x="511" y="639"/>
                </a:lnTo>
                <a:lnTo>
                  <a:pt x="490" y="626"/>
                </a:lnTo>
                <a:lnTo>
                  <a:pt x="453" y="624"/>
                </a:lnTo>
                <a:lnTo>
                  <a:pt x="439" y="635"/>
                </a:lnTo>
                <a:lnTo>
                  <a:pt x="420" y="624"/>
                </a:lnTo>
                <a:lnTo>
                  <a:pt x="452" y="597"/>
                </a:lnTo>
                <a:lnTo>
                  <a:pt x="441" y="581"/>
                </a:lnTo>
                <a:lnTo>
                  <a:pt x="417" y="552"/>
                </a:lnTo>
                <a:lnTo>
                  <a:pt x="446" y="566"/>
                </a:lnTo>
                <a:lnTo>
                  <a:pt x="446" y="552"/>
                </a:lnTo>
                <a:lnTo>
                  <a:pt x="434" y="533"/>
                </a:lnTo>
                <a:lnTo>
                  <a:pt x="434" y="520"/>
                </a:lnTo>
                <a:lnTo>
                  <a:pt x="418" y="487"/>
                </a:lnTo>
                <a:lnTo>
                  <a:pt x="396" y="473"/>
                </a:lnTo>
                <a:lnTo>
                  <a:pt x="382" y="437"/>
                </a:lnTo>
                <a:lnTo>
                  <a:pt x="387" y="397"/>
                </a:lnTo>
                <a:lnTo>
                  <a:pt x="343" y="348"/>
                </a:lnTo>
                <a:lnTo>
                  <a:pt x="319" y="348"/>
                </a:lnTo>
                <a:lnTo>
                  <a:pt x="305" y="337"/>
                </a:lnTo>
                <a:lnTo>
                  <a:pt x="349" y="330"/>
                </a:lnTo>
                <a:lnTo>
                  <a:pt x="337" y="310"/>
                </a:lnTo>
                <a:lnTo>
                  <a:pt x="382" y="286"/>
                </a:lnTo>
                <a:lnTo>
                  <a:pt x="401" y="259"/>
                </a:lnTo>
                <a:lnTo>
                  <a:pt x="418" y="249"/>
                </a:lnTo>
                <a:lnTo>
                  <a:pt x="424" y="234"/>
                </a:lnTo>
                <a:lnTo>
                  <a:pt x="406" y="222"/>
                </a:lnTo>
                <a:lnTo>
                  <a:pt x="343" y="209"/>
                </a:lnTo>
                <a:lnTo>
                  <a:pt x="305" y="213"/>
                </a:lnTo>
                <a:lnTo>
                  <a:pt x="302" y="203"/>
                </a:lnTo>
                <a:lnTo>
                  <a:pt x="323" y="194"/>
                </a:lnTo>
                <a:lnTo>
                  <a:pt x="317" y="181"/>
                </a:lnTo>
                <a:lnTo>
                  <a:pt x="347" y="172"/>
                </a:lnTo>
                <a:lnTo>
                  <a:pt x="384" y="141"/>
                </a:lnTo>
                <a:lnTo>
                  <a:pt x="317" y="131"/>
                </a:lnTo>
                <a:lnTo>
                  <a:pt x="300" y="123"/>
                </a:lnTo>
                <a:lnTo>
                  <a:pt x="255" y="146"/>
                </a:lnTo>
                <a:lnTo>
                  <a:pt x="251" y="164"/>
                </a:lnTo>
                <a:lnTo>
                  <a:pt x="223" y="171"/>
                </a:lnTo>
                <a:lnTo>
                  <a:pt x="221" y="191"/>
                </a:lnTo>
                <a:lnTo>
                  <a:pt x="211" y="191"/>
                </a:lnTo>
                <a:lnTo>
                  <a:pt x="206" y="202"/>
                </a:lnTo>
                <a:lnTo>
                  <a:pt x="223" y="207"/>
                </a:lnTo>
                <a:lnTo>
                  <a:pt x="209" y="223"/>
                </a:lnTo>
                <a:lnTo>
                  <a:pt x="185" y="248"/>
                </a:lnTo>
                <a:lnTo>
                  <a:pt x="169" y="251"/>
                </a:lnTo>
                <a:lnTo>
                  <a:pt x="176" y="257"/>
                </a:lnTo>
                <a:lnTo>
                  <a:pt x="181" y="275"/>
                </a:lnTo>
                <a:lnTo>
                  <a:pt x="211" y="269"/>
                </a:lnTo>
                <a:lnTo>
                  <a:pt x="171" y="320"/>
                </a:lnTo>
                <a:lnTo>
                  <a:pt x="173" y="329"/>
                </a:lnTo>
                <a:lnTo>
                  <a:pt x="146" y="360"/>
                </a:lnTo>
                <a:lnTo>
                  <a:pt x="162" y="359"/>
                </a:lnTo>
                <a:lnTo>
                  <a:pt x="190" y="315"/>
                </a:lnTo>
                <a:lnTo>
                  <a:pt x="207" y="302"/>
                </a:lnTo>
                <a:lnTo>
                  <a:pt x="192" y="324"/>
                </a:lnTo>
                <a:lnTo>
                  <a:pt x="220" y="325"/>
                </a:lnTo>
                <a:lnTo>
                  <a:pt x="206" y="347"/>
                </a:lnTo>
                <a:lnTo>
                  <a:pt x="213" y="362"/>
                </a:lnTo>
                <a:lnTo>
                  <a:pt x="176" y="398"/>
                </a:lnTo>
                <a:lnTo>
                  <a:pt x="167" y="398"/>
                </a:lnTo>
                <a:lnTo>
                  <a:pt x="167" y="422"/>
                </a:lnTo>
                <a:lnTo>
                  <a:pt x="185" y="416"/>
                </a:lnTo>
                <a:lnTo>
                  <a:pt x="204" y="429"/>
                </a:lnTo>
                <a:lnTo>
                  <a:pt x="214" y="421"/>
                </a:lnTo>
                <a:lnTo>
                  <a:pt x="234" y="427"/>
                </a:lnTo>
                <a:lnTo>
                  <a:pt x="263" y="421"/>
                </a:lnTo>
                <a:lnTo>
                  <a:pt x="286" y="427"/>
                </a:lnTo>
                <a:lnTo>
                  <a:pt x="246" y="450"/>
                </a:lnTo>
                <a:lnTo>
                  <a:pt x="253" y="491"/>
                </a:lnTo>
                <a:lnTo>
                  <a:pt x="282" y="486"/>
                </a:lnTo>
                <a:lnTo>
                  <a:pt x="275" y="505"/>
                </a:lnTo>
                <a:lnTo>
                  <a:pt x="251" y="540"/>
                </a:lnTo>
                <a:lnTo>
                  <a:pt x="248" y="554"/>
                </a:lnTo>
                <a:lnTo>
                  <a:pt x="199" y="543"/>
                </a:lnTo>
                <a:lnTo>
                  <a:pt x="138" y="573"/>
                </a:lnTo>
                <a:lnTo>
                  <a:pt x="173" y="570"/>
                </a:lnTo>
                <a:lnTo>
                  <a:pt x="166" y="596"/>
                </a:lnTo>
                <a:lnTo>
                  <a:pt x="153" y="621"/>
                </a:lnTo>
                <a:lnTo>
                  <a:pt x="113" y="632"/>
                </a:lnTo>
                <a:lnTo>
                  <a:pt x="75" y="639"/>
                </a:lnTo>
                <a:lnTo>
                  <a:pt x="80" y="663"/>
                </a:lnTo>
                <a:lnTo>
                  <a:pt x="120" y="657"/>
                </a:lnTo>
                <a:lnTo>
                  <a:pt x="134" y="678"/>
                </a:lnTo>
                <a:lnTo>
                  <a:pt x="155" y="674"/>
                </a:lnTo>
                <a:lnTo>
                  <a:pt x="181" y="704"/>
                </a:lnTo>
                <a:lnTo>
                  <a:pt x="214" y="691"/>
                </a:lnTo>
                <a:lnTo>
                  <a:pt x="235" y="684"/>
                </a:lnTo>
                <a:lnTo>
                  <a:pt x="204" y="709"/>
                </a:lnTo>
                <a:lnTo>
                  <a:pt x="178" y="718"/>
                </a:lnTo>
                <a:lnTo>
                  <a:pt x="143" y="709"/>
                </a:lnTo>
                <a:lnTo>
                  <a:pt x="126" y="709"/>
                </a:lnTo>
                <a:lnTo>
                  <a:pt x="91" y="732"/>
                </a:lnTo>
                <a:lnTo>
                  <a:pt x="28" y="762"/>
                </a:lnTo>
                <a:lnTo>
                  <a:pt x="7" y="769"/>
                </a:lnTo>
                <a:lnTo>
                  <a:pt x="0" y="777"/>
                </a:lnTo>
                <a:lnTo>
                  <a:pt x="9" y="776"/>
                </a:lnTo>
                <a:lnTo>
                  <a:pt x="28" y="785"/>
                </a:lnTo>
                <a:lnTo>
                  <a:pt x="71" y="766"/>
                </a:lnTo>
                <a:lnTo>
                  <a:pt x="120" y="785"/>
                </a:lnTo>
                <a:lnTo>
                  <a:pt x="139" y="785"/>
                </a:lnTo>
                <a:lnTo>
                  <a:pt x="152" y="760"/>
                </a:lnTo>
                <a:lnTo>
                  <a:pt x="197" y="758"/>
                </a:lnTo>
                <a:lnTo>
                  <a:pt x="211" y="779"/>
                </a:lnTo>
                <a:close/>
              </a:path>
            </a:pathLst>
          </a:custGeom>
          <a:solidFill>
            <a:srgbClr val="FF0000"/>
          </a:solidFill>
          <a:ln w="36513">
            <a:solidFill>
              <a:srgbClr val="000000"/>
            </a:solidFill>
            <a:prstDash val="solid"/>
            <a:round/>
            <a:headEnd/>
            <a:tailEnd/>
          </a:ln>
        </p:spPr>
        <p:txBody>
          <a:bodyPr/>
          <a:lstStyle/>
          <a:p>
            <a:endParaRPr lang="cs-CZ"/>
          </a:p>
        </p:txBody>
      </p:sp>
      <p:sp>
        <p:nvSpPr>
          <p:cNvPr id="71725" name="Freeform 45"/>
          <p:cNvSpPr>
            <a:spLocks noEditPoints="1"/>
          </p:cNvSpPr>
          <p:nvPr/>
        </p:nvSpPr>
        <p:spPr bwMode="auto">
          <a:xfrm>
            <a:off x="4512734" y="1033463"/>
            <a:ext cx="1131623" cy="1931987"/>
          </a:xfrm>
          <a:custGeom>
            <a:avLst/>
            <a:gdLst>
              <a:gd name="T0" fmla="*/ 553 w 591"/>
              <a:gd name="T1" fmla="*/ 128 h 1094"/>
              <a:gd name="T2" fmla="*/ 417 w 591"/>
              <a:gd name="T3" fmla="*/ 0 h 1094"/>
              <a:gd name="T4" fmla="*/ 319 w 591"/>
              <a:gd name="T5" fmla="*/ 92 h 1094"/>
              <a:gd name="T6" fmla="*/ 230 w 591"/>
              <a:gd name="T7" fmla="*/ 206 h 1094"/>
              <a:gd name="T8" fmla="*/ 173 w 591"/>
              <a:gd name="T9" fmla="*/ 379 h 1094"/>
              <a:gd name="T10" fmla="*/ 72 w 591"/>
              <a:gd name="T11" fmla="*/ 455 h 1094"/>
              <a:gd name="T12" fmla="*/ 72 w 591"/>
              <a:gd name="T13" fmla="*/ 582 h 1094"/>
              <a:gd name="T14" fmla="*/ 70 w 591"/>
              <a:gd name="T15" fmla="*/ 643 h 1094"/>
              <a:gd name="T16" fmla="*/ 70 w 591"/>
              <a:gd name="T17" fmla="*/ 727 h 1094"/>
              <a:gd name="T18" fmla="*/ 33 w 591"/>
              <a:gd name="T19" fmla="*/ 780 h 1094"/>
              <a:gd name="T20" fmla="*/ 5 w 591"/>
              <a:gd name="T21" fmla="*/ 848 h 1094"/>
              <a:gd name="T22" fmla="*/ 23 w 591"/>
              <a:gd name="T23" fmla="*/ 853 h 1094"/>
              <a:gd name="T24" fmla="*/ 28 w 591"/>
              <a:gd name="T25" fmla="*/ 878 h 1094"/>
              <a:gd name="T26" fmla="*/ 33 w 591"/>
              <a:gd name="T27" fmla="*/ 913 h 1094"/>
              <a:gd name="T28" fmla="*/ 70 w 591"/>
              <a:gd name="T29" fmla="*/ 987 h 1094"/>
              <a:gd name="T30" fmla="*/ 72 w 591"/>
              <a:gd name="T31" fmla="*/ 1012 h 1094"/>
              <a:gd name="T32" fmla="*/ 80 w 591"/>
              <a:gd name="T33" fmla="*/ 1091 h 1094"/>
              <a:gd name="T34" fmla="*/ 154 w 591"/>
              <a:gd name="T35" fmla="*/ 1093 h 1094"/>
              <a:gd name="T36" fmla="*/ 187 w 591"/>
              <a:gd name="T37" fmla="*/ 1035 h 1094"/>
              <a:gd name="T38" fmla="*/ 264 w 591"/>
              <a:gd name="T39" fmla="*/ 1017 h 1094"/>
              <a:gd name="T40" fmla="*/ 295 w 591"/>
              <a:gd name="T41" fmla="*/ 930 h 1094"/>
              <a:gd name="T42" fmla="*/ 288 w 591"/>
              <a:gd name="T43" fmla="*/ 897 h 1094"/>
              <a:gd name="T44" fmla="*/ 281 w 591"/>
              <a:gd name="T45" fmla="*/ 849 h 1094"/>
              <a:gd name="T46" fmla="*/ 269 w 591"/>
              <a:gd name="T47" fmla="*/ 834 h 1094"/>
              <a:gd name="T48" fmla="*/ 325 w 591"/>
              <a:gd name="T49" fmla="*/ 823 h 1094"/>
              <a:gd name="T50" fmla="*/ 359 w 591"/>
              <a:gd name="T51" fmla="*/ 810 h 1094"/>
              <a:gd name="T52" fmla="*/ 387 w 591"/>
              <a:gd name="T53" fmla="*/ 780 h 1094"/>
              <a:gd name="T54" fmla="*/ 326 w 591"/>
              <a:gd name="T55" fmla="*/ 784 h 1094"/>
              <a:gd name="T56" fmla="*/ 284 w 591"/>
              <a:gd name="T57" fmla="*/ 761 h 1094"/>
              <a:gd name="T58" fmla="*/ 340 w 591"/>
              <a:gd name="T59" fmla="*/ 768 h 1094"/>
              <a:gd name="T60" fmla="*/ 398 w 591"/>
              <a:gd name="T61" fmla="*/ 748 h 1094"/>
              <a:gd name="T62" fmla="*/ 384 w 591"/>
              <a:gd name="T63" fmla="*/ 700 h 1094"/>
              <a:gd name="T64" fmla="*/ 326 w 591"/>
              <a:gd name="T65" fmla="*/ 691 h 1094"/>
              <a:gd name="T66" fmla="*/ 323 w 591"/>
              <a:gd name="T67" fmla="*/ 670 h 1094"/>
              <a:gd name="T68" fmla="*/ 311 w 591"/>
              <a:gd name="T69" fmla="*/ 589 h 1094"/>
              <a:gd name="T70" fmla="*/ 318 w 591"/>
              <a:gd name="T71" fmla="*/ 526 h 1094"/>
              <a:gd name="T72" fmla="*/ 349 w 591"/>
              <a:gd name="T73" fmla="*/ 504 h 1094"/>
              <a:gd name="T74" fmla="*/ 380 w 591"/>
              <a:gd name="T75" fmla="*/ 461 h 1094"/>
              <a:gd name="T76" fmla="*/ 440 w 591"/>
              <a:gd name="T77" fmla="*/ 427 h 1094"/>
              <a:gd name="T78" fmla="*/ 497 w 591"/>
              <a:gd name="T79" fmla="*/ 356 h 1094"/>
              <a:gd name="T80" fmla="*/ 495 w 591"/>
              <a:gd name="T81" fmla="*/ 304 h 1094"/>
              <a:gd name="T82" fmla="*/ 511 w 591"/>
              <a:gd name="T83" fmla="*/ 271 h 1094"/>
              <a:gd name="T84" fmla="*/ 518 w 591"/>
              <a:gd name="T85" fmla="*/ 245 h 1094"/>
              <a:gd name="T86" fmla="*/ 555 w 591"/>
              <a:gd name="T87" fmla="*/ 245 h 1094"/>
              <a:gd name="T88" fmla="*/ 569 w 591"/>
              <a:gd name="T89" fmla="*/ 205 h 1094"/>
              <a:gd name="T90" fmla="*/ 319 w 591"/>
              <a:gd name="T91" fmla="*/ 936 h 1094"/>
              <a:gd name="T92" fmla="*/ 283 w 591"/>
              <a:gd name="T93" fmla="*/ 1024 h 1094"/>
              <a:gd name="T94" fmla="*/ 410 w 591"/>
              <a:gd name="T95" fmla="*/ 936 h 1094"/>
              <a:gd name="T96" fmla="*/ 424 w 591"/>
              <a:gd name="T97" fmla="*/ 890 h 1094"/>
              <a:gd name="T98" fmla="*/ 380 w 591"/>
              <a:gd name="T99" fmla="*/ 926 h 1094"/>
              <a:gd name="T100" fmla="*/ 387 w 591"/>
              <a:gd name="T101" fmla="*/ 955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1" h="1094">
                <a:moveTo>
                  <a:pt x="569" y="205"/>
                </a:moveTo>
                <a:lnTo>
                  <a:pt x="576" y="186"/>
                </a:lnTo>
                <a:lnTo>
                  <a:pt x="574" y="172"/>
                </a:lnTo>
                <a:lnTo>
                  <a:pt x="550" y="140"/>
                </a:lnTo>
                <a:lnTo>
                  <a:pt x="553" y="128"/>
                </a:lnTo>
                <a:lnTo>
                  <a:pt x="541" y="77"/>
                </a:lnTo>
                <a:lnTo>
                  <a:pt x="513" y="49"/>
                </a:lnTo>
                <a:lnTo>
                  <a:pt x="499" y="42"/>
                </a:lnTo>
                <a:lnTo>
                  <a:pt x="473" y="38"/>
                </a:lnTo>
                <a:lnTo>
                  <a:pt x="417" y="0"/>
                </a:lnTo>
                <a:lnTo>
                  <a:pt x="401" y="23"/>
                </a:lnTo>
                <a:lnTo>
                  <a:pt x="394" y="53"/>
                </a:lnTo>
                <a:lnTo>
                  <a:pt x="363" y="48"/>
                </a:lnTo>
                <a:lnTo>
                  <a:pt x="330" y="54"/>
                </a:lnTo>
                <a:lnTo>
                  <a:pt x="319" y="92"/>
                </a:lnTo>
                <a:lnTo>
                  <a:pt x="295" y="84"/>
                </a:lnTo>
                <a:lnTo>
                  <a:pt x="276" y="102"/>
                </a:lnTo>
                <a:lnTo>
                  <a:pt x="257" y="141"/>
                </a:lnTo>
                <a:lnTo>
                  <a:pt x="262" y="172"/>
                </a:lnTo>
                <a:lnTo>
                  <a:pt x="230" y="206"/>
                </a:lnTo>
                <a:lnTo>
                  <a:pt x="220" y="234"/>
                </a:lnTo>
                <a:lnTo>
                  <a:pt x="192" y="245"/>
                </a:lnTo>
                <a:lnTo>
                  <a:pt x="185" y="314"/>
                </a:lnTo>
                <a:lnTo>
                  <a:pt x="155" y="363"/>
                </a:lnTo>
                <a:lnTo>
                  <a:pt x="173" y="379"/>
                </a:lnTo>
                <a:lnTo>
                  <a:pt x="169" y="400"/>
                </a:lnTo>
                <a:lnTo>
                  <a:pt x="162" y="408"/>
                </a:lnTo>
                <a:lnTo>
                  <a:pt x="136" y="404"/>
                </a:lnTo>
                <a:lnTo>
                  <a:pt x="105" y="415"/>
                </a:lnTo>
                <a:lnTo>
                  <a:pt x="72" y="455"/>
                </a:lnTo>
                <a:lnTo>
                  <a:pt x="84" y="480"/>
                </a:lnTo>
                <a:lnTo>
                  <a:pt x="73" y="501"/>
                </a:lnTo>
                <a:lnTo>
                  <a:pt x="72" y="530"/>
                </a:lnTo>
                <a:lnTo>
                  <a:pt x="73" y="540"/>
                </a:lnTo>
                <a:lnTo>
                  <a:pt x="72" y="582"/>
                </a:lnTo>
                <a:lnTo>
                  <a:pt x="79" y="593"/>
                </a:lnTo>
                <a:lnTo>
                  <a:pt x="96" y="605"/>
                </a:lnTo>
                <a:lnTo>
                  <a:pt x="100" y="620"/>
                </a:lnTo>
                <a:lnTo>
                  <a:pt x="84" y="641"/>
                </a:lnTo>
                <a:lnTo>
                  <a:pt x="70" y="643"/>
                </a:lnTo>
                <a:lnTo>
                  <a:pt x="66" y="649"/>
                </a:lnTo>
                <a:lnTo>
                  <a:pt x="75" y="658"/>
                </a:lnTo>
                <a:lnTo>
                  <a:pt x="82" y="681"/>
                </a:lnTo>
                <a:lnTo>
                  <a:pt x="75" y="719"/>
                </a:lnTo>
                <a:lnTo>
                  <a:pt x="70" y="727"/>
                </a:lnTo>
                <a:lnTo>
                  <a:pt x="44" y="734"/>
                </a:lnTo>
                <a:lnTo>
                  <a:pt x="44" y="744"/>
                </a:lnTo>
                <a:lnTo>
                  <a:pt x="30" y="760"/>
                </a:lnTo>
                <a:lnTo>
                  <a:pt x="30" y="772"/>
                </a:lnTo>
                <a:lnTo>
                  <a:pt x="33" y="780"/>
                </a:lnTo>
                <a:lnTo>
                  <a:pt x="32" y="800"/>
                </a:lnTo>
                <a:lnTo>
                  <a:pt x="9" y="815"/>
                </a:lnTo>
                <a:lnTo>
                  <a:pt x="9" y="796"/>
                </a:lnTo>
                <a:lnTo>
                  <a:pt x="0" y="813"/>
                </a:lnTo>
                <a:lnTo>
                  <a:pt x="5" y="848"/>
                </a:lnTo>
                <a:lnTo>
                  <a:pt x="11" y="853"/>
                </a:lnTo>
                <a:lnTo>
                  <a:pt x="11" y="861"/>
                </a:lnTo>
                <a:lnTo>
                  <a:pt x="16" y="856"/>
                </a:lnTo>
                <a:lnTo>
                  <a:pt x="19" y="851"/>
                </a:lnTo>
                <a:lnTo>
                  <a:pt x="23" y="853"/>
                </a:lnTo>
                <a:lnTo>
                  <a:pt x="19" y="861"/>
                </a:lnTo>
                <a:lnTo>
                  <a:pt x="26" y="863"/>
                </a:lnTo>
                <a:lnTo>
                  <a:pt x="21" y="865"/>
                </a:lnTo>
                <a:lnTo>
                  <a:pt x="12" y="874"/>
                </a:lnTo>
                <a:lnTo>
                  <a:pt x="28" y="878"/>
                </a:lnTo>
                <a:lnTo>
                  <a:pt x="30" y="886"/>
                </a:lnTo>
                <a:lnTo>
                  <a:pt x="26" y="898"/>
                </a:lnTo>
                <a:lnTo>
                  <a:pt x="39" y="897"/>
                </a:lnTo>
                <a:lnTo>
                  <a:pt x="40" y="906"/>
                </a:lnTo>
                <a:lnTo>
                  <a:pt x="33" y="913"/>
                </a:lnTo>
                <a:lnTo>
                  <a:pt x="33" y="933"/>
                </a:lnTo>
                <a:lnTo>
                  <a:pt x="42" y="933"/>
                </a:lnTo>
                <a:lnTo>
                  <a:pt x="53" y="968"/>
                </a:lnTo>
                <a:lnTo>
                  <a:pt x="65" y="976"/>
                </a:lnTo>
                <a:lnTo>
                  <a:pt x="70" y="987"/>
                </a:lnTo>
                <a:lnTo>
                  <a:pt x="80" y="993"/>
                </a:lnTo>
                <a:lnTo>
                  <a:pt x="87" y="1002"/>
                </a:lnTo>
                <a:lnTo>
                  <a:pt x="87" y="1008"/>
                </a:lnTo>
                <a:lnTo>
                  <a:pt x="73" y="1009"/>
                </a:lnTo>
                <a:lnTo>
                  <a:pt x="72" y="1012"/>
                </a:lnTo>
                <a:lnTo>
                  <a:pt x="79" y="1025"/>
                </a:lnTo>
                <a:lnTo>
                  <a:pt x="63" y="1021"/>
                </a:lnTo>
                <a:lnTo>
                  <a:pt x="63" y="1027"/>
                </a:lnTo>
                <a:lnTo>
                  <a:pt x="89" y="1073"/>
                </a:lnTo>
                <a:lnTo>
                  <a:pt x="80" y="1091"/>
                </a:lnTo>
                <a:lnTo>
                  <a:pt x="93" y="1091"/>
                </a:lnTo>
                <a:lnTo>
                  <a:pt x="105" y="1094"/>
                </a:lnTo>
                <a:lnTo>
                  <a:pt x="126" y="1090"/>
                </a:lnTo>
                <a:lnTo>
                  <a:pt x="143" y="1089"/>
                </a:lnTo>
                <a:lnTo>
                  <a:pt x="154" y="1093"/>
                </a:lnTo>
                <a:lnTo>
                  <a:pt x="164" y="1079"/>
                </a:lnTo>
                <a:lnTo>
                  <a:pt x="161" y="1062"/>
                </a:lnTo>
                <a:lnTo>
                  <a:pt x="173" y="1040"/>
                </a:lnTo>
                <a:lnTo>
                  <a:pt x="183" y="1043"/>
                </a:lnTo>
                <a:lnTo>
                  <a:pt x="187" y="1035"/>
                </a:lnTo>
                <a:lnTo>
                  <a:pt x="197" y="1029"/>
                </a:lnTo>
                <a:lnTo>
                  <a:pt x="213" y="1031"/>
                </a:lnTo>
                <a:lnTo>
                  <a:pt x="222" y="1033"/>
                </a:lnTo>
                <a:lnTo>
                  <a:pt x="258" y="1033"/>
                </a:lnTo>
                <a:lnTo>
                  <a:pt x="264" y="1017"/>
                </a:lnTo>
                <a:lnTo>
                  <a:pt x="281" y="986"/>
                </a:lnTo>
                <a:lnTo>
                  <a:pt x="283" y="970"/>
                </a:lnTo>
                <a:lnTo>
                  <a:pt x="286" y="959"/>
                </a:lnTo>
                <a:lnTo>
                  <a:pt x="284" y="948"/>
                </a:lnTo>
                <a:lnTo>
                  <a:pt x="295" y="930"/>
                </a:lnTo>
                <a:lnTo>
                  <a:pt x="293" y="921"/>
                </a:lnTo>
                <a:lnTo>
                  <a:pt x="290" y="917"/>
                </a:lnTo>
                <a:lnTo>
                  <a:pt x="295" y="909"/>
                </a:lnTo>
                <a:lnTo>
                  <a:pt x="293" y="902"/>
                </a:lnTo>
                <a:lnTo>
                  <a:pt x="288" y="897"/>
                </a:lnTo>
                <a:lnTo>
                  <a:pt x="288" y="888"/>
                </a:lnTo>
                <a:lnTo>
                  <a:pt x="298" y="891"/>
                </a:lnTo>
                <a:lnTo>
                  <a:pt x="295" y="886"/>
                </a:lnTo>
                <a:lnTo>
                  <a:pt x="298" y="857"/>
                </a:lnTo>
                <a:lnTo>
                  <a:pt x="281" y="849"/>
                </a:lnTo>
                <a:lnTo>
                  <a:pt x="293" y="851"/>
                </a:lnTo>
                <a:lnTo>
                  <a:pt x="302" y="849"/>
                </a:lnTo>
                <a:lnTo>
                  <a:pt x="304" y="845"/>
                </a:lnTo>
                <a:lnTo>
                  <a:pt x="295" y="838"/>
                </a:lnTo>
                <a:lnTo>
                  <a:pt x="269" y="834"/>
                </a:lnTo>
                <a:lnTo>
                  <a:pt x="291" y="832"/>
                </a:lnTo>
                <a:lnTo>
                  <a:pt x="304" y="834"/>
                </a:lnTo>
                <a:lnTo>
                  <a:pt x="311" y="832"/>
                </a:lnTo>
                <a:lnTo>
                  <a:pt x="312" y="825"/>
                </a:lnTo>
                <a:lnTo>
                  <a:pt x="325" y="823"/>
                </a:lnTo>
                <a:lnTo>
                  <a:pt x="340" y="810"/>
                </a:lnTo>
                <a:lnTo>
                  <a:pt x="340" y="800"/>
                </a:lnTo>
                <a:lnTo>
                  <a:pt x="347" y="802"/>
                </a:lnTo>
                <a:lnTo>
                  <a:pt x="349" y="811"/>
                </a:lnTo>
                <a:lnTo>
                  <a:pt x="359" y="810"/>
                </a:lnTo>
                <a:lnTo>
                  <a:pt x="366" y="800"/>
                </a:lnTo>
                <a:lnTo>
                  <a:pt x="380" y="791"/>
                </a:lnTo>
                <a:lnTo>
                  <a:pt x="377" y="781"/>
                </a:lnTo>
                <a:lnTo>
                  <a:pt x="387" y="784"/>
                </a:lnTo>
                <a:lnTo>
                  <a:pt x="387" y="780"/>
                </a:lnTo>
                <a:lnTo>
                  <a:pt x="393" y="776"/>
                </a:lnTo>
                <a:lnTo>
                  <a:pt x="391" y="773"/>
                </a:lnTo>
                <a:lnTo>
                  <a:pt x="342" y="783"/>
                </a:lnTo>
                <a:lnTo>
                  <a:pt x="330" y="781"/>
                </a:lnTo>
                <a:lnTo>
                  <a:pt x="326" y="784"/>
                </a:lnTo>
                <a:lnTo>
                  <a:pt x="318" y="776"/>
                </a:lnTo>
                <a:lnTo>
                  <a:pt x="293" y="768"/>
                </a:lnTo>
                <a:lnTo>
                  <a:pt x="281" y="771"/>
                </a:lnTo>
                <a:lnTo>
                  <a:pt x="276" y="768"/>
                </a:lnTo>
                <a:lnTo>
                  <a:pt x="284" y="761"/>
                </a:lnTo>
                <a:lnTo>
                  <a:pt x="298" y="760"/>
                </a:lnTo>
                <a:lnTo>
                  <a:pt x="311" y="760"/>
                </a:lnTo>
                <a:lnTo>
                  <a:pt x="319" y="767"/>
                </a:lnTo>
                <a:lnTo>
                  <a:pt x="326" y="761"/>
                </a:lnTo>
                <a:lnTo>
                  <a:pt x="340" y="768"/>
                </a:lnTo>
                <a:lnTo>
                  <a:pt x="344" y="762"/>
                </a:lnTo>
                <a:lnTo>
                  <a:pt x="351" y="773"/>
                </a:lnTo>
                <a:lnTo>
                  <a:pt x="359" y="775"/>
                </a:lnTo>
                <a:lnTo>
                  <a:pt x="389" y="761"/>
                </a:lnTo>
                <a:lnTo>
                  <a:pt x="398" y="748"/>
                </a:lnTo>
                <a:lnTo>
                  <a:pt x="405" y="731"/>
                </a:lnTo>
                <a:lnTo>
                  <a:pt x="398" y="721"/>
                </a:lnTo>
                <a:lnTo>
                  <a:pt x="386" y="714"/>
                </a:lnTo>
                <a:lnTo>
                  <a:pt x="377" y="704"/>
                </a:lnTo>
                <a:lnTo>
                  <a:pt x="384" y="700"/>
                </a:lnTo>
                <a:lnTo>
                  <a:pt x="363" y="693"/>
                </a:lnTo>
                <a:lnTo>
                  <a:pt x="358" y="680"/>
                </a:lnTo>
                <a:lnTo>
                  <a:pt x="342" y="683"/>
                </a:lnTo>
                <a:lnTo>
                  <a:pt x="332" y="674"/>
                </a:lnTo>
                <a:lnTo>
                  <a:pt x="326" y="691"/>
                </a:lnTo>
                <a:lnTo>
                  <a:pt x="297" y="714"/>
                </a:lnTo>
                <a:lnTo>
                  <a:pt x="271" y="715"/>
                </a:lnTo>
                <a:lnTo>
                  <a:pt x="305" y="699"/>
                </a:lnTo>
                <a:lnTo>
                  <a:pt x="325" y="680"/>
                </a:lnTo>
                <a:lnTo>
                  <a:pt x="323" y="670"/>
                </a:lnTo>
                <a:lnTo>
                  <a:pt x="316" y="670"/>
                </a:lnTo>
                <a:lnTo>
                  <a:pt x="319" y="657"/>
                </a:lnTo>
                <a:lnTo>
                  <a:pt x="309" y="603"/>
                </a:lnTo>
                <a:lnTo>
                  <a:pt x="312" y="593"/>
                </a:lnTo>
                <a:lnTo>
                  <a:pt x="311" y="589"/>
                </a:lnTo>
                <a:lnTo>
                  <a:pt x="325" y="595"/>
                </a:lnTo>
                <a:lnTo>
                  <a:pt x="321" y="573"/>
                </a:lnTo>
                <a:lnTo>
                  <a:pt x="328" y="547"/>
                </a:lnTo>
                <a:lnTo>
                  <a:pt x="318" y="535"/>
                </a:lnTo>
                <a:lnTo>
                  <a:pt x="318" y="526"/>
                </a:lnTo>
                <a:lnTo>
                  <a:pt x="332" y="531"/>
                </a:lnTo>
                <a:lnTo>
                  <a:pt x="342" y="519"/>
                </a:lnTo>
                <a:lnTo>
                  <a:pt x="342" y="505"/>
                </a:lnTo>
                <a:lnTo>
                  <a:pt x="339" y="493"/>
                </a:lnTo>
                <a:lnTo>
                  <a:pt x="349" y="504"/>
                </a:lnTo>
                <a:lnTo>
                  <a:pt x="356" y="496"/>
                </a:lnTo>
                <a:lnTo>
                  <a:pt x="361" y="498"/>
                </a:lnTo>
                <a:lnTo>
                  <a:pt x="370" y="482"/>
                </a:lnTo>
                <a:lnTo>
                  <a:pt x="380" y="469"/>
                </a:lnTo>
                <a:lnTo>
                  <a:pt x="380" y="461"/>
                </a:lnTo>
                <a:lnTo>
                  <a:pt x="394" y="461"/>
                </a:lnTo>
                <a:lnTo>
                  <a:pt x="417" y="439"/>
                </a:lnTo>
                <a:lnTo>
                  <a:pt x="424" y="443"/>
                </a:lnTo>
                <a:lnTo>
                  <a:pt x="433" y="438"/>
                </a:lnTo>
                <a:lnTo>
                  <a:pt x="440" y="427"/>
                </a:lnTo>
                <a:lnTo>
                  <a:pt x="447" y="428"/>
                </a:lnTo>
                <a:lnTo>
                  <a:pt x="468" y="412"/>
                </a:lnTo>
                <a:lnTo>
                  <a:pt x="490" y="369"/>
                </a:lnTo>
                <a:lnTo>
                  <a:pt x="501" y="366"/>
                </a:lnTo>
                <a:lnTo>
                  <a:pt x="497" y="356"/>
                </a:lnTo>
                <a:lnTo>
                  <a:pt x="483" y="348"/>
                </a:lnTo>
                <a:lnTo>
                  <a:pt x="482" y="339"/>
                </a:lnTo>
                <a:lnTo>
                  <a:pt x="478" y="333"/>
                </a:lnTo>
                <a:lnTo>
                  <a:pt x="488" y="324"/>
                </a:lnTo>
                <a:lnTo>
                  <a:pt x="495" y="304"/>
                </a:lnTo>
                <a:lnTo>
                  <a:pt x="485" y="294"/>
                </a:lnTo>
                <a:lnTo>
                  <a:pt x="497" y="282"/>
                </a:lnTo>
                <a:lnTo>
                  <a:pt x="504" y="283"/>
                </a:lnTo>
                <a:lnTo>
                  <a:pt x="504" y="275"/>
                </a:lnTo>
                <a:lnTo>
                  <a:pt x="511" y="271"/>
                </a:lnTo>
                <a:lnTo>
                  <a:pt x="501" y="260"/>
                </a:lnTo>
                <a:lnTo>
                  <a:pt x="518" y="268"/>
                </a:lnTo>
                <a:lnTo>
                  <a:pt x="516" y="260"/>
                </a:lnTo>
                <a:lnTo>
                  <a:pt x="520" y="259"/>
                </a:lnTo>
                <a:lnTo>
                  <a:pt x="518" y="245"/>
                </a:lnTo>
                <a:lnTo>
                  <a:pt x="525" y="244"/>
                </a:lnTo>
                <a:lnTo>
                  <a:pt x="532" y="252"/>
                </a:lnTo>
                <a:lnTo>
                  <a:pt x="534" y="243"/>
                </a:lnTo>
                <a:lnTo>
                  <a:pt x="551" y="253"/>
                </a:lnTo>
                <a:lnTo>
                  <a:pt x="555" y="245"/>
                </a:lnTo>
                <a:lnTo>
                  <a:pt x="574" y="243"/>
                </a:lnTo>
                <a:lnTo>
                  <a:pt x="586" y="249"/>
                </a:lnTo>
                <a:lnTo>
                  <a:pt x="591" y="243"/>
                </a:lnTo>
                <a:lnTo>
                  <a:pt x="590" y="234"/>
                </a:lnTo>
                <a:lnTo>
                  <a:pt x="569" y="205"/>
                </a:lnTo>
                <a:close/>
                <a:moveTo>
                  <a:pt x="283" y="1024"/>
                </a:moveTo>
                <a:lnTo>
                  <a:pt x="295" y="1008"/>
                </a:lnTo>
                <a:lnTo>
                  <a:pt x="309" y="968"/>
                </a:lnTo>
                <a:lnTo>
                  <a:pt x="319" y="940"/>
                </a:lnTo>
                <a:lnTo>
                  <a:pt x="319" y="936"/>
                </a:lnTo>
                <a:lnTo>
                  <a:pt x="311" y="947"/>
                </a:lnTo>
                <a:lnTo>
                  <a:pt x="302" y="972"/>
                </a:lnTo>
                <a:lnTo>
                  <a:pt x="297" y="978"/>
                </a:lnTo>
                <a:lnTo>
                  <a:pt x="288" y="993"/>
                </a:lnTo>
                <a:lnTo>
                  <a:pt x="283" y="1024"/>
                </a:lnTo>
                <a:close/>
                <a:moveTo>
                  <a:pt x="382" y="967"/>
                </a:moveTo>
                <a:lnTo>
                  <a:pt x="387" y="964"/>
                </a:lnTo>
                <a:lnTo>
                  <a:pt x="396" y="951"/>
                </a:lnTo>
                <a:lnTo>
                  <a:pt x="410" y="939"/>
                </a:lnTo>
                <a:lnTo>
                  <a:pt x="410" y="936"/>
                </a:lnTo>
                <a:lnTo>
                  <a:pt x="420" y="929"/>
                </a:lnTo>
                <a:lnTo>
                  <a:pt x="417" y="921"/>
                </a:lnTo>
                <a:lnTo>
                  <a:pt x="415" y="905"/>
                </a:lnTo>
                <a:lnTo>
                  <a:pt x="424" y="899"/>
                </a:lnTo>
                <a:lnTo>
                  <a:pt x="424" y="890"/>
                </a:lnTo>
                <a:lnTo>
                  <a:pt x="419" y="887"/>
                </a:lnTo>
                <a:lnTo>
                  <a:pt x="414" y="892"/>
                </a:lnTo>
                <a:lnTo>
                  <a:pt x="405" y="890"/>
                </a:lnTo>
                <a:lnTo>
                  <a:pt x="386" y="910"/>
                </a:lnTo>
                <a:lnTo>
                  <a:pt x="380" y="926"/>
                </a:lnTo>
                <a:lnTo>
                  <a:pt x="380" y="933"/>
                </a:lnTo>
                <a:lnTo>
                  <a:pt x="379" y="945"/>
                </a:lnTo>
                <a:lnTo>
                  <a:pt x="382" y="949"/>
                </a:lnTo>
                <a:lnTo>
                  <a:pt x="382" y="956"/>
                </a:lnTo>
                <a:lnTo>
                  <a:pt x="387" y="955"/>
                </a:lnTo>
                <a:lnTo>
                  <a:pt x="382" y="967"/>
                </a:lnTo>
                <a:close/>
              </a:path>
            </a:pathLst>
          </a:custGeom>
          <a:solidFill>
            <a:srgbClr val="FFFFFF"/>
          </a:solidFill>
          <a:ln w="36513">
            <a:solidFill>
              <a:srgbClr val="000000"/>
            </a:solidFill>
            <a:prstDash val="solid"/>
            <a:round/>
            <a:headEnd/>
            <a:tailEnd/>
          </a:ln>
        </p:spPr>
        <p:txBody>
          <a:bodyPr/>
          <a:lstStyle/>
          <a:p>
            <a:endParaRPr lang="cs-CZ"/>
          </a:p>
        </p:txBody>
      </p:sp>
      <p:sp>
        <p:nvSpPr>
          <p:cNvPr id="71726" name="Freeform 46"/>
          <p:cNvSpPr>
            <a:spLocks/>
          </p:cNvSpPr>
          <p:nvPr/>
        </p:nvSpPr>
        <p:spPr bwMode="auto">
          <a:xfrm>
            <a:off x="3731948" y="3652838"/>
            <a:ext cx="80831" cy="87312"/>
          </a:xfrm>
          <a:custGeom>
            <a:avLst/>
            <a:gdLst>
              <a:gd name="T0" fmla="*/ 2 w 42"/>
              <a:gd name="T1" fmla="*/ 43 h 50"/>
              <a:gd name="T2" fmla="*/ 4 w 42"/>
              <a:gd name="T3" fmla="*/ 28 h 50"/>
              <a:gd name="T4" fmla="*/ 0 w 42"/>
              <a:gd name="T5" fmla="*/ 16 h 50"/>
              <a:gd name="T6" fmla="*/ 9 w 42"/>
              <a:gd name="T7" fmla="*/ 5 h 50"/>
              <a:gd name="T8" fmla="*/ 23 w 42"/>
              <a:gd name="T9" fmla="*/ 0 h 50"/>
              <a:gd name="T10" fmla="*/ 30 w 42"/>
              <a:gd name="T11" fmla="*/ 0 h 50"/>
              <a:gd name="T12" fmla="*/ 39 w 42"/>
              <a:gd name="T13" fmla="*/ 5 h 50"/>
              <a:gd name="T14" fmla="*/ 35 w 42"/>
              <a:gd name="T15" fmla="*/ 12 h 50"/>
              <a:gd name="T16" fmla="*/ 42 w 42"/>
              <a:gd name="T17" fmla="*/ 32 h 50"/>
              <a:gd name="T18" fmla="*/ 42 w 42"/>
              <a:gd name="T19" fmla="*/ 44 h 50"/>
              <a:gd name="T20" fmla="*/ 35 w 42"/>
              <a:gd name="T21" fmla="*/ 50 h 50"/>
              <a:gd name="T22" fmla="*/ 19 w 42"/>
              <a:gd name="T23" fmla="*/ 50 h 50"/>
              <a:gd name="T24" fmla="*/ 2 w 42"/>
              <a:gd name="T25" fmla="*/ 43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 h="50">
                <a:moveTo>
                  <a:pt x="2" y="43"/>
                </a:moveTo>
                <a:lnTo>
                  <a:pt x="4" y="28"/>
                </a:lnTo>
                <a:lnTo>
                  <a:pt x="0" y="16"/>
                </a:lnTo>
                <a:lnTo>
                  <a:pt x="9" y="5"/>
                </a:lnTo>
                <a:lnTo>
                  <a:pt x="23" y="0"/>
                </a:lnTo>
                <a:lnTo>
                  <a:pt x="30" y="0"/>
                </a:lnTo>
                <a:lnTo>
                  <a:pt x="39" y="5"/>
                </a:lnTo>
                <a:lnTo>
                  <a:pt x="35" y="12"/>
                </a:lnTo>
                <a:lnTo>
                  <a:pt x="42" y="32"/>
                </a:lnTo>
                <a:lnTo>
                  <a:pt x="42" y="44"/>
                </a:lnTo>
                <a:lnTo>
                  <a:pt x="35" y="50"/>
                </a:lnTo>
                <a:lnTo>
                  <a:pt x="19" y="50"/>
                </a:lnTo>
                <a:lnTo>
                  <a:pt x="2" y="43"/>
                </a:lnTo>
                <a:close/>
              </a:path>
            </a:pathLst>
          </a:custGeom>
          <a:solidFill>
            <a:srgbClr val="FFFFFF"/>
          </a:solidFill>
          <a:ln w="3175">
            <a:solidFill>
              <a:srgbClr val="000000"/>
            </a:solidFill>
            <a:prstDash val="solid"/>
            <a:round/>
            <a:headEnd/>
            <a:tailEnd/>
          </a:ln>
        </p:spPr>
        <p:txBody>
          <a:bodyPr/>
          <a:lstStyle/>
          <a:p>
            <a:endParaRPr lang="cs-CZ"/>
          </a:p>
        </p:txBody>
      </p:sp>
      <p:sp>
        <p:nvSpPr>
          <p:cNvPr id="71727" name="Freeform 47"/>
          <p:cNvSpPr>
            <a:spLocks/>
          </p:cNvSpPr>
          <p:nvPr/>
        </p:nvSpPr>
        <p:spPr bwMode="auto">
          <a:xfrm>
            <a:off x="3408627" y="3455989"/>
            <a:ext cx="411031" cy="274637"/>
          </a:xfrm>
          <a:custGeom>
            <a:avLst/>
            <a:gdLst>
              <a:gd name="T0" fmla="*/ 2 w 214"/>
              <a:gd name="T1" fmla="*/ 38 h 155"/>
              <a:gd name="T2" fmla="*/ 14 w 214"/>
              <a:gd name="T3" fmla="*/ 44 h 155"/>
              <a:gd name="T4" fmla="*/ 26 w 214"/>
              <a:gd name="T5" fmla="*/ 46 h 155"/>
              <a:gd name="T6" fmla="*/ 33 w 214"/>
              <a:gd name="T7" fmla="*/ 63 h 155"/>
              <a:gd name="T8" fmla="*/ 61 w 214"/>
              <a:gd name="T9" fmla="*/ 78 h 155"/>
              <a:gd name="T10" fmla="*/ 75 w 214"/>
              <a:gd name="T11" fmla="*/ 84 h 155"/>
              <a:gd name="T12" fmla="*/ 82 w 214"/>
              <a:gd name="T13" fmla="*/ 97 h 155"/>
              <a:gd name="T14" fmla="*/ 82 w 214"/>
              <a:gd name="T15" fmla="*/ 112 h 155"/>
              <a:gd name="T16" fmla="*/ 105 w 214"/>
              <a:gd name="T17" fmla="*/ 119 h 155"/>
              <a:gd name="T18" fmla="*/ 120 w 214"/>
              <a:gd name="T19" fmla="*/ 105 h 155"/>
              <a:gd name="T20" fmla="*/ 127 w 214"/>
              <a:gd name="T21" fmla="*/ 107 h 155"/>
              <a:gd name="T22" fmla="*/ 124 w 214"/>
              <a:gd name="T23" fmla="*/ 128 h 155"/>
              <a:gd name="T24" fmla="*/ 129 w 214"/>
              <a:gd name="T25" fmla="*/ 131 h 155"/>
              <a:gd name="T26" fmla="*/ 126 w 214"/>
              <a:gd name="T27" fmla="*/ 136 h 155"/>
              <a:gd name="T28" fmla="*/ 160 w 214"/>
              <a:gd name="T29" fmla="*/ 155 h 155"/>
              <a:gd name="T30" fmla="*/ 171 w 214"/>
              <a:gd name="T31" fmla="*/ 154 h 155"/>
              <a:gd name="T32" fmla="*/ 173 w 214"/>
              <a:gd name="T33" fmla="*/ 139 h 155"/>
              <a:gd name="T34" fmla="*/ 169 w 214"/>
              <a:gd name="T35" fmla="*/ 127 h 155"/>
              <a:gd name="T36" fmla="*/ 178 w 214"/>
              <a:gd name="T37" fmla="*/ 116 h 155"/>
              <a:gd name="T38" fmla="*/ 192 w 214"/>
              <a:gd name="T39" fmla="*/ 111 h 155"/>
              <a:gd name="T40" fmla="*/ 199 w 214"/>
              <a:gd name="T41" fmla="*/ 111 h 155"/>
              <a:gd name="T42" fmla="*/ 213 w 214"/>
              <a:gd name="T43" fmla="*/ 97 h 155"/>
              <a:gd name="T44" fmla="*/ 214 w 214"/>
              <a:gd name="T45" fmla="*/ 90 h 155"/>
              <a:gd name="T46" fmla="*/ 209 w 214"/>
              <a:gd name="T47" fmla="*/ 81 h 155"/>
              <a:gd name="T48" fmla="*/ 209 w 214"/>
              <a:gd name="T49" fmla="*/ 71 h 155"/>
              <a:gd name="T50" fmla="*/ 204 w 214"/>
              <a:gd name="T51" fmla="*/ 65 h 155"/>
              <a:gd name="T52" fmla="*/ 190 w 214"/>
              <a:gd name="T53" fmla="*/ 63 h 155"/>
              <a:gd name="T54" fmla="*/ 181 w 214"/>
              <a:gd name="T55" fmla="*/ 57 h 155"/>
              <a:gd name="T56" fmla="*/ 181 w 214"/>
              <a:gd name="T57" fmla="*/ 47 h 155"/>
              <a:gd name="T58" fmla="*/ 185 w 214"/>
              <a:gd name="T59" fmla="*/ 28 h 155"/>
              <a:gd name="T60" fmla="*/ 178 w 214"/>
              <a:gd name="T61" fmla="*/ 21 h 155"/>
              <a:gd name="T62" fmla="*/ 166 w 214"/>
              <a:gd name="T63" fmla="*/ 20 h 155"/>
              <a:gd name="T64" fmla="*/ 157 w 214"/>
              <a:gd name="T65" fmla="*/ 15 h 155"/>
              <a:gd name="T66" fmla="*/ 146 w 214"/>
              <a:gd name="T67" fmla="*/ 2 h 155"/>
              <a:gd name="T68" fmla="*/ 129 w 214"/>
              <a:gd name="T69" fmla="*/ 1 h 155"/>
              <a:gd name="T70" fmla="*/ 115 w 214"/>
              <a:gd name="T71" fmla="*/ 2 h 155"/>
              <a:gd name="T72" fmla="*/ 96 w 214"/>
              <a:gd name="T73" fmla="*/ 9 h 155"/>
              <a:gd name="T74" fmla="*/ 72 w 214"/>
              <a:gd name="T75" fmla="*/ 12 h 155"/>
              <a:gd name="T76" fmla="*/ 54 w 214"/>
              <a:gd name="T77" fmla="*/ 0 h 155"/>
              <a:gd name="T78" fmla="*/ 45 w 214"/>
              <a:gd name="T79" fmla="*/ 0 h 155"/>
              <a:gd name="T80" fmla="*/ 33 w 214"/>
              <a:gd name="T81" fmla="*/ 2 h 155"/>
              <a:gd name="T82" fmla="*/ 5 w 214"/>
              <a:gd name="T83" fmla="*/ 12 h 155"/>
              <a:gd name="T84" fmla="*/ 3 w 214"/>
              <a:gd name="T85" fmla="*/ 15 h 155"/>
              <a:gd name="T86" fmla="*/ 0 w 214"/>
              <a:gd name="T87" fmla="*/ 30 h 155"/>
              <a:gd name="T88" fmla="*/ 2 w 214"/>
              <a:gd name="T89" fmla="*/ 3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4" h="155">
                <a:moveTo>
                  <a:pt x="2" y="38"/>
                </a:moveTo>
                <a:lnTo>
                  <a:pt x="14" y="44"/>
                </a:lnTo>
                <a:lnTo>
                  <a:pt x="26" y="46"/>
                </a:lnTo>
                <a:lnTo>
                  <a:pt x="33" y="63"/>
                </a:lnTo>
                <a:lnTo>
                  <a:pt x="61" y="78"/>
                </a:lnTo>
                <a:lnTo>
                  <a:pt x="75" y="84"/>
                </a:lnTo>
                <a:lnTo>
                  <a:pt x="82" y="97"/>
                </a:lnTo>
                <a:lnTo>
                  <a:pt x="82" y="112"/>
                </a:lnTo>
                <a:lnTo>
                  <a:pt x="105" y="119"/>
                </a:lnTo>
                <a:lnTo>
                  <a:pt x="120" y="105"/>
                </a:lnTo>
                <a:lnTo>
                  <a:pt x="127" y="107"/>
                </a:lnTo>
                <a:lnTo>
                  <a:pt x="124" y="128"/>
                </a:lnTo>
                <a:lnTo>
                  <a:pt x="129" y="131"/>
                </a:lnTo>
                <a:lnTo>
                  <a:pt x="126" y="136"/>
                </a:lnTo>
                <a:lnTo>
                  <a:pt x="160" y="155"/>
                </a:lnTo>
                <a:lnTo>
                  <a:pt x="171" y="154"/>
                </a:lnTo>
                <a:lnTo>
                  <a:pt x="173" y="139"/>
                </a:lnTo>
                <a:lnTo>
                  <a:pt x="169" y="127"/>
                </a:lnTo>
                <a:lnTo>
                  <a:pt x="178" y="116"/>
                </a:lnTo>
                <a:lnTo>
                  <a:pt x="192" y="111"/>
                </a:lnTo>
                <a:lnTo>
                  <a:pt x="199" y="111"/>
                </a:lnTo>
                <a:lnTo>
                  <a:pt x="213" y="97"/>
                </a:lnTo>
                <a:lnTo>
                  <a:pt x="214" y="90"/>
                </a:lnTo>
                <a:lnTo>
                  <a:pt x="209" y="81"/>
                </a:lnTo>
                <a:lnTo>
                  <a:pt x="209" y="71"/>
                </a:lnTo>
                <a:lnTo>
                  <a:pt x="204" y="65"/>
                </a:lnTo>
                <a:lnTo>
                  <a:pt x="190" y="63"/>
                </a:lnTo>
                <a:lnTo>
                  <a:pt x="181" y="57"/>
                </a:lnTo>
                <a:lnTo>
                  <a:pt x="181" y="47"/>
                </a:lnTo>
                <a:lnTo>
                  <a:pt x="185" y="28"/>
                </a:lnTo>
                <a:lnTo>
                  <a:pt x="178" y="21"/>
                </a:lnTo>
                <a:lnTo>
                  <a:pt x="166" y="20"/>
                </a:lnTo>
                <a:lnTo>
                  <a:pt x="157" y="15"/>
                </a:lnTo>
                <a:lnTo>
                  <a:pt x="146" y="2"/>
                </a:lnTo>
                <a:lnTo>
                  <a:pt x="129" y="1"/>
                </a:lnTo>
                <a:lnTo>
                  <a:pt x="115" y="2"/>
                </a:lnTo>
                <a:lnTo>
                  <a:pt x="96" y="9"/>
                </a:lnTo>
                <a:lnTo>
                  <a:pt x="72" y="12"/>
                </a:lnTo>
                <a:lnTo>
                  <a:pt x="54" y="0"/>
                </a:lnTo>
                <a:lnTo>
                  <a:pt x="45" y="0"/>
                </a:lnTo>
                <a:lnTo>
                  <a:pt x="33" y="2"/>
                </a:lnTo>
                <a:lnTo>
                  <a:pt x="5" y="12"/>
                </a:lnTo>
                <a:lnTo>
                  <a:pt x="3" y="15"/>
                </a:lnTo>
                <a:lnTo>
                  <a:pt x="0" y="30"/>
                </a:lnTo>
                <a:lnTo>
                  <a:pt x="2" y="38"/>
                </a:lnTo>
                <a:close/>
              </a:path>
            </a:pathLst>
          </a:custGeom>
          <a:solidFill>
            <a:srgbClr val="0000FF"/>
          </a:solidFill>
          <a:ln w="3175">
            <a:solidFill>
              <a:srgbClr val="000000"/>
            </a:solidFill>
            <a:prstDash val="solid"/>
            <a:round/>
            <a:headEnd/>
            <a:tailEnd/>
          </a:ln>
        </p:spPr>
        <p:txBody>
          <a:bodyPr/>
          <a:lstStyle/>
          <a:p>
            <a:endParaRPr lang="cs-CZ"/>
          </a:p>
        </p:txBody>
      </p:sp>
      <p:sp>
        <p:nvSpPr>
          <p:cNvPr id="71728" name="Freeform 48"/>
          <p:cNvSpPr>
            <a:spLocks noEditPoints="1"/>
          </p:cNvSpPr>
          <p:nvPr/>
        </p:nvSpPr>
        <p:spPr bwMode="auto">
          <a:xfrm>
            <a:off x="3513535" y="3201989"/>
            <a:ext cx="472942" cy="369887"/>
          </a:xfrm>
          <a:custGeom>
            <a:avLst/>
            <a:gdLst>
              <a:gd name="T0" fmla="*/ 42 w 248"/>
              <a:gd name="T1" fmla="*/ 153 h 209"/>
              <a:gd name="T2" fmla="*/ 75 w 248"/>
              <a:gd name="T3" fmla="*/ 145 h 209"/>
              <a:gd name="T4" fmla="*/ 103 w 248"/>
              <a:gd name="T5" fmla="*/ 159 h 209"/>
              <a:gd name="T6" fmla="*/ 124 w 248"/>
              <a:gd name="T7" fmla="*/ 165 h 209"/>
              <a:gd name="T8" fmla="*/ 127 w 248"/>
              <a:gd name="T9" fmla="*/ 191 h 209"/>
              <a:gd name="T10" fmla="*/ 136 w 248"/>
              <a:gd name="T11" fmla="*/ 207 h 209"/>
              <a:gd name="T12" fmla="*/ 148 w 248"/>
              <a:gd name="T13" fmla="*/ 187 h 209"/>
              <a:gd name="T14" fmla="*/ 164 w 248"/>
              <a:gd name="T15" fmla="*/ 146 h 209"/>
              <a:gd name="T16" fmla="*/ 164 w 248"/>
              <a:gd name="T17" fmla="*/ 115 h 209"/>
              <a:gd name="T18" fmla="*/ 188 w 248"/>
              <a:gd name="T19" fmla="*/ 123 h 209"/>
              <a:gd name="T20" fmla="*/ 209 w 248"/>
              <a:gd name="T21" fmla="*/ 103 h 209"/>
              <a:gd name="T22" fmla="*/ 234 w 248"/>
              <a:gd name="T23" fmla="*/ 80 h 209"/>
              <a:gd name="T24" fmla="*/ 213 w 248"/>
              <a:gd name="T25" fmla="*/ 63 h 209"/>
              <a:gd name="T26" fmla="*/ 248 w 248"/>
              <a:gd name="T27" fmla="*/ 16 h 209"/>
              <a:gd name="T28" fmla="*/ 225 w 248"/>
              <a:gd name="T29" fmla="*/ 0 h 209"/>
              <a:gd name="T30" fmla="*/ 199 w 248"/>
              <a:gd name="T31" fmla="*/ 3 h 209"/>
              <a:gd name="T32" fmla="*/ 174 w 248"/>
              <a:gd name="T33" fmla="*/ 0 h 209"/>
              <a:gd name="T34" fmla="*/ 143 w 248"/>
              <a:gd name="T35" fmla="*/ 19 h 209"/>
              <a:gd name="T36" fmla="*/ 143 w 248"/>
              <a:gd name="T37" fmla="*/ 37 h 209"/>
              <a:gd name="T38" fmla="*/ 147 w 248"/>
              <a:gd name="T39" fmla="*/ 50 h 209"/>
              <a:gd name="T40" fmla="*/ 131 w 248"/>
              <a:gd name="T41" fmla="*/ 65 h 209"/>
              <a:gd name="T42" fmla="*/ 136 w 248"/>
              <a:gd name="T43" fmla="*/ 81 h 209"/>
              <a:gd name="T44" fmla="*/ 117 w 248"/>
              <a:gd name="T45" fmla="*/ 77 h 209"/>
              <a:gd name="T46" fmla="*/ 112 w 248"/>
              <a:gd name="T47" fmla="*/ 58 h 209"/>
              <a:gd name="T48" fmla="*/ 126 w 248"/>
              <a:gd name="T49" fmla="*/ 49 h 209"/>
              <a:gd name="T50" fmla="*/ 120 w 248"/>
              <a:gd name="T51" fmla="*/ 39 h 209"/>
              <a:gd name="T52" fmla="*/ 108 w 248"/>
              <a:gd name="T53" fmla="*/ 34 h 209"/>
              <a:gd name="T54" fmla="*/ 84 w 248"/>
              <a:gd name="T55" fmla="*/ 80 h 209"/>
              <a:gd name="T56" fmla="*/ 51 w 248"/>
              <a:gd name="T57" fmla="*/ 114 h 209"/>
              <a:gd name="T58" fmla="*/ 75 w 248"/>
              <a:gd name="T59" fmla="*/ 125 h 209"/>
              <a:gd name="T60" fmla="*/ 94 w 248"/>
              <a:gd name="T61" fmla="*/ 126 h 209"/>
              <a:gd name="T62" fmla="*/ 66 w 248"/>
              <a:gd name="T63" fmla="*/ 130 h 209"/>
              <a:gd name="T64" fmla="*/ 28 w 248"/>
              <a:gd name="T65" fmla="*/ 134 h 209"/>
              <a:gd name="T66" fmla="*/ 30 w 248"/>
              <a:gd name="T67" fmla="*/ 144 h 209"/>
              <a:gd name="T68" fmla="*/ 49 w 248"/>
              <a:gd name="T69" fmla="*/ 146 h 209"/>
              <a:gd name="T70" fmla="*/ 35 w 248"/>
              <a:gd name="T71" fmla="*/ 148 h 209"/>
              <a:gd name="T72" fmla="*/ 12 w 248"/>
              <a:gd name="T73" fmla="*/ 144 h 209"/>
              <a:gd name="T74" fmla="*/ 0 w 248"/>
              <a:gd name="T75" fmla="*/ 144 h 209"/>
              <a:gd name="T76" fmla="*/ 122 w 248"/>
              <a:gd name="T77" fmla="*/ 12 h 209"/>
              <a:gd name="T78" fmla="*/ 106 w 248"/>
              <a:gd name="T79" fmla="*/ 21 h 209"/>
              <a:gd name="T80" fmla="*/ 122 w 248"/>
              <a:gd name="T81" fmla="*/ 12 h 209"/>
              <a:gd name="T82" fmla="*/ 38 w 248"/>
              <a:gd name="T83" fmla="*/ 113 h 209"/>
              <a:gd name="T84" fmla="*/ 56 w 248"/>
              <a:gd name="T85" fmla="*/ 122 h 209"/>
              <a:gd name="T86" fmla="*/ 24 w 248"/>
              <a:gd name="T87" fmla="*/ 119 h 209"/>
              <a:gd name="T88" fmla="*/ 40 w 248"/>
              <a:gd name="T89" fmla="*/ 123 h 209"/>
              <a:gd name="T90" fmla="*/ 24 w 248"/>
              <a:gd name="T91" fmla="*/ 119 h 209"/>
              <a:gd name="T92" fmla="*/ 9 w 248"/>
              <a:gd name="T93" fmla="*/ 138 h 209"/>
              <a:gd name="T94" fmla="*/ 12 w 248"/>
              <a:gd name="T95" fmla="*/ 13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8" h="209">
                <a:moveTo>
                  <a:pt x="18" y="156"/>
                </a:moveTo>
                <a:lnTo>
                  <a:pt x="42" y="153"/>
                </a:lnTo>
                <a:lnTo>
                  <a:pt x="61" y="146"/>
                </a:lnTo>
                <a:lnTo>
                  <a:pt x="75" y="145"/>
                </a:lnTo>
                <a:lnTo>
                  <a:pt x="92" y="146"/>
                </a:lnTo>
                <a:lnTo>
                  <a:pt x="103" y="159"/>
                </a:lnTo>
                <a:lnTo>
                  <a:pt x="112" y="164"/>
                </a:lnTo>
                <a:lnTo>
                  <a:pt x="124" y="165"/>
                </a:lnTo>
                <a:lnTo>
                  <a:pt x="131" y="172"/>
                </a:lnTo>
                <a:lnTo>
                  <a:pt x="127" y="191"/>
                </a:lnTo>
                <a:lnTo>
                  <a:pt x="127" y="201"/>
                </a:lnTo>
                <a:lnTo>
                  <a:pt x="136" y="207"/>
                </a:lnTo>
                <a:lnTo>
                  <a:pt x="150" y="209"/>
                </a:lnTo>
                <a:lnTo>
                  <a:pt x="148" y="187"/>
                </a:lnTo>
                <a:lnTo>
                  <a:pt x="157" y="174"/>
                </a:lnTo>
                <a:lnTo>
                  <a:pt x="164" y="146"/>
                </a:lnTo>
                <a:lnTo>
                  <a:pt x="162" y="123"/>
                </a:lnTo>
                <a:lnTo>
                  <a:pt x="164" y="115"/>
                </a:lnTo>
                <a:lnTo>
                  <a:pt x="176" y="117"/>
                </a:lnTo>
                <a:lnTo>
                  <a:pt x="188" y="123"/>
                </a:lnTo>
                <a:lnTo>
                  <a:pt x="199" y="122"/>
                </a:lnTo>
                <a:lnTo>
                  <a:pt x="209" y="103"/>
                </a:lnTo>
                <a:lnTo>
                  <a:pt x="230" y="91"/>
                </a:lnTo>
                <a:lnTo>
                  <a:pt x="234" y="80"/>
                </a:lnTo>
                <a:lnTo>
                  <a:pt x="215" y="72"/>
                </a:lnTo>
                <a:lnTo>
                  <a:pt x="213" y="63"/>
                </a:lnTo>
                <a:lnTo>
                  <a:pt x="230" y="56"/>
                </a:lnTo>
                <a:lnTo>
                  <a:pt x="248" y="16"/>
                </a:lnTo>
                <a:lnTo>
                  <a:pt x="235" y="4"/>
                </a:lnTo>
                <a:lnTo>
                  <a:pt x="225" y="0"/>
                </a:lnTo>
                <a:lnTo>
                  <a:pt x="213" y="0"/>
                </a:lnTo>
                <a:lnTo>
                  <a:pt x="199" y="3"/>
                </a:lnTo>
                <a:lnTo>
                  <a:pt x="187" y="0"/>
                </a:lnTo>
                <a:lnTo>
                  <a:pt x="174" y="0"/>
                </a:lnTo>
                <a:lnTo>
                  <a:pt x="150" y="10"/>
                </a:lnTo>
                <a:lnTo>
                  <a:pt x="143" y="19"/>
                </a:lnTo>
                <a:lnTo>
                  <a:pt x="141" y="34"/>
                </a:lnTo>
                <a:lnTo>
                  <a:pt x="143" y="37"/>
                </a:lnTo>
                <a:lnTo>
                  <a:pt x="150" y="38"/>
                </a:lnTo>
                <a:lnTo>
                  <a:pt x="147" y="50"/>
                </a:lnTo>
                <a:lnTo>
                  <a:pt x="143" y="60"/>
                </a:lnTo>
                <a:lnTo>
                  <a:pt x="131" y="65"/>
                </a:lnTo>
                <a:lnTo>
                  <a:pt x="136" y="75"/>
                </a:lnTo>
                <a:lnTo>
                  <a:pt x="136" y="81"/>
                </a:lnTo>
                <a:lnTo>
                  <a:pt x="127" y="83"/>
                </a:lnTo>
                <a:lnTo>
                  <a:pt x="117" y="77"/>
                </a:lnTo>
                <a:lnTo>
                  <a:pt x="112" y="69"/>
                </a:lnTo>
                <a:lnTo>
                  <a:pt x="112" y="58"/>
                </a:lnTo>
                <a:lnTo>
                  <a:pt x="117" y="50"/>
                </a:lnTo>
                <a:lnTo>
                  <a:pt x="126" y="49"/>
                </a:lnTo>
                <a:lnTo>
                  <a:pt x="127" y="45"/>
                </a:lnTo>
                <a:lnTo>
                  <a:pt x="120" y="39"/>
                </a:lnTo>
                <a:lnTo>
                  <a:pt x="119" y="33"/>
                </a:lnTo>
                <a:lnTo>
                  <a:pt x="108" y="34"/>
                </a:lnTo>
                <a:lnTo>
                  <a:pt x="98" y="48"/>
                </a:lnTo>
                <a:lnTo>
                  <a:pt x="84" y="80"/>
                </a:lnTo>
                <a:lnTo>
                  <a:pt x="54" y="100"/>
                </a:lnTo>
                <a:lnTo>
                  <a:pt x="51" y="114"/>
                </a:lnTo>
                <a:lnTo>
                  <a:pt x="56" y="119"/>
                </a:lnTo>
                <a:lnTo>
                  <a:pt x="75" y="125"/>
                </a:lnTo>
                <a:lnTo>
                  <a:pt x="91" y="122"/>
                </a:lnTo>
                <a:lnTo>
                  <a:pt x="94" y="126"/>
                </a:lnTo>
                <a:lnTo>
                  <a:pt x="87" y="129"/>
                </a:lnTo>
                <a:lnTo>
                  <a:pt x="66" y="130"/>
                </a:lnTo>
                <a:lnTo>
                  <a:pt x="54" y="133"/>
                </a:lnTo>
                <a:lnTo>
                  <a:pt x="28" y="134"/>
                </a:lnTo>
                <a:lnTo>
                  <a:pt x="23" y="141"/>
                </a:lnTo>
                <a:lnTo>
                  <a:pt x="30" y="144"/>
                </a:lnTo>
                <a:lnTo>
                  <a:pt x="40" y="144"/>
                </a:lnTo>
                <a:lnTo>
                  <a:pt x="49" y="146"/>
                </a:lnTo>
                <a:lnTo>
                  <a:pt x="44" y="149"/>
                </a:lnTo>
                <a:lnTo>
                  <a:pt x="35" y="148"/>
                </a:lnTo>
                <a:lnTo>
                  <a:pt x="23" y="151"/>
                </a:lnTo>
                <a:lnTo>
                  <a:pt x="12" y="144"/>
                </a:lnTo>
                <a:lnTo>
                  <a:pt x="4" y="142"/>
                </a:lnTo>
                <a:lnTo>
                  <a:pt x="0" y="144"/>
                </a:lnTo>
                <a:lnTo>
                  <a:pt x="18" y="156"/>
                </a:lnTo>
                <a:close/>
                <a:moveTo>
                  <a:pt x="122" y="12"/>
                </a:moveTo>
                <a:lnTo>
                  <a:pt x="126" y="4"/>
                </a:lnTo>
                <a:lnTo>
                  <a:pt x="106" y="21"/>
                </a:lnTo>
                <a:lnTo>
                  <a:pt x="103" y="27"/>
                </a:lnTo>
                <a:lnTo>
                  <a:pt x="122" y="12"/>
                </a:lnTo>
                <a:close/>
                <a:moveTo>
                  <a:pt x="56" y="125"/>
                </a:moveTo>
                <a:lnTo>
                  <a:pt x="38" y="113"/>
                </a:lnTo>
                <a:lnTo>
                  <a:pt x="47" y="114"/>
                </a:lnTo>
                <a:lnTo>
                  <a:pt x="56" y="122"/>
                </a:lnTo>
                <a:lnTo>
                  <a:pt x="56" y="125"/>
                </a:lnTo>
                <a:close/>
                <a:moveTo>
                  <a:pt x="24" y="119"/>
                </a:moveTo>
                <a:lnTo>
                  <a:pt x="31" y="118"/>
                </a:lnTo>
                <a:lnTo>
                  <a:pt x="40" y="123"/>
                </a:lnTo>
                <a:lnTo>
                  <a:pt x="42" y="126"/>
                </a:lnTo>
                <a:lnTo>
                  <a:pt x="24" y="119"/>
                </a:lnTo>
                <a:close/>
                <a:moveTo>
                  <a:pt x="12" y="130"/>
                </a:moveTo>
                <a:lnTo>
                  <a:pt x="9" y="138"/>
                </a:lnTo>
                <a:lnTo>
                  <a:pt x="18" y="133"/>
                </a:lnTo>
                <a:lnTo>
                  <a:pt x="12" y="130"/>
                </a:lnTo>
                <a:close/>
              </a:path>
            </a:pathLst>
          </a:custGeom>
          <a:solidFill>
            <a:srgbClr val="0000FF"/>
          </a:solidFill>
          <a:ln w="36576">
            <a:solidFill>
              <a:srgbClr val="000000"/>
            </a:solidFill>
            <a:prstDash val="solid"/>
            <a:round/>
            <a:headEnd/>
            <a:tailEnd/>
          </a:ln>
        </p:spPr>
        <p:txBody>
          <a:bodyPr/>
          <a:lstStyle/>
          <a:p>
            <a:endParaRPr lang="cs-CZ"/>
          </a:p>
        </p:txBody>
      </p:sp>
      <p:sp>
        <p:nvSpPr>
          <p:cNvPr id="71729" name="Freeform 49"/>
          <p:cNvSpPr>
            <a:spLocks/>
          </p:cNvSpPr>
          <p:nvPr/>
        </p:nvSpPr>
        <p:spPr bwMode="auto">
          <a:xfrm>
            <a:off x="3989916" y="4686300"/>
            <a:ext cx="132425" cy="228600"/>
          </a:xfrm>
          <a:custGeom>
            <a:avLst/>
            <a:gdLst>
              <a:gd name="T0" fmla="*/ 61 w 70"/>
              <a:gd name="T1" fmla="*/ 0 h 130"/>
              <a:gd name="T2" fmla="*/ 67 w 70"/>
              <a:gd name="T3" fmla="*/ 2 h 130"/>
              <a:gd name="T4" fmla="*/ 67 w 70"/>
              <a:gd name="T5" fmla="*/ 33 h 130"/>
              <a:gd name="T6" fmla="*/ 70 w 70"/>
              <a:gd name="T7" fmla="*/ 63 h 130"/>
              <a:gd name="T8" fmla="*/ 68 w 70"/>
              <a:gd name="T9" fmla="*/ 75 h 130"/>
              <a:gd name="T10" fmla="*/ 61 w 70"/>
              <a:gd name="T11" fmla="*/ 85 h 130"/>
              <a:gd name="T12" fmla="*/ 58 w 70"/>
              <a:gd name="T13" fmla="*/ 96 h 130"/>
              <a:gd name="T14" fmla="*/ 41 w 70"/>
              <a:gd name="T15" fmla="*/ 123 h 130"/>
              <a:gd name="T16" fmla="*/ 39 w 70"/>
              <a:gd name="T17" fmla="*/ 130 h 130"/>
              <a:gd name="T18" fmla="*/ 34 w 70"/>
              <a:gd name="T19" fmla="*/ 121 h 130"/>
              <a:gd name="T20" fmla="*/ 16 w 70"/>
              <a:gd name="T21" fmla="*/ 115 h 130"/>
              <a:gd name="T22" fmla="*/ 13 w 70"/>
              <a:gd name="T23" fmla="*/ 109 h 130"/>
              <a:gd name="T24" fmla="*/ 14 w 70"/>
              <a:gd name="T25" fmla="*/ 100 h 130"/>
              <a:gd name="T26" fmla="*/ 6 w 70"/>
              <a:gd name="T27" fmla="*/ 96 h 130"/>
              <a:gd name="T28" fmla="*/ 4 w 70"/>
              <a:gd name="T29" fmla="*/ 90 h 130"/>
              <a:gd name="T30" fmla="*/ 4 w 70"/>
              <a:gd name="T31" fmla="*/ 66 h 130"/>
              <a:gd name="T32" fmla="*/ 0 w 70"/>
              <a:gd name="T33" fmla="*/ 61 h 130"/>
              <a:gd name="T34" fmla="*/ 2 w 70"/>
              <a:gd name="T35" fmla="*/ 43 h 130"/>
              <a:gd name="T36" fmla="*/ 9 w 70"/>
              <a:gd name="T37" fmla="*/ 29 h 130"/>
              <a:gd name="T38" fmla="*/ 14 w 70"/>
              <a:gd name="T39" fmla="*/ 31 h 130"/>
              <a:gd name="T40" fmla="*/ 41 w 70"/>
              <a:gd name="T41" fmla="*/ 21 h 130"/>
              <a:gd name="T42" fmla="*/ 53 w 70"/>
              <a:gd name="T43" fmla="*/ 19 h 130"/>
              <a:gd name="T44" fmla="*/ 56 w 70"/>
              <a:gd name="T45" fmla="*/ 15 h 130"/>
              <a:gd name="T46" fmla="*/ 61 w 70"/>
              <a:gd name="T4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130">
                <a:moveTo>
                  <a:pt x="61" y="0"/>
                </a:moveTo>
                <a:lnTo>
                  <a:pt x="67" y="2"/>
                </a:lnTo>
                <a:lnTo>
                  <a:pt x="67" y="33"/>
                </a:lnTo>
                <a:lnTo>
                  <a:pt x="70" y="63"/>
                </a:lnTo>
                <a:lnTo>
                  <a:pt x="68" y="75"/>
                </a:lnTo>
                <a:lnTo>
                  <a:pt x="61" y="85"/>
                </a:lnTo>
                <a:lnTo>
                  <a:pt x="58" y="96"/>
                </a:lnTo>
                <a:lnTo>
                  <a:pt x="41" y="123"/>
                </a:lnTo>
                <a:lnTo>
                  <a:pt x="39" y="130"/>
                </a:lnTo>
                <a:lnTo>
                  <a:pt x="34" y="121"/>
                </a:lnTo>
                <a:lnTo>
                  <a:pt x="16" y="115"/>
                </a:lnTo>
                <a:lnTo>
                  <a:pt x="13" y="109"/>
                </a:lnTo>
                <a:lnTo>
                  <a:pt x="14" y="100"/>
                </a:lnTo>
                <a:lnTo>
                  <a:pt x="6" y="96"/>
                </a:lnTo>
                <a:lnTo>
                  <a:pt x="4" y="90"/>
                </a:lnTo>
                <a:lnTo>
                  <a:pt x="4" y="66"/>
                </a:lnTo>
                <a:lnTo>
                  <a:pt x="0" y="61"/>
                </a:lnTo>
                <a:lnTo>
                  <a:pt x="2" y="43"/>
                </a:lnTo>
                <a:lnTo>
                  <a:pt x="9" y="29"/>
                </a:lnTo>
                <a:lnTo>
                  <a:pt x="14" y="31"/>
                </a:lnTo>
                <a:lnTo>
                  <a:pt x="41" y="21"/>
                </a:lnTo>
                <a:lnTo>
                  <a:pt x="53" y="19"/>
                </a:lnTo>
                <a:lnTo>
                  <a:pt x="56" y="15"/>
                </a:lnTo>
                <a:lnTo>
                  <a:pt x="61" y="0"/>
                </a:lnTo>
                <a:close/>
              </a:path>
            </a:pathLst>
          </a:custGeom>
          <a:solidFill>
            <a:srgbClr val="3365FB"/>
          </a:solidFill>
          <a:ln w="3175">
            <a:solidFill>
              <a:srgbClr val="000000"/>
            </a:solidFill>
            <a:prstDash val="solid"/>
            <a:round/>
            <a:headEnd/>
            <a:tailEnd/>
          </a:ln>
        </p:spPr>
        <p:txBody>
          <a:bodyPr/>
          <a:lstStyle/>
          <a:p>
            <a:endParaRPr lang="cs-CZ"/>
          </a:p>
        </p:txBody>
      </p:sp>
      <p:sp>
        <p:nvSpPr>
          <p:cNvPr id="71730" name="Freeform 50"/>
          <p:cNvSpPr>
            <a:spLocks/>
          </p:cNvSpPr>
          <p:nvPr/>
        </p:nvSpPr>
        <p:spPr bwMode="auto">
          <a:xfrm>
            <a:off x="2373313" y="3482975"/>
            <a:ext cx="1645841" cy="1225550"/>
          </a:xfrm>
          <a:custGeom>
            <a:avLst/>
            <a:gdLst>
              <a:gd name="T0" fmla="*/ 737 w 861"/>
              <a:gd name="T1" fmla="*/ 553 h 694"/>
              <a:gd name="T2" fmla="*/ 732 w 861"/>
              <a:gd name="T3" fmla="*/ 502 h 694"/>
              <a:gd name="T4" fmla="*/ 743 w 861"/>
              <a:gd name="T5" fmla="*/ 441 h 694"/>
              <a:gd name="T6" fmla="*/ 744 w 861"/>
              <a:gd name="T7" fmla="*/ 427 h 694"/>
              <a:gd name="T8" fmla="*/ 743 w 861"/>
              <a:gd name="T9" fmla="*/ 398 h 694"/>
              <a:gd name="T10" fmla="*/ 694 w 861"/>
              <a:gd name="T11" fmla="*/ 415 h 694"/>
              <a:gd name="T12" fmla="*/ 701 w 861"/>
              <a:gd name="T13" fmla="*/ 379 h 694"/>
              <a:gd name="T14" fmla="*/ 770 w 861"/>
              <a:gd name="T15" fmla="*/ 323 h 694"/>
              <a:gd name="T16" fmla="*/ 804 w 861"/>
              <a:gd name="T17" fmla="*/ 312 h 694"/>
              <a:gd name="T18" fmla="*/ 828 w 861"/>
              <a:gd name="T19" fmla="*/ 245 h 694"/>
              <a:gd name="T20" fmla="*/ 797 w 861"/>
              <a:gd name="T21" fmla="*/ 180 h 694"/>
              <a:gd name="T22" fmla="*/ 746 w 861"/>
              <a:gd name="T23" fmla="*/ 146 h 694"/>
              <a:gd name="T24" fmla="*/ 702 w 861"/>
              <a:gd name="T25" fmla="*/ 140 h 694"/>
              <a:gd name="T26" fmla="*/ 666 w 861"/>
              <a:gd name="T27" fmla="*/ 113 h 694"/>
              <a:gd name="T28" fmla="*/ 647 w 861"/>
              <a:gd name="T29" fmla="*/ 104 h 694"/>
              <a:gd name="T30" fmla="*/ 617 w 861"/>
              <a:gd name="T31" fmla="*/ 69 h 694"/>
              <a:gd name="T32" fmla="*/ 568 w 861"/>
              <a:gd name="T33" fmla="*/ 31 h 694"/>
              <a:gd name="T34" fmla="*/ 545 w 861"/>
              <a:gd name="T35" fmla="*/ 0 h 694"/>
              <a:gd name="T36" fmla="*/ 481 w 861"/>
              <a:gd name="T37" fmla="*/ 6 h 694"/>
              <a:gd name="T38" fmla="*/ 460 w 861"/>
              <a:gd name="T39" fmla="*/ 61 h 694"/>
              <a:gd name="T40" fmla="*/ 364 w 861"/>
              <a:gd name="T41" fmla="*/ 86 h 694"/>
              <a:gd name="T42" fmla="*/ 369 w 861"/>
              <a:gd name="T43" fmla="*/ 105 h 694"/>
              <a:gd name="T44" fmla="*/ 348 w 861"/>
              <a:gd name="T45" fmla="*/ 109 h 694"/>
              <a:gd name="T46" fmla="*/ 275 w 861"/>
              <a:gd name="T47" fmla="*/ 101 h 694"/>
              <a:gd name="T48" fmla="*/ 263 w 861"/>
              <a:gd name="T49" fmla="*/ 75 h 694"/>
              <a:gd name="T50" fmla="*/ 223 w 861"/>
              <a:gd name="T51" fmla="*/ 65 h 694"/>
              <a:gd name="T52" fmla="*/ 228 w 861"/>
              <a:gd name="T53" fmla="*/ 98 h 694"/>
              <a:gd name="T54" fmla="*/ 225 w 861"/>
              <a:gd name="T55" fmla="*/ 154 h 694"/>
              <a:gd name="T56" fmla="*/ 193 w 861"/>
              <a:gd name="T57" fmla="*/ 146 h 694"/>
              <a:gd name="T58" fmla="*/ 150 w 861"/>
              <a:gd name="T59" fmla="*/ 146 h 694"/>
              <a:gd name="T60" fmla="*/ 94 w 861"/>
              <a:gd name="T61" fmla="*/ 116 h 694"/>
              <a:gd name="T62" fmla="*/ 10 w 861"/>
              <a:gd name="T63" fmla="*/ 123 h 694"/>
              <a:gd name="T64" fmla="*/ 10 w 861"/>
              <a:gd name="T65" fmla="*/ 147 h 694"/>
              <a:gd name="T66" fmla="*/ 26 w 861"/>
              <a:gd name="T67" fmla="*/ 162 h 694"/>
              <a:gd name="T68" fmla="*/ 19 w 861"/>
              <a:gd name="T69" fmla="*/ 174 h 694"/>
              <a:gd name="T70" fmla="*/ 31 w 861"/>
              <a:gd name="T71" fmla="*/ 182 h 694"/>
              <a:gd name="T72" fmla="*/ 94 w 861"/>
              <a:gd name="T73" fmla="*/ 220 h 694"/>
              <a:gd name="T74" fmla="*/ 123 w 861"/>
              <a:gd name="T75" fmla="*/ 232 h 694"/>
              <a:gd name="T76" fmla="*/ 165 w 861"/>
              <a:gd name="T77" fmla="*/ 254 h 694"/>
              <a:gd name="T78" fmla="*/ 153 w 861"/>
              <a:gd name="T79" fmla="*/ 268 h 694"/>
              <a:gd name="T80" fmla="*/ 146 w 861"/>
              <a:gd name="T81" fmla="*/ 276 h 694"/>
              <a:gd name="T82" fmla="*/ 160 w 861"/>
              <a:gd name="T83" fmla="*/ 318 h 694"/>
              <a:gd name="T84" fmla="*/ 202 w 861"/>
              <a:gd name="T85" fmla="*/ 361 h 694"/>
              <a:gd name="T86" fmla="*/ 202 w 861"/>
              <a:gd name="T87" fmla="*/ 404 h 694"/>
              <a:gd name="T88" fmla="*/ 193 w 861"/>
              <a:gd name="T89" fmla="*/ 406 h 694"/>
              <a:gd name="T90" fmla="*/ 167 w 861"/>
              <a:gd name="T91" fmla="*/ 463 h 694"/>
              <a:gd name="T92" fmla="*/ 171 w 861"/>
              <a:gd name="T93" fmla="*/ 476 h 694"/>
              <a:gd name="T94" fmla="*/ 103 w 861"/>
              <a:gd name="T95" fmla="*/ 570 h 694"/>
              <a:gd name="T96" fmla="*/ 160 w 861"/>
              <a:gd name="T97" fmla="*/ 624 h 694"/>
              <a:gd name="T98" fmla="*/ 277 w 861"/>
              <a:gd name="T99" fmla="*/ 644 h 694"/>
              <a:gd name="T100" fmla="*/ 314 w 861"/>
              <a:gd name="T101" fmla="*/ 671 h 694"/>
              <a:gd name="T102" fmla="*/ 331 w 861"/>
              <a:gd name="T103" fmla="*/ 678 h 694"/>
              <a:gd name="T104" fmla="*/ 352 w 861"/>
              <a:gd name="T105" fmla="*/ 689 h 694"/>
              <a:gd name="T106" fmla="*/ 441 w 861"/>
              <a:gd name="T107" fmla="*/ 663 h 694"/>
              <a:gd name="T108" fmla="*/ 453 w 861"/>
              <a:gd name="T109" fmla="*/ 632 h 694"/>
              <a:gd name="T110" fmla="*/ 518 w 861"/>
              <a:gd name="T111" fmla="*/ 610 h 694"/>
              <a:gd name="T112" fmla="*/ 579 w 861"/>
              <a:gd name="T113" fmla="*/ 632 h 694"/>
              <a:gd name="T114" fmla="*/ 617 w 861"/>
              <a:gd name="T115" fmla="*/ 643 h 694"/>
              <a:gd name="T116" fmla="*/ 669 w 861"/>
              <a:gd name="T117" fmla="*/ 660 h 694"/>
              <a:gd name="T118" fmla="*/ 722 w 861"/>
              <a:gd name="T119" fmla="*/ 63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61" h="694">
                <a:moveTo>
                  <a:pt x="779" y="580"/>
                </a:moveTo>
                <a:lnTo>
                  <a:pt x="746" y="575"/>
                </a:lnTo>
                <a:lnTo>
                  <a:pt x="737" y="553"/>
                </a:lnTo>
                <a:lnTo>
                  <a:pt x="741" y="525"/>
                </a:lnTo>
                <a:lnTo>
                  <a:pt x="730" y="521"/>
                </a:lnTo>
                <a:lnTo>
                  <a:pt x="732" y="502"/>
                </a:lnTo>
                <a:lnTo>
                  <a:pt x="755" y="490"/>
                </a:lnTo>
                <a:lnTo>
                  <a:pt x="743" y="452"/>
                </a:lnTo>
                <a:lnTo>
                  <a:pt x="743" y="441"/>
                </a:lnTo>
                <a:lnTo>
                  <a:pt x="756" y="442"/>
                </a:lnTo>
                <a:lnTo>
                  <a:pt x="755" y="430"/>
                </a:lnTo>
                <a:lnTo>
                  <a:pt x="744" y="427"/>
                </a:lnTo>
                <a:lnTo>
                  <a:pt x="743" y="417"/>
                </a:lnTo>
                <a:lnTo>
                  <a:pt x="746" y="400"/>
                </a:lnTo>
                <a:lnTo>
                  <a:pt x="743" y="398"/>
                </a:lnTo>
                <a:lnTo>
                  <a:pt x="720" y="396"/>
                </a:lnTo>
                <a:lnTo>
                  <a:pt x="702" y="411"/>
                </a:lnTo>
                <a:lnTo>
                  <a:pt x="694" y="415"/>
                </a:lnTo>
                <a:lnTo>
                  <a:pt x="688" y="413"/>
                </a:lnTo>
                <a:lnTo>
                  <a:pt x="694" y="390"/>
                </a:lnTo>
                <a:lnTo>
                  <a:pt x="701" y="379"/>
                </a:lnTo>
                <a:lnTo>
                  <a:pt x="713" y="369"/>
                </a:lnTo>
                <a:lnTo>
                  <a:pt x="729" y="353"/>
                </a:lnTo>
                <a:lnTo>
                  <a:pt x="770" y="323"/>
                </a:lnTo>
                <a:lnTo>
                  <a:pt x="767" y="318"/>
                </a:lnTo>
                <a:lnTo>
                  <a:pt x="772" y="311"/>
                </a:lnTo>
                <a:lnTo>
                  <a:pt x="804" y="312"/>
                </a:lnTo>
                <a:lnTo>
                  <a:pt x="812" y="307"/>
                </a:lnTo>
                <a:lnTo>
                  <a:pt x="811" y="293"/>
                </a:lnTo>
                <a:lnTo>
                  <a:pt x="828" y="245"/>
                </a:lnTo>
                <a:lnTo>
                  <a:pt x="856" y="212"/>
                </a:lnTo>
                <a:lnTo>
                  <a:pt x="861" y="201"/>
                </a:lnTo>
                <a:lnTo>
                  <a:pt x="797" y="180"/>
                </a:lnTo>
                <a:lnTo>
                  <a:pt x="774" y="176"/>
                </a:lnTo>
                <a:lnTo>
                  <a:pt x="760" y="157"/>
                </a:lnTo>
                <a:lnTo>
                  <a:pt x="746" y="146"/>
                </a:lnTo>
                <a:lnTo>
                  <a:pt x="730" y="146"/>
                </a:lnTo>
                <a:lnTo>
                  <a:pt x="713" y="139"/>
                </a:lnTo>
                <a:lnTo>
                  <a:pt x="702" y="140"/>
                </a:lnTo>
                <a:lnTo>
                  <a:pt x="668" y="121"/>
                </a:lnTo>
                <a:lnTo>
                  <a:pt x="671" y="116"/>
                </a:lnTo>
                <a:lnTo>
                  <a:pt x="666" y="113"/>
                </a:lnTo>
                <a:lnTo>
                  <a:pt x="669" y="92"/>
                </a:lnTo>
                <a:lnTo>
                  <a:pt x="662" y="90"/>
                </a:lnTo>
                <a:lnTo>
                  <a:pt x="647" y="104"/>
                </a:lnTo>
                <a:lnTo>
                  <a:pt x="624" y="97"/>
                </a:lnTo>
                <a:lnTo>
                  <a:pt x="624" y="82"/>
                </a:lnTo>
                <a:lnTo>
                  <a:pt x="617" y="69"/>
                </a:lnTo>
                <a:lnTo>
                  <a:pt x="603" y="63"/>
                </a:lnTo>
                <a:lnTo>
                  <a:pt x="575" y="48"/>
                </a:lnTo>
                <a:lnTo>
                  <a:pt x="568" y="31"/>
                </a:lnTo>
                <a:lnTo>
                  <a:pt x="556" y="29"/>
                </a:lnTo>
                <a:lnTo>
                  <a:pt x="542" y="15"/>
                </a:lnTo>
                <a:lnTo>
                  <a:pt x="545" y="0"/>
                </a:lnTo>
                <a:lnTo>
                  <a:pt x="540" y="2"/>
                </a:lnTo>
                <a:lnTo>
                  <a:pt x="514" y="2"/>
                </a:lnTo>
                <a:lnTo>
                  <a:pt x="481" y="6"/>
                </a:lnTo>
                <a:lnTo>
                  <a:pt x="458" y="50"/>
                </a:lnTo>
                <a:lnTo>
                  <a:pt x="462" y="54"/>
                </a:lnTo>
                <a:lnTo>
                  <a:pt x="460" y="61"/>
                </a:lnTo>
                <a:lnTo>
                  <a:pt x="423" y="77"/>
                </a:lnTo>
                <a:lnTo>
                  <a:pt x="383" y="81"/>
                </a:lnTo>
                <a:lnTo>
                  <a:pt x="364" y="86"/>
                </a:lnTo>
                <a:lnTo>
                  <a:pt x="352" y="97"/>
                </a:lnTo>
                <a:lnTo>
                  <a:pt x="352" y="103"/>
                </a:lnTo>
                <a:lnTo>
                  <a:pt x="369" y="105"/>
                </a:lnTo>
                <a:lnTo>
                  <a:pt x="376" y="108"/>
                </a:lnTo>
                <a:lnTo>
                  <a:pt x="373" y="112"/>
                </a:lnTo>
                <a:lnTo>
                  <a:pt x="348" y="109"/>
                </a:lnTo>
                <a:lnTo>
                  <a:pt x="334" y="115"/>
                </a:lnTo>
                <a:lnTo>
                  <a:pt x="310" y="112"/>
                </a:lnTo>
                <a:lnTo>
                  <a:pt x="275" y="101"/>
                </a:lnTo>
                <a:lnTo>
                  <a:pt x="270" y="101"/>
                </a:lnTo>
                <a:lnTo>
                  <a:pt x="260" y="84"/>
                </a:lnTo>
                <a:lnTo>
                  <a:pt x="263" y="75"/>
                </a:lnTo>
                <a:lnTo>
                  <a:pt x="260" y="73"/>
                </a:lnTo>
                <a:lnTo>
                  <a:pt x="233" y="69"/>
                </a:lnTo>
                <a:lnTo>
                  <a:pt x="223" y="65"/>
                </a:lnTo>
                <a:lnTo>
                  <a:pt x="219" y="84"/>
                </a:lnTo>
                <a:lnTo>
                  <a:pt x="221" y="93"/>
                </a:lnTo>
                <a:lnTo>
                  <a:pt x="228" y="98"/>
                </a:lnTo>
                <a:lnTo>
                  <a:pt x="225" y="146"/>
                </a:lnTo>
                <a:lnTo>
                  <a:pt x="232" y="151"/>
                </a:lnTo>
                <a:lnTo>
                  <a:pt x="225" y="154"/>
                </a:lnTo>
                <a:lnTo>
                  <a:pt x="211" y="153"/>
                </a:lnTo>
                <a:lnTo>
                  <a:pt x="204" y="146"/>
                </a:lnTo>
                <a:lnTo>
                  <a:pt x="193" y="146"/>
                </a:lnTo>
                <a:lnTo>
                  <a:pt x="183" y="147"/>
                </a:lnTo>
                <a:lnTo>
                  <a:pt x="174" y="144"/>
                </a:lnTo>
                <a:lnTo>
                  <a:pt x="150" y="146"/>
                </a:lnTo>
                <a:lnTo>
                  <a:pt x="127" y="120"/>
                </a:lnTo>
                <a:lnTo>
                  <a:pt x="104" y="117"/>
                </a:lnTo>
                <a:lnTo>
                  <a:pt x="94" y="116"/>
                </a:lnTo>
                <a:lnTo>
                  <a:pt x="90" y="120"/>
                </a:lnTo>
                <a:lnTo>
                  <a:pt x="40" y="119"/>
                </a:lnTo>
                <a:lnTo>
                  <a:pt x="10" y="123"/>
                </a:lnTo>
                <a:lnTo>
                  <a:pt x="1" y="135"/>
                </a:lnTo>
                <a:lnTo>
                  <a:pt x="22" y="143"/>
                </a:lnTo>
                <a:lnTo>
                  <a:pt x="10" y="147"/>
                </a:lnTo>
                <a:lnTo>
                  <a:pt x="10" y="151"/>
                </a:lnTo>
                <a:lnTo>
                  <a:pt x="31" y="154"/>
                </a:lnTo>
                <a:lnTo>
                  <a:pt x="26" y="162"/>
                </a:lnTo>
                <a:lnTo>
                  <a:pt x="0" y="161"/>
                </a:lnTo>
                <a:lnTo>
                  <a:pt x="5" y="166"/>
                </a:lnTo>
                <a:lnTo>
                  <a:pt x="19" y="174"/>
                </a:lnTo>
                <a:lnTo>
                  <a:pt x="15" y="184"/>
                </a:lnTo>
                <a:lnTo>
                  <a:pt x="29" y="188"/>
                </a:lnTo>
                <a:lnTo>
                  <a:pt x="31" y="182"/>
                </a:lnTo>
                <a:lnTo>
                  <a:pt x="42" y="184"/>
                </a:lnTo>
                <a:lnTo>
                  <a:pt x="85" y="211"/>
                </a:lnTo>
                <a:lnTo>
                  <a:pt x="94" y="220"/>
                </a:lnTo>
                <a:lnTo>
                  <a:pt x="110" y="219"/>
                </a:lnTo>
                <a:lnTo>
                  <a:pt x="111" y="226"/>
                </a:lnTo>
                <a:lnTo>
                  <a:pt x="123" y="232"/>
                </a:lnTo>
                <a:lnTo>
                  <a:pt x="136" y="231"/>
                </a:lnTo>
                <a:lnTo>
                  <a:pt x="129" y="247"/>
                </a:lnTo>
                <a:lnTo>
                  <a:pt x="165" y="254"/>
                </a:lnTo>
                <a:lnTo>
                  <a:pt x="178" y="261"/>
                </a:lnTo>
                <a:lnTo>
                  <a:pt x="155" y="262"/>
                </a:lnTo>
                <a:lnTo>
                  <a:pt x="153" y="268"/>
                </a:lnTo>
                <a:lnTo>
                  <a:pt x="160" y="276"/>
                </a:lnTo>
                <a:lnTo>
                  <a:pt x="151" y="283"/>
                </a:lnTo>
                <a:lnTo>
                  <a:pt x="146" y="276"/>
                </a:lnTo>
                <a:lnTo>
                  <a:pt x="143" y="284"/>
                </a:lnTo>
                <a:lnTo>
                  <a:pt x="153" y="299"/>
                </a:lnTo>
                <a:lnTo>
                  <a:pt x="160" y="318"/>
                </a:lnTo>
                <a:lnTo>
                  <a:pt x="204" y="345"/>
                </a:lnTo>
                <a:lnTo>
                  <a:pt x="198" y="352"/>
                </a:lnTo>
                <a:lnTo>
                  <a:pt x="202" y="361"/>
                </a:lnTo>
                <a:lnTo>
                  <a:pt x="188" y="384"/>
                </a:lnTo>
                <a:lnTo>
                  <a:pt x="190" y="395"/>
                </a:lnTo>
                <a:lnTo>
                  <a:pt x="202" y="404"/>
                </a:lnTo>
                <a:lnTo>
                  <a:pt x="209" y="417"/>
                </a:lnTo>
                <a:lnTo>
                  <a:pt x="207" y="425"/>
                </a:lnTo>
                <a:lnTo>
                  <a:pt x="193" y="406"/>
                </a:lnTo>
                <a:lnTo>
                  <a:pt x="186" y="413"/>
                </a:lnTo>
                <a:lnTo>
                  <a:pt x="181" y="430"/>
                </a:lnTo>
                <a:lnTo>
                  <a:pt x="167" y="463"/>
                </a:lnTo>
                <a:lnTo>
                  <a:pt x="164" y="472"/>
                </a:lnTo>
                <a:lnTo>
                  <a:pt x="172" y="465"/>
                </a:lnTo>
                <a:lnTo>
                  <a:pt x="171" y="476"/>
                </a:lnTo>
                <a:lnTo>
                  <a:pt x="160" y="482"/>
                </a:lnTo>
                <a:lnTo>
                  <a:pt x="127" y="553"/>
                </a:lnTo>
                <a:lnTo>
                  <a:pt x="103" y="570"/>
                </a:lnTo>
                <a:lnTo>
                  <a:pt x="89" y="567"/>
                </a:lnTo>
                <a:lnTo>
                  <a:pt x="125" y="602"/>
                </a:lnTo>
                <a:lnTo>
                  <a:pt x="160" y="624"/>
                </a:lnTo>
                <a:lnTo>
                  <a:pt x="219" y="647"/>
                </a:lnTo>
                <a:lnTo>
                  <a:pt x="240" y="651"/>
                </a:lnTo>
                <a:lnTo>
                  <a:pt x="277" y="644"/>
                </a:lnTo>
                <a:lnTo>
                  <a:pt x="287" y="649"/>
                </a:lnTo>
                <a:lnTo>
                  <a:pt x="305" y="663"/>
                </a:lnTo>
                <a:lnTo>
                  <a:pt x="314" y="671"/>
                </a:lnTo>
                <a:lnTo>
                  <a:pt x="315" y="678"/>
                </a:lnTo>
                <a:lnTo>
                  <a:pt x="324" y="679"/>
                </a:lnTo>
                <a:lnTo>
                  <a:pt x="331" y="678"/>
                </a:lnTo>
                <a:lnTo>
                  <a:pt x="329" y="674"/>
                </a:lnTo>
                <a:lnTo>
                  <a:pt x="343" y="685"/>
                </a:lnTo>
                <a:lnTo>
                  <a:pt x="352" y="689"/>
                </a:lnTo>
                <a:lnTo>
                  <a:pt x="392" y="690"/>
                </a:lnTo>
                <a:lnTo>
                  <a:pt x="439" y="694"/>
                </a:lnTo>
                <a:lnTo>
                  <a:pt x="441" y="663"/>
                </a:lnTo>
                <a:lnTo>
                  <a:pt x="436" y="658"/>
                </a:lnTo>
                <a:lnTo>
                  <a:pt x="443" y="643"/>
                </a:lnTo>
                <a:lnTo>
                  <a:pt x="453" y="632"/>
                </a:lnTo>
                <a:lnTo>
                  <a:pt x="481" y="625"/>
                </a:lnTo>
                <a:lnTo>
                  <a:pt x="505" y="614"/>
                </a:lnTo>
                <a:lnTo>
                  <a:pt x="518" y="610"/>
                </a:lnTo>
                <a:lnTo>
                  <a:pt x="551" y="621"/>
                </a:lnTo>
                <a:lnTo>
                  <a:pt x="556" y="626"/>
                </a:lnTo>
                <a:lnTo>
                  <a:pt x="579" y="632"/>
                </a:lnTo>
                <a:lnTo>
                  <a:pt x="582" y="628"/>
                </a:lnTo>
                <a:lnTo>
                  <a:pt x="615" y="637"/>
                </a:lnTo>
                <a:lnTo>
                  <a:pt x="617" y="643"/>
                </a:lnTo>
                <a:lnTo>
                  <a:pt x="638" y="647"/>
                </a:lnTo>
                <a:lnTo>
                  <a:pt x="648" y="656"/>
                </a:lnTo>
                <a:lnTo>
                  <a:pt x="669" y="660"/>
                </a:lnTo>
                <a:lnTo>
                  <a:pt x="704" y="652"/>
                </a:lnTo>
                <a:lnTo>
                  <a:pt x="709" y="643"/>
                </a:lnTo>
                <a:lnTo>
                  <a:pt x="722" y="636"/>
                </a:lnTo>
                <a:lnTo>
                  <a:pt x="750" y="618"/>
                </a:lnTo>
                <a:lnTo>
                  <a:pt x="779" y="580"/>
                </a:lnTo>
                <a:close/>
              </a:path>
            </a:pathLst>
          </a:custGeom>
          <a:solidFill>
            <a:srgbClr val="0000FF"/>
          </a:solidFill>
          <a:ln w="36576">
            <a:solidFill>
              <a:srgbClr val="000000"/>
            </a:solidFill>
            <a:prstDash val="solid"/>
            <a:round/>
            <a:headEnd/>
            <a:tailEnd/>
          </a:ln>
        </p:spPr>
        <p:txBody>
          <a:bodyPr/>
          <a:lstStyle/>
          <a:p>
            <a:endParaRPr lang="cs-CZ"/>
          </a:p>
        </p:txBody>
      </p:sp>
      <p:sp>
        <p:nvSpPr>
          <p:cNvPr id="71731" name="Rectangle 51"/>
          <p:cNvSpPr>
            <a:spLocks noChangeArrowheads="1"/>
          </p:cNvSpPr>
          <p:nvPr/>
        </p:nvSpPr>
        <p:spPr bwMode="auto">
          <a:xfrm>
            <a:off x="2872052" y="3922713"/>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latin typeface="Arial" charset="0"/>
                <a:cs typeface="Arial" charset="0"/>
              </a:rPr>
              <a:t>France</a:t>
            </a:r>
            <a:endParaRPr lang="en-US" altLang="cs-CZ" sz="2400">
              <a:latin typeface="Times New Roman" pitchFamily="18" charset="0"/>
              <a:cs typeface="Arial" charset="0"/>
            </a:endParaRPr>
          </a:p>
        </p:txBody>
      </p:sp>
      <p:sp>
        <p:nvSpPr>
          <p:cNvPr id="71732" name="Rectangle 52"/>
          <p:cNvSpPr>
            <a:spLocks noChangeArrowheads="1"/>
          </p:cNvSpPr>
          <p:nvPr/>
        </p:nvSpPr>
        <p:spPr bwMode="auto">
          <a:xfrm>
            <a:off x="2916767" y="3216276"/>
            <a:ext cx="1667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solidFill>
                  <a:srgbClr val="FFFFFF"/>
                </a:solidFill>
                <a:latin typeface="Arial" charset="0"/>
                <a:cs typeface="Arial" charset="0"/>
              </a:rPr>
              <a:t>UK</a:t>
            </a:r>
            <a:endParaRPr lang="en-US" altLang="cs-CZ" sz="2400">
              <a:latin typeface="Times New Roman" pitchFamily="18" charset="0"/>
              <a:cs typeface="Arial" charset="0"/>
            </a:endParaRPr>
          </a:p>
        </p:txBody>
      </p:sp>
      <p:sp>
        <p:nvSpPr>
          <p:cNvPr id="71733" name="Rectangle 53"/>
          <p:cNvSpPr>
            <a:spLocks noChangeArrowheads="1"/>
          </p:cNvSpPr>
          <p:nvPr/>
        </p:nvSpPr>
        <p:spPr bwMode="auto">
          <a:xfrm rot="18000000">
            <a:off x="5603327" y="1865363"/>
            <a:ext cx="45525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solidFill>
                  <a:srgbClr val="FFFFFF"/>
                </a:solidFill>
                <a:latin typeface="Arial" charset="0"/>
                <a:cs typeface="Arial" charset="0"/>
              </a:rPr>
              <a:t>Finland</a:t>
            </a:r>
            <a:endParaRPr lang="en-US" altLang="cs-CZ" sz="2400">
              <a:latin typeface="Times New Roman" pitchFamily="18" charset="0"/>
              <a:cs typeface="Arial" charset="0"/>
            </a:endParaRPr>
          </a:p>
        </p:txBody>
      </p:sp>
      <p:sp>
        <p:nvSpPr>
          <p:cNvPr id="71734" name="Rectangle 54"/>
          <p:cNvSpPr>
            <a:spLocks noChangeArrowheads="1"/>
          </p:cNvSpPr>
          <p:nvPr/>
        </p:nvSpPr>
        <p:spPr bwMode="auto">
          <a:xfrm rot="16500000">
            <a:off x="4625758" y="2047925"/>
            <a:ext cx="48250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solidFill>
                  <a:srgbClr val="000000"/>
                </a:solidFill>
                <a:latin typeface="Arial" charset="0"/>
                <a:cs typeface="Arial" charset="0"/>
              </a:rPr>
              <a:t>Sweden</a:t>
            </a:r>
            <a:endParaRPr lang="en-US" altLang="cs-CZ" sz="2400">
              <a:latin typeface="Times New Roman" pitchFamily="18" charset="0"/>
              <a:cs typeface="Arial" charset="0"/>
            </a:endParaRPr>
          </a:p>
        </p:txBody>
      </p:sp>
      <p:sp>
        <p:nvSpPr>
          <p:cNvPr id="71735" name="Rectangle 55"/>
          <p:cNvSpPr>
            <a:spLocks noChangeArrowheads="1"/>
          </p:cNvSpPr>
          <p:nvPr/>
        </p:nvSpPr>
        <p:spPr bwMode="auto">
          <a:xfrm rot="19800000">
            <a:off x="3980937" y="2206675"/>
            <a:ext cx="461665"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solidFill>
                  <a:srgbClr val="FFFFFF"/>
                </a:solidFill>
                <a:latin typeface="Arial" charset="0"/>
                <a:cs typeface="Arial" charset="0"/>
              </a:rPr>
              <a:t>Norway</a:t>
            </a:r>
            <a:endParaRPr lang="en-US" altLang="cs-CZ" sz="2400">
              <a:latin typeface="Times New Roman" pitchFamily="18" charset="0"/>
              <a:cs typeface="Arial" charset="0"/>
            </a:endParaRPr>
          </a:p>
        </p:txBody>
      </p:sp>
      <p:sp>
        <p:nvSpPr>
          <p:cNvPr id="71736" name="Rectangle 56"/>
          <p:cNvSpPr>
            <a:spLocks noChangeArrowheads="1"/>
          </p:cNvSpPr>
          <p:nvPr/>
        </p:nvSpPr>
        <p:spPr bwMode="auto">
          <a:xfrm rot="19800000">
            <a:off x="3958469" y="3500487"/>
            <a:ext cx="55303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solidFill>
                  <a:srgbClr val="FFFFFF"/>
                </a:solidFill>
                <a:latin typeface="Arial" charset="0"/>
                <a:cs typeface="Arial" charset="0"/>
              </a:rPr>
              <a:t>Germany</a:t>
            </a:r>
            <a:endParaRPr lang="en-US" altLang="cs-CZ" sz="2400">
              <a:latin typeface="Times New Roman" pitchFamily="18" charset="0"/>
              <a:cs typeface="Arial" charset="0"/>
            </a:endParaRPr>
          </a:p>
        </p:txBody>
      </p:sp>
      <p:sp>
        <p:nvSpPr>
          <p:cNvPr id="71737" name="Rectangle 57"/>
          <p:cNvSpPr>
            <a:spLocks noChangeArrowheads="1"/>
          </p:cNvSpPr>
          <p:nvPr/>
        </p:nvSpPr>
        <p:spPr bwMode="auto">
          <a:xfrm rot="19800000">
            <a:off x="4604606" y="4015389"/>
            <a:ext cx="3975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solidFill>
                  <a:srgbClr val="FFFFFF"/>
                </a:solidFill>
                <a:latin typeface="Arial" charset="0"/>
                <a:cs typeface="Arial" charset="0"/>
              </a:rPr>
              <a:t>Austria</a:t>
            </a:r>
            <a:endParaRPr lang="en-US" altLang="cs-CZ" sz="2400">
              <a:latin typeface="Times New Roman" pitchFamily="18" charset="0"/>
              <a:cs typeface="Arial" charset="0"/>
            </a:endParaRPr>
          </a:p>
        </p:txBody>
      </p:sp>
      <p:sp>
        <p:nvSpPr>
          <p:cNvPr id="71738" name="Rectangle 58"/>
          <p:cNvSpPr>
            <a:spLocks noChangeArrowheads="1"/>
          </p:cNvSpPr>
          <p:nvPr/>
        </p:nvSpPr>
        <p:spPr bwMode="auto">
          <a:xfrm>
            <a:off x="1592527" y="5626101"/>
            <a:ext cx="785945" cy="282575"/>
          </a:xfrm>
          <a:prstGeom prst="rect">
            <a:avLst/>
          </a:prstGeom>
          <a:solidFill>
            <a:srgbClr val="FF0000"/>
          </a:solidFill>
          <a:ln w="7938">
            <a:solidFill>
              <a:srgbClr val="000000"/>
            </a:solidFill>
            <a:miter lim="800000"/>
            <a:headEnd/>
            <a:tailEnd/>
          </a:ln>
        </p:spPr>
        <p:txBody>
          <a:bodyPr/>
          <a:lstStyle/>
          <a:p>
            <a:endParaRPr lang="cs-CZ"/>
          </a:p>
        </p:txBody>
      </p:sp>
      <p:sp>
        <p:nvSpPr>
          <p:cNvPr id="71739" name="Rectangle 59"/>
          <p:cNvSpPr>
            <a:spLocks noChangeArrowheads="1"/>
          </p:cNvSpPr>
          <p:nvPr/>
        </p:nvSpPr>
        <p:spPr bwMode="auto">
          <a:xfrm rot="2700000">
            <a:off x="4460107" y="4627613"/>
            <a:ext cx="25487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solidFill>
                  <a:srgbClr val="FFFFFF"/>
                </a:solidFill>
                <a:latin typeface="Arial" charset="0"/>
                <a:cs typeface="Arial" charset="0"/>
              </a:rPr>
              <a:t>Italy</a:t>
            </a:r>
            <a:endParaRPr lang="en-US" altLang="cs-CZ" sz="2400">
              <a:latin typeface="Times New Roman" pitchFamily="18" charset="0"/>
              <a:cs typeface="Arial" charset="0"/>
            </a:endParaRPr>
          </a:p>
        </p:txBody>
      </p:sp>
      <p:sp>
        <p:nvSpPr>
          <p:cNvPr id="71740" name="Rectangle 60"/>
          <p:cNvSpPr>
            <a:spLocks noChangeArrowheads="1"/>
          </p:cNvSpPr>
          <p:nvPr/>
        </p:nvSpPr>
        <p:spPr bwMode="auto">
          <a:xfrm rot="18000000">
            <a:off x="1229654" y="4768900"/>
            <a:ext cx="51937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000" b="1">
                <a:solidFill>
                  <a:srgbClr val="000000"/>
                </a:solidFill>
                <a:latin typeface="Arial" charset="0"/>
                <a:cs typeface="Arial" charset="0"/>
              </a:rPr>
              <a:t>Portugal</a:t>
            </a:r>
            <a:endParaRPr lang="en-US" altLang="cs-CZ" sz="2400">
              <a:latin typeface="Times New Roman" pitchFamily="18" charset="0"/>
              <a:cs typeface="Arial" charset="0"/>
            </a:endParaRPr>
          </a:p>
        </p:txBody>
      </p:sp>
      <p:sp>
        <p:nvSpPr>
          <p:cNvPr id="71741" name="Freeform 61"/>
          <p:cNvSpPr>
            <a:spLocks/>
          </p:cNvSpPr>
          <p:nvPr/>
        </p:nvSpPr>
        <p:spPr bwMode="auto">
          <a:xfrm>
            <a:off x="3714750" y="3294064"/>
            <a:ext cx="130704" cy="141287"/>
          </a:xfrm>
          <a:custGeom>
            <a:avLst/>
            <a:gdLst>
              <a:gd name="T0" fmla="*/ 68 w 68"/>
              <a:gd name="T1" fmla="*/ 1 h 80"/>
              <a:gd name="T2" fmla="*/ 32 w 68"/>
              <a:gd name="T3" fmla="*/ 80 h 80"/>
              <a:gd name="T4" fmla="*/ 0 w 68"/>
              <a:gd name="T5" fmla="*/ 0 h 80"/>
              <a:gd name="T6" fmla="*/ 68 w 68"/>
              <a:gd name="T7" fmla="*/ 1 h 80"/>
            </a:gdLst>
            <a:ahLst/>
            <a:cxnLst>
              <a:cxn ang="0">
                <a:pos x="T0" y="T1"/>
              </a:cxn>
              <a:cxn ang="0">
                <a:pos x="T2" y="T3"/>
              </a:cxn>
              <a:cxn ang="0">
                <a:pos x="T4" y="T5"/>
              </a:cxn>
              <a:cxn ang="0">
                <a:pos x="T6" y="T7"/>
              </a:cxn>
            </a:cxnLst>
            <a:rect l="0" t="0" r="r" b="b"/>
            <a:pathLst>
              <a:path w="68" h="80">
                <a:moveTo>
                  <a:pt x="68" y="1"/>
                </a:moveTo>
                <a:lnTo>
                  <a:pt x="32" y="80"/>
                </a:lnTo>
                <a:lnTo>
                  <a:pt x="0" y="0"/>
                </a:lnTo>
                <a:lnTo>
                  <a:pt x="68" y="1"/>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cs-CZ"/>
          </a:p>
        </p:txBody>
      </p:sp>
      <p:sp>
        <p:nvSpPr>
          <p:cNvPr id="71742" name="Rectangle 62"/>
          <p:cNvSpPr>
            <a:spLocks noChangeArrowheads="1"/>
          </p:cNvSpPr>
          <p:nvPr/>
        </p:nvSpPr>
        <p:spPr bwMode="auto">
          <a:xfrm>
            <a:off x="2027635" y="1017589"/>
            <a:ext cx="397545"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a:solidFill>
                  <a:srgbClr val="000000"/>
                </a:solidFill>
                <a:latin typeface="Arial" charset="0"/>
                <a:cs typeface="Arial" charset="0"/>
              </a:rPr>
              <a:t>Iceland</a:t>
            </a:r>
            <a:endParaRPr lang="en-US" altLang="cs-CZ" sz="2400">
              <a:latin typeface="Times New Roman" pitchFamily="18" charset="0"/>
              <a:cs typeface="Arial" charset="0"/>
            </a:endParaRPr>
          </a:p>
        </p:txBody>
      </p:sp>
      <p:sp>
        <p:nvSpPr>
          <p:cNvPr id="71743" name="Line 63"/>
          <p:cNvSpPr>
            <a:spLocks noChangeShapeType="1"/>
          </p:cNvSpPr>
          <p:nvPr/>
        </p:nvSpPr>
        <p:spPr bwMode="auto">
          <a:xfrm>
            <a:off x="4875611" y="4292600"/>
            <a:ext cx="2184135" cy="649288"/>
          </a:xfrm>
          <a:prstGeom prst="line">
            <a:avLst/>
          </a:prstGeom>
          <a:noFill/>
          <a:ln w="34925">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744" name="Rectangle 64"/>
          <p:cNvSpPr>
            <a:spLocks noChangeArrowheads="1"/>
          </p:cNvSpPr>
          <p:nvPr/>
        </p:nvSpPr>
        <p:spPr bwMode="auto">
          <a:xfrm>
            <a:off x="7137136" y="4941889"/>
            <a:ext cx="47448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latin typeface="Arial" charset="0"/>
                <a:cs typeface="Arial" charset="0"/>
              </a:rPr>
              <a:t>Slovenia</a:t>
            </a:r>
            <a:endParaRPr lang="en-US" altLang="cs-CZ" sz="2400">
              <a:latin typeface="Times New Roman" pitchFamily="18" charset="0"/>
              <a:cs typeface="Arial" charset="0"/>
            </a:endParaRPr>
          </a:p>
        </p:txBody>
      </p:sp>
      <p:sp>
        <p:nvSpPr>
          <p:cNvPr id="71745" name="Rectangle 65"/>
          <p:cNvSpPr>
            <a:spLocks noChangeArrowheads="1"/>
          </p:cNvSpPr>
          <p:nvPr/>
        </p:nvSpPr>
        <p:spPr bwMode="auto">
          <a:xfrm>
            <a:off x="1441185" y="3513139"/>
            <a:ext cx="4552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latin typeface="Arial" charset="0"/>
                <a:cs typeface="Arial" charset="0"/>
              </a:rPr>
              <a:t>Belgium</a:t>
            </a:r>
            <a:endParaRPr lang="en-US" altLang="cs-CZ" sz="2400">
              <a:latin typeface="Times New Roman" pitchFamily="18" charset="0"/>
              <a:cs typeface="Arial" charset="0"/>
            </a:endParaRPr>
          </a:p>
        </p:txBody>
      </p:sp>
      <p:sp>
        <p:nvSpPr>
          <p:cNvPr id="71746" name="Line 66"/>
          <p:cNvSpPr>
            <a:spLocks noChangeShapeType="1"/>
          </p:cNvSpPr>
          <p:nvPr/>
        </p:nvSpPr>
        <p:spPr bwMode="auto">
          <a:xfrm>
            <a:off x="2101585" y="3590925"/>
            <a:ext cx="1577050" cy="1588"/>
          </a:xfrm>
          <a:prstGeom prst="line">
            <a:avLst/>
          </a:prstGeom>
          <a:noFill/>
          <a:ln w="36513">
            <a:solidFill>
              <a:srgbClr val="00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747" name="Rectangle 67"/>
          <p:cNvSpPr>
            <a:spLocks noChangeArrowheads="1"/>
          </p:cNvSpPr>
          <p:nvPr/>
        </p:nvSpPr>
        <p:spPr bwMode="auto">
          <a:xfrm>
            <a:off x="3236648" y="2852739"/>
            <a:ext cx="904094"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latin typeface="Arial" charset="0"/>
                <a:cs typeface="Arial" charset="0"/>
              </a:rPr>
              <a:t>The Netherlands</a:t>
            </a:r>
            <a:endParaRPr lang="en-US" altLang="cs-CZ" sz="2400">
              <a:latin typeface="Times New Roman" pitchFamily="18" charset="0"/>
              <a:cs typeface="Arial" charset="0"/>
            </a:endParaRPr>
          </a:p>
        </p:txBody>
      </p:sp>
      <p:sp>
        <p:nvSpPr>
          <p:cNvPr id="71748" name="Rectangle 68"/>
          <p:cNvSpPr>
            <a:spLocks noChangeArrowheads="1"/>
          </p:cNvSpPr>
          <p:nvPr/>
        </p:nvSpPr>
        <p:spPr bwMode="auto">
          <a:xfrm>
            <a:off x="6122458" y="6021389"/>
            <a:ext cx="39113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900" b="1">
                <a:latin typeface="Arial" charset="0"/>
                <a:cs typeface="Arial" charset="0"/>
              </a:rPr>
              <a:t>Greece</a:t>
            </a:r>
            <a:endParaRPr lang="en-US" altLang="cs-CZ" sz="2400">
              <a:latin typeface="Times New Roman" pitchFamily="18" charset="0"/>
              <a:cs typeface="Arial" charset="0"/>
            </a:endParaRPr>
          </a:p>
        </p:txBody>
      </p:sp>
      <p:sp>
        <p:nvSpPr>
          <p:cNvPr id="71749" name="Rectangle 69"/>
          <p:cNvSpPr>
            <a:spLocks noChangeArrowheads="1"/>
          </p:cNvSpPr>
          <p:nvPr/>
        </p:nvSpPr>
        <p:spPr bwMode="auto">
          <a:xfrm>
            <a:off x="1592527" y="6048376"/>
            <a:ext cx="785945" cy="282575"/>
          </a:xfrm>
          <a:prstGeom prst="rect">
            <a:avLst/>
          </a:prstGeom>
          <a:solidFill>
            <a:srgbClr val="0000FF"/>
          </a:solidFill>
          <a:ln w="7938">
            <a:solidFill>
              <a:srgbClr val="000000"/>
            </a:solidFill>
            <a:miter lim="800000"/>
            <a:headEnd/>
            <a:tailEnd/>
          </a:ln>
        </p:spPr>
        <p:txBody>
          <a:bodyPr/>
          <a:lstStyle/>
          <a:p>
            <a:endParaRPr lang="cs-CZ"/>
          </a:p>
        </p:txBody>
      </p:sp>
      <p:sp>
        <p:nvSpPr>
          <p:cNvPr id="71750" name="Rectangle 70"/>
          <p:cNvSpPr>
            <a:spLocks noChangeArrowheads="1"/>
          </p:cNvSpPr>
          <p:nvPr/>
        </p:nvSpPr>
        <p:spPr bwMode="auto">
          <a:xfrm>
            <a:off x="2701794" y="6080125"/>
            <a:ext cx="142712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300">
                <a:latin typeface="Arial" charset="0"/>
                <a:cs typeface="Arial" charset="0"/>
              </a:rPr>
              <a:t>HCV and HIV-RNA</a:t>
            </a:r>
            <a:endParaRPr lang="en-US" altLang="cs-CZ" sz="2400">
              <a:latin typeface="Times New Roman" pitchFamily="18" charset="0"/>
              <a:cs typeface="Arial" charset="0"/>
            </a:endParaRPr>
          </a:p>
        </p:txBody>
      </p:sp>
      <p:sp>
        <p:nvSpPr>
          <p:cNvPr id="71751" name="Rectangle 71"/>
          <p:cNvSpPr>
            <a:spLocks noChangeArrowheads="1"/>
          </p:cNvSpPr>
          <p:nvPr/>
        </p:nvSpPr>
        <p:spPr bwMode="auto">
          <a:xfrm>
            <a:off x="1592527" y="6472239"/>
            <a:ext cx="785945" cy="282575"/>
          </a:xfrm>
          <a:prstGeom prst="rect">
            <a:avLst/>
          </a:prstGeom>
          <a:solidFill>
            <a:srgbClr val="008000"/>
          </a:solidFill>
          <a:ln w="7938">
            <a:solidFill>
              <a:srgbClr val="000000"/>
            </a:solidFill>
            <a:miter lim="800000"/>
            <a:headEnd/>
            <a:tailEnd/>
          </a:ln>
        </p:spPr>
        <p:txBody>
          <a:bodyPr/>
          <a:lstStyle/>
          <a:p>
            <a:endParaRPr lang="cs-CZ"/>
          </a:p>
        </p:txBody>
      </p:sp>
      <p:sp>
        <p:nvSpPr>
          <p:cNvPr id="71752" name="Rectangle 72"/>
          <p:cNvSpPr>
            <a:spLocks noChangeArrowheads="1"/>
          </p:cNvSpPr>
          <p:nvPr/>
        </p:nvSpPr>
        <p:spPr bwMode="auto">
          <a:xfrm>
            <a:off x="2641601" y="6505575"/>
            <a:ext cx="158883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tLang="cs-CZ" sz="1300" dirty="0">
                <a:solidFill>
                  <a:srgbClr val="000000"/>
                </a:solidFill>
                <a:latin typeface="Arial" charset="0"/>
                <a:cs typeface="Arial" charset="0"/>
              </a:rPr>
              <a:t> </a:t>
            </a:r>
            <a:r>
              <a:rPr lang="en-US" altLang="cs-CZ" sz="1300" dirty="0">
                <a:latin typeface="Arial" charset="0"/>
                <a:cs typeface="Arial" charset="0"/>
              </a:rPr>
              <a:t>HCV, HIV, HBV-DNA</a:t>
            </a:r>
            <a:endParaRPr lang="en-US" altLang="cs-CZ" sz="2400" dirty="0">
              <a:latin typeface="Times New Roman" pitchFamily="18" charset="0"/>
              <a:cs typeface="Arial" charset="0"/>
            </a:endParaRPr>
          </a:p>
        </p:txBody>
      </p:sp>
      <p:sp>
        <p:nvSpPr>
          <p:cNvPr id="71754" name="Rectangle 74"/>
          <p:cNvSpPr>
            <a:spLocks noChangeArrowheads="1"/>
          </p:cNvSpPr>
          <p:nvPr/>
        </p:nvSpPr>
        <p:spPr bwMode="auto">
          <a:xfrm rot="19800000">
            <a:off x="5252244" y="3242004"/>
            <a:ext cx="6242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eaLnBrk="0" hangingPunct="0"/>
            <a:r>
              <a:rPr lang="en-US" altLang="cs-CZ" sz="1000" b="1">
                <a:solidFill>
                  <a:srgbClr val="FFFFFF"/>
                </a:solidFill>
                <a:latin typeface="Arial" charset="0"/>
                <a:cs typeface="Arial" charset="0"/>
              </a:rPr>
              <a:t>Poland</a:t>
            </a:r>
          </a:p>
          <a:p>
            <a:pPr eaLnBrk="0" hangingPunct="0"/>
            <a:endParaRPr lang="en-US" altLang="cs-CZ" sz="2400">
              <a:latin typeface="Times New Roman" pitchFamily="18" charset="0"/>
              <a:cs typeface="Arial" charset="0"/>
            </a:endParaRPr>
          </a:p>
        </p:txBody>
      </p:sp>
      <p:sp>
        <p:nvSpPr>
          <p:cNvPr id="71755" name="Line 75"/>
          <p:cNvSpPr>
            <a:spLocks noChangeShapeType="1"/>
          </p:cNvSpPr>
          <p:nvPr/>
        </p:nvSpPr>
        <p:spPr bwMode="auto">
          <a:xfrm flipH="1" flipV="1">
            <a:off x="6045068" y="5229226"/>
            <a:ext cx="156501" cy="720725"/>
          </a:xfrm>
          <a:prstGeom prst="line">
            <a:avLst/>
          </a:prstGeom>
          <a:noFill/>
          <a:ln w="349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1756" name="Line 76"/>
          <p:cNvSpPr>
            <a:spLocks noChangeShapeType="1"/>
          </p:cNvSpPr>
          <p:nvPr/>
        </p:nvSpPr>
        <p:spPr bwMode="auto">
          <a:xfrm>
            <a:off x="3783542" y="2997200"/>
            <a:ext cx="0" cy="287338"/>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77" name="Nadpis 76"/>
          <p:cNvSpPr txBox="1">
            <a:spLocks/>
          </p:cNvSpPr>
          <p:nvPr/>
        </p:nvSpPr>
        <p:spPr bwMode="auto">
          <a:xfrm>
            <a:off x="800298" y="84985"/>
            <a:ext cx="8640763"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b="1">
                <a:solidFill>
                  <a:srgbClr val="00006E"/>
                </a:solidFill>
                <a:latin typeface="+mj-lt"/>
                <a:ea typeface="+mj-ea"/>
                <a:cs typeface="+mj-cs"/>
              </a:defRPr>
            </a:lvl1pPr>
            <a:lvl2pPr algn="l" rtl="0" eaLnBrk="0" fontAlgn="base" hangingPunct="0">
              <a:spcBef>
                <a:spcPct val="0"/>
              </a:spcBef>
              <a:spcAft>
                <a:spcPct val="0"/>
              </a:spcAft>
              <a:defRPr sz="2400" b="1">
                <a:solidFill>
                  <a:srgbClr val="00006E"/>
                </a:solidFill>
                <a:latin typeface="Arial Black" pitchFamily="34" charset="0"/>
              </a:defRPr>
            </a:lvl2pPr>
            <a:lvl3pPr algn="l" rtl="0" eaLnBrk="0" fontAlgn="base" hangingPunct="0">
              <a:spcBef>
                <a:spcPct val="0"/>
              </a:spcBef>
              <a:spcAft>
                <a:spcPct val="0"/>
              </a:spcAft>
              <a:defRPr sz="2400" b="1">
                <a:solidFill>
                  <a:srgbClr val="00006E"/>
                </a:solidFill>
                <a:latin typeface="Arial Black" pitchFamily="34" charset="0"/>
              </a:defRPr>
            </a:lvl3pPr>
            <a:lvl4pPr algn="l" rtl="0" eaLnBrk="0" fontAlgn="base" hangingPunct="0">
              <a:spcBef>
                <a:spcPct val="0"/>
              </a:spcBef>
              <a:spcAft>
                <a:spcPct val="0"/>
              </a:spcAft>
              <a:defRPr sz="2400" b="1">
                <a:solidFill>
                  <a:srgbClr val="00006E"/>
                </a:solidFill>
                <a:latin typeface="Arial Black" pitchFamily="34" charset="0"/>
              </a:defRPr>
            </a:lvl4pPr>
            <a:lvl5pPr algn="l" rtl="0" eaLnBrk="0" fontAlgn="base" hangingPunct="0">
              <a:spcBef>
                <a:spcPct val="0"/>
              </a:spcBef>
              <a:spcAft>
                <a:spcPct val="0"/>
              </a:spcAft>
              <a:defRPr sz="2400" b="1">
                <a:solidFill>
                  <a:srgbClr val="00006E"/>
                </a:solidFill>
                <a:latin typeface="Arial Black" pitchFamily="34" charset="0"/>
              </a:defRPr>
            </a:lvl5pPr>
            <a:lvl6pPr marL="457200" algn="l" rtl="0" fontAlgn="base">
              <a:spcBef>
                <a:spcPct val="0"/>
              </a:spcBef>
              <a:spcAft>
                <a:spcPct val="0"/>
              </a:spcAft>
              <a:defRPr sz="2400" b="1">
                <a:solidFill>
                  <a:srgbClr val="00006E"/>
                </a:solidFill>
                <a:latin typeface="Arial Black" pitchFamily="34" charset="0"/>
              </a:defRPr>
            </a:lvl6pPr>
            <a:lvl7pPr marL="914400" algn="l" rtl="0" fontAlgn="base">
              <a:spcBef>
                <a:spcPct val="0"/>
              </a:spcBef>
              <a:spcAft>
                <a:spcPct val="0"/>
              </a:spcAft>
              <a:defRPr sz="2400" b="1">
                <a:solidFill>
                  <a:srgbClr val="00006E"/>
                </a:solidFill>
                <a:latin typeface="Arial Black" pitchFamily="34" charset="0"/>
              </a:defRPr>
            </a:lvl7pPr>
            <a:lvl8pPr marL="1371600" algn="l" rtl="0" fontAlgn="base">
              <a:spcBef>
                <a:spcPct val="0"/>
              </a:spcBef>
              <a:spcAft>
                <a:spcPct val="0"/>
              </a:spcAft>
              <a:defRPr sz="2400" b="1">
                <a:solidFill>
                  <a:srgbClr val="00006E"/>
                </a:solidFill>
                <a:latin typeface="Arial Black" pitchFamily="34" charset="0"/>
              </a:defRPr>
            </a:lvl8pPr>
            <a:lvl9pPr marL="1828800" algn="l" rtl="0" fontAlgn="base">
              <a:spcBef>
                <a:spcPct val="0"/>
              </a:spcBef>
              <a:spcAft>
                <a:spcPct val="0"/>
              </a:spcAft>
              <a:defRPr sz="2400" b="1">
                <a:solidFill>
                  <a:srgbClr val="00006E"/>
                </a:solidFill>
                <a:latin typeface="Arial Black" pitchFamily="34" charset="0"/>
              </a:defRPr>
            </a:lvl9pPr>
          </a:lstStyle>
          <a:p>
            <a:pPr algn="ctr"/>
            <a:r>
              <a:rPr lang="cs-CZ" kern="0" dirty="0"/>
              <a:t>Testování NAT dárců krve v Evropě 2005</a:t>
            </a:r>
          </a:p>
        </p:txBody>
      </p:sp>
    </p:spTree>
    <p:extLst>
      <p:ext uri="{BB962C8B-B14F-4D97-AF65-F5344CB8AC3E}">
        <p14:creationId xmlns:p14="http://schemas.microsoft.com/office/powerpoint/2010/main" val="413558900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700073" y="5686425"/>
            <a:ext cx="758669" cy="200055"/>
          </a:xfrm>
          <a:prstGeom prst="rect">
            <a:avLst/>
          </a:prstGeom>
          <a:noFill/>
          <a:ln w="9525">
            <a:noFill/>
            <a:miter lim="800000"/>
            <a:headEnd/>
            <a:tailEnd/>
          </a:ln>
        </p:spPr>
        <p:txBody>
          <a:bodyPr wrap="none" lIns="0" tIns="0" rIns="0" bIns="0">
            <a:spAutoFit/>
          </a:bodyPr>
          <a:lstStyle/>
          <a:p>
            <a:pPr eaLnBrk="0" hangingPunct="0"/>
            <a:r>
              <a:rPr lang="en-US" sz="1300">
                <a:latin typeface="Arial" charset="0"/>
                <a:cs typeface="Arial" charset="0"/>
              </a:rPr>
              <a:t>HCV-RNA</a:t>
            </a:r>
            <a:endParaRPr lang="en-US" sz="2400">
              <a:latin typeface="Times New Roman" pitchFamily="18" charset="0"/>
              <a:cs typeface="Arial" charset="0"/>
            </a:endParaRPr>
          </a:p>
        </p:txBody>
      </p:sp>
      <p:sp>
        <p:nvSpPr>
          <p:cNvPr id="71684" name="Rectangle 4"/>
          <p:cNvSpPr>
            <a:spLocks noChangeArrowheads="1"/>
          </p:cNvSpPr>
          <p:nvPr/>
        </p:nvSpPr>
        <p:spPr bwMode="auto">
          <a:xfrm>
            <a:off x="1315641" y="371476"/>
            <a:ext cx="7537846" cy="5305425"/>
          </a:xfrm>
          <a:prstGeom prst="rect">
            <a:avLst/>
          </a:prstGeom>
          <a:noFill/>
          <a:ln w="9525">
            <a:noFill/>
            <a:miter lim="800000"/>
            <a:headEnd/>
            <a:tailEnd/>
          </a:ln>
        </p:spPr>
        <p:txBody>
          <a:bodyPr/>
          <a:lstStyle/>
          <a:p>
            <a:pPr eaLnBrk="0" hangingPunct="0"/>
            <a:endParaRPr lang="cs-CZ" sz="2400">
              <a:latin typeface="Times New Roman" pitchFamily="18" charset="0"/>
              <a:cs typeface="Arial" charset="0"/>
            </a:endParaRPr>
          </a:p>
        </p:txBody>
      </p:sp>
      <p:sp>
        <p:nvSpPr>
          <p:cNvPr id="71685" name="Freeform 5"/>
          <p:cNvSpPr>
            <a:spLocks noEditPoints="1"/>
          </p:cNvSpPr>
          <p:nvPr/>
        </p:nvSpPr>
        <p:spPr bwMode="auto">
          <a:xfrm>
            <a:off x="4149858" y="2628900"/>
            <a:ext cx="767027" cy="446088"/>
          </a:xfrm>
          <a:custGeom>
            <a:avLst/>
            <a:gdLst/>
            <a:ahLst/>
            <a:cxnLst>
              <a:cxn ang="0">
                <a:pos x="86" y="222"/>
              </a:cxn>
              <a:cxn ang="0">
                <a:pos x="72" y="201"/>
              </a:cxn>
              <a:cxn ang="0">
                <a:pos x="82" y="174"/>
              </a:cxn>
              <a:cxn ang="0">
                <a:pos x="93" y="155"/>
              </a:cxn>
              <a:cxn ang="0">
                <a:pos x="103" y="145"/>
              </a:cxn>
              <a:cxn ang="0">
                <a:pos x="126" y="138"/>
              </a:cxn>
              <a:cxn ang="0">
                <a:pos x="136" y="118"/>
              </a:cxn>
              <a:cxn ang="0">
                <a:pos x="147" y="125"/>
              </a:cxn>
              <a:cxn ang="0">
                <a:pos x="157" y="98"/>
              </a:cxn>
              <a:cxn ang="0">
                <a:pos x="129" y="95"/>
              </a:cxn>
              <a:cxn ang="0">
                <a:pos x="129" y="84"/>
              </a:cxn>
              <a:cxn ang="0">
                <a:pos x="127" y="79"/>
              </a:cxn>
              <a:cxn ang="0">
                <a:pos x="148" y="30"/>
              </a:cxn>
              <a:cxn ang="0">
                <a:pos x="119" y="11"/>
              </a:cxn>
              <a:cxn ang="0">
                <a:pos x="86" y="38"/>
              </a:cxn>
              <a:cxn ang="0">
                <a:pos x="14" y="76"/>
              </a:cxn>
              <a:cxn ang="0">
                <a:pos x="4" y="151"/>
              </a:cxn>
              <a:cxn ang="0">
                <a:pos x="25" y="175"/>
              </a:cxn>
              <a:cxn ang="0">
                <a:pos x="26" y="218"/>
              </a:cxn>
              <a:cxn ang="0">
                <a:pos x="119" y="170"/>
              </a:cxn>
              <a:cxn ang="0">
                <a:pos x="147" y="167"/>
              </a:cxn>
              <a:cxn ang="0">
                <a:pos x="154" y="190"/>
              </a:cxn>
              <a:cxn ang="0">
                <a:pos x="140" y="213"/>
              </a:cxn>
              <a:cxn ang="0">
                <a:pos x="115" y="202"/>
              </a:cxn>
              <a:cxn ang="0">
                <a:pos x="96" y="172"/>
              </a:cxn>
              <a:cxn ang="0">
                <a:pos x="220" y="142"/>
              </a:cxn>
              <a:cxn ang="0">
                <a:pos x="211" y="155"/>
              </a:cxn>
              <a:cxn ang="0">
                <a:pos x="232" y="156"/>
              </a:cxn>
              <a:cxn ang="0">
                <a:pos x="234" y="147"/>
              </a:cxn>
              <a:cxn ang="0">
                <a:pos x="234" y="133"/>
              </a:cxn>
              <a:cxn ang="0">
                <a:pos x="253" y="171"/>
              </a:cxn>
              <a:cxn ang="0">
                <a:pos x="250" y="186"/>
              </a:cxn>
              <a:cxn ang="0">
                <a:pos x="237" y="203"/>
              </a:cxn>
              <a:cxn ang="0">
                <a:pos x="208" y="212"/>
              </a:cxn>
              <a:cxn ang="0">
                <a:pos x="185" y="195"/>
              </a:cxn>
              <a:cxn ang="0">
                <a:pos x="181" y="171"/>
              </a:cxn>
              <a:cxn ang="0">
                <a:pos x="168" y="160"/>
              </a:cxn>
              <a:cxn ang="0">
                <a:pos x="192" y="157"/>
              </a:cxn>
              <a:cxn ang="0">
                <a:pos x="204" y="147"/>
              </a:cxn>
              <a:cxn ang="0">
                <a:pos x="162" y="205"/>
              </a:cxn>
              <a:cxn ang="0">
                <a:pos x="159" y="229"/>
              </a:cxn>
              <a:cxn ang="0">
                <a:pos x="147" y="228"/>
              </a:cxn>
              <a:cxn ang="0">
                <a:pos x="183" y="221"/>
              </a:cxn>
              <a:cxn ang="0">
                <a:pos x="194" y="230"/>
              </a:cxn>
              <a:cxn ang="0">
                <a:pos x="213" y="245"/>
              </a:cxn>
              <a:cxn ang="0">
                <a:pos x="190" y="248"/>
              </a:cxn>
              <a:cxn ang="0">
                <a:pos x="168" y="232"/>
              </a:cxn>
              <a:cxn ang="0">
                <a:pos x="173" y="222"/>
              </a:cxn>
              <a:cxn ang="0">
                <a:pos x="222" y="224"/>
              </a:cxn>
              <a:cxn ang="0">
                <a:pos x="225" y="241"/>
              </a:cxn>
              <a:cxn ang="0">
                <a:pos x="220" y="240"/>
              </a:cxn>
              <a:cxn ang="0">
                <a:pos x="211" y="224"/>
              </a:cxn>
              <a:cxn ang="0">
                <a:pos x="380" y="201"/>
              </a:cxn>
              <a:cxn ang="0">
                <a:pos x="401" y="222"/>
              </a:cxn>
            </a:cxnLst>
            <a:rect l="0" t="0" r="r" b="b"/>
            <a:pathLst>
              <a:path w="401" h="253">
                <a:moveTo>
                  <a:pt x="61" y="225"/>
                </a:moveTo>
                <a:lnTo>
                  <a:pt x="79" y="220"/>
                </a:lnTo>
                <a:lnTo>
                  <a:pt x="86" y="222"/>
                </a:lnTo>
                <a:lnTo>
                  <a:pt x="79" y="212"/>
                </a:lnTo>
                <a:lnTo>
                  <a:pt x="72" y="212"/>
                </a:lnTo>
                <a:lnTo>
                  <a:pt x="72" y="201"/>
                </a:lnTo>
                <a:lnTo>
                  <a:pt x="80" y="193"/>
                </a:lnTo>
                <a:lnTo>
                  <a:pt x="84" y="176"/>
                </a:lnTo>
                <a:lnTo>
                  <a:pt x="82" y="174"/>
                </a:lnTo>
                <a:lnTo>
                  <a:pt x="93" y="163"/>
                </a:lnTo>
                <a:lnTo>
                  <a:pt x="86" y="156"/>
                </a:lnTo>
                <a:lnTo>
                  <a:pt x="93" y="155"/>
                </a:lnTo>
                <a:lnTo>
                  <a:pt x="105" y="157"/>
                </a:lnTo>
                <a:lnTo>
                  <a:pt x="107" y="152"/>
                </a:lnTo>
                <a:lnTo>
                  <a:pt x="103" y="145"/>
                </a:lnTo>
                <a:lnTo>
                  <a:pt x="108" y="142"/>
                </a:lnTo>
                <a:lnTo>
                  <a:pt x="120" y="144"/>
                </a:lnTo>
                <a:lnTo>
                  <a:pt x="126" y="138"/>
                </a:lnTo>
                <a:lnTo>
                  <a:pt x="126" y="129"/>
                </a:lnTo>
                <a:lnTo>
                  <a:pt x="129" y="119"/>
                </a:lnTo>
                <a:lnTo>
                  <a:pt x="136" y="118"/>
                </a:lnTo>
                <a:lnTo>
                  <a:pt x="138" y="128"/>
                </a:lnTo>
                <a:lnTo>
                  <a:pt x="145" y="121"/>
                </a:lnTo>
                <a:lnTo>
                  <a:pt x="147" y="125"/>
                </a:lnTo>
                <a:lnTo>
                  <a:pt x="162" y="114"/>
                </a:lnTo>
                <a:lnTo>
                  <a:pt x="162" y="99"/>
                </a:lnTo>
                <a:lnTo>
                  <a:pt x="157" y="98"/>
                </a:lnTo>
                <a:lnTo>
                  <a:pt x="140" y="100"/>
                </a:lnTo>
                <a:lnTo>
                  <a:pt x="136" y="95"/>
                </a:lnTo>
                <a:lnTo>
                  <a:pt x="129" y="95"/>
                </a:lnTo>
                <a:lnTo>
                  <a:pt x="124" y="99"/>
                </a:lnTo>
                <a:lnTo>
                  <a:pt x="122" y="95"/>
                </a:lnTo>
                <a:lnTo>
                  <a:pt x="129" y="84"/>
                </a:lnTo>
                <a:lnTo>
                  <a:pt x="119" y="86"/>
                </a:lnTo>
                <a:lnTo>
                  <a:pt x="120" y="82"/>
                </a:lnTo>
                <a:lnTo>
                  <a:pt x="127" y="79"/>
                </a:lnTo>
                <a:lnTo>
                  <a:pt x="131" y="63"/>
                </a:lnTo>
                <a:lnTo>
                  <a:pt x="147" y="37"/>
                </a:lnTo>
                <a:lnTo>
                  <a:pt x="148" y="30"/>
                </a:lnTo>
                <a:lnTo>
                  <a:pt x="143" y="15"/>
                </a:lnTo>
                <a:lnTo>
                  <a:pt x="148" y="0"/>
                </a:lnTo>
                <a:lnTo>
                  <a:pt x="119" y="11"/>
                </a:lnTo>
                <a:lnTo>
                  <a:pt x="101" y="25"/>
                </a:lnTo>
                <a:lnTo>
                  <a:pt x="98" y="33"/>
                </a:lnTo>
                <a:lnTo>
                  <a:pt x="86" y="38"/>
                </a:lnTo>
                <a:lnTo>
                  <a:pt x="42" y="42"/>
                </a:lnTo>
                <a:lnTo>
                  <a:pt x="32" y="49"/>
                </a:lnTo>
                <a:lnTo>
                  <a:pt x="14" y="76"/>
                </a:lnTo>
                <a:lnTo>
                  <a:pt x="5" y="96"/>
                </a:lnTo>
                <a:lnTo>
                  <a:pt x="4" y="130"/>
                </a:lnTo>
                <a:lnTo>
                  <a:pt x="4" y="151"/>
                </a:lnTo>
                <a:lnTo>
                  <a:pt x="0" y="164"/>
                </a:lnTo>
                <a:lnTo>
                  <a:pt x="9" y="163"/>
                </a:lnTo>
                <a:lnTo>
                  <a:pt x="25" y="175"/>
                </a:lnTo>
                <a:lnTo>
                  <a:pt x="30" y="183"/>
                </a:lnTo>
                <a:lnTo>
                  <a:pt x="26" y="210"/>
                </a:lnTo>
                <a:lnTo>
                  <a:pt x="26" y="218"/>
                </a:lnTo>
                <a:lnTo>
                  <a:pt x="61" y="225"/>
                </a:lnTo>
                <a:close/>
                <a:moveTo>
                  <a:pt x="107" y="175"/>
                </a:moveTo>
                <a:lnTo>
                  <a:pt x="119" y="170"/>
                </a:lnTo>
                <a:lnTo>
                  <a:pt x="133" y="170"/>
                </a:lnTo>
                <a:lnTo>
                  <a:pt x="141" y="175"/>
                </a:lnTo>
                <a:lnTo>
                  <a:pt x="147" y="167"/>
                </a:lnTo>
                <a:lnTo>
                  <a:pt x="154" y="179"/>
                </a:lnTo>
                <a:lnTo>
                  <a:pt x="152" y="184"/>
                </a:lnTo>
                <a:lnTo>
                  <a:pt x="154" y="190"/>
                </a:lnTo>
                <a:lnTo>
                  <a:pt x="161" y="194"/>
                </a:lnTo>
                <a:lnTo>
                  <a:pt x="154" y="210"/>
                </a:lnTo>
                <a:lnTo>
                  <a:pt x="140" y="213"/>
                </a:lnTo>
                <a:lnTo>
                  <a:pt x="126" y="207"/>
                </a:lnTo>
                <a:lnTo>
                  <a:pt x="115" y="209"/>
                </a:lnTo>
                <a:lnTo>
                  <a:pt x="115" y="202"/>
                </a:lnTo>
                <a:lnTo>
                  <a:pt x="103" y="198"/>
                </a:lnTo>
                <a:lnTo>
                  <a:pt x="98" y="187"/>
                </a:lnTo>
                <a:lnTo>
                  <a:pt x="96" y="172"/>
                </a:lnTo>
                <a:lnTo>
                  <a:pt x="107" y="175"/>
                </a:lnTo>
                <a:close/>
                <a:moveTo>
                  <a:pt x="195" y="140"/>
                </a:moveTo>
                <a:lnTo>
                  <a:pt x="220" y="142"/>
                </a:lnTo>
                <a:lnTo>
                  <a:pt x="218" y="147"/>
                </a:lnTo>
                <a:lnTo>
                  <a:pt x="215" y="147"/>
                </a:lnTo>
                <a:lnTo>
                  <a:pt x="211" y="155"/>
                </a:lnTo>
                <a:lnTo>
                  <a:pt x="216" y="165"/>
                </a:lnTo>
                <a:lnTo>
                  <a:pt x="225" y="149"/>
                </a:lnTo>
                <a:lnTo>
                  <a:pt x="232" y="156"/>
                </a:lnTo>
                <a:lnTo>
                  <a:pt x="227" y="164"/>
                </a:lnTo>
                <a:lnTo>
                  <a:pt x="232" y="167"/>
                </a:lnTo>
                <a:lnTo>
                  <a:pt x="234" y="147"/>
                </a:lnTo>
                <a:lnTo>
                  <a:pt x="227" y="144"/>
                </a:lnTo>
                <a:lnTo>
                  <a:pt x="227" y="140"/>
                </a:lnTo>
                <a:lnTo>
                  <a:pt x="234" y="133"/>
                </a:lnTo>
                <a:lnTo>
                  <a:pt x="251" y="130"/>
                </a:lnTo>
                <a:lnTo>
                  <a:pt x="269" y="168"/>
                </a:lnTo>
                <a:lnTo>
                  <a:pt x="253" y="171"/>
                </a:lnTo>
                <a:lnTo>
                  <a:pt x="244" y="180"/>
                </a:lnTo>
                <a:lnTo>
                  <a:pt x="243" y="186"/>
                </a:lnTo>
                <a:lnTo>
                  <a:pt x="250" y="186"/>
                </a:lnTo>
                <a:lnTo>
                  <a:pt x="255" y="193"/>
                </a:lnTo>
                <a:lnTo>
                  <a:pt x="253" y="201"/>
                </a:lnTo>
                <a:lnTo>
                  <a:pt x="237" y="203"/>
                </a:lnTo>
                <a:lnTo>
                  <a:pt x="236" y="220"/>
                </a:lnTo>
                <a:lnTo>
                  <a:pt x="229" y="221"/>
                </a:lnTo>
                <a:lnTo>
                  <a:pt x="208" y="212"/>
                </a:lnTo>
                <a:lnTo>
                  <a:pt x="213" y="205"/>
                </a:lnTo>
                <a:lnTo>
                  <a:pt x="185" y="202"/>
                </a:lnTo>
                <a:lnTo>
                  <a:pt x="185" y="195"/>
                </a:lnTo>
                <a:lnTo>
                  <a:pt x="178" y="193"/>
                </a:lnTo>
                <a:lnTo>
                  <a:pt x="178" y="188"/>
                </a:lnTo>
                <a:lnTo>
                  <a:pt x="181" y="171"/>
                </a:lnTo>
                <a:lnTo>
                  <a:pt x="171" y="167"/>
                </a:lnTo>
                <a:lnTo>
                  <a:pt x="173" y="163"/>
                </a:lnTo>
                <a:lnTo>
                  <a:pt x="168" y="160"/>
                </a:lnTo>
                <a:lnTo>
                  <a:pt x="171" y="157"/>
                </a:lnTo>
                <a:lnTo>
                  <a:pt x="185" y="159"/>
                </a:lnTo>
                <a:lnTo>
                  <a:pt x="192" y="157"/>
                </a:lnTo>
                <a:lnTo>
                  <a:pt x="194" y="152"/>
                </a:lnTo>
                <a:lnTo>
                  <a:pt x="201" y="152"/>
                </a:lnTo>
                <a:lnTo>
                  <a:pt x="204" y="147"/>
                </a:lnTo>
                <a:lnTo>
                  <a:pt x="195" y="140"/>
                </a:lnTo>
                <a:close/>
                <a:moveTo>
                  <a:pt x="159" y="213"/>
                </a:moveTo>
                <a:lnTo>
                  <a:pt x="162" y="205"/>
                </a:lnTo>
                <a:lnTo>
                  <a:pt x="166" y="205"/>
                </a:lnTo>
                <a:lnTo>
                  <a:pt x="164" y="216"/>
                </a:lnTo>
                <a:lnTo>
                  <a:pt x="159" y="229"/>
                </a:lnTo>
                <a:lnTo>
                  <a:pt x="150" y="240"/>
                </a:lnTo>
                <a:lnTo>
                  <a:pt x="148" y="233"/>
                </a:lnTo>
                <a:lnTo>
                  <a:pt x="147" y="228"/>
                </a:lnTo>
                <a:lnTo>
                  <a:pt x="155" y="214"/>
                </a:lnTo>
                <a:lnTo>
                  <a:pt x="159" y="213"/>
                </a:lnTo>
                <a:close/>
                <a:moveTo>
                  <a:pt x="183" y="221"/>
                </a:moveTo>
                <a:lnTo>
                  <a:pt x="185" y="226"/>
                </a:lnTo>
                <a:lnTo>
                  <a:pt x="190" y="226"/>
                </a:lnTo>
                <a:lnTo>
                  <a:pt x="194" y="230"/>
                </a:lnTo>
                <a:lnTo>
                  <a:pt x="201" y="228"/>
                </a:lnTo>
                <a:lnTo>
                  <a:pt x="206" y="228"/>
                </a:lnTo>
                <a:lnTo>
                  <a:pt x="213" y="245"/>
                </a:lnTo>
                <a:lnTo>
                  <a:pt x="209" y="247"/>
                </a:lnTo>
                <a:lnTo>
                  <a:pt x="199" y="244"/>
                </a:lnTo>
                <a:lnTo>
                  <a:pt x="190" y="248"/>
                </a:lnTo>
                <a:lnTo>
                  <a:pt x="180" y="240"/>
                </a:lnTo>
                <a:lnTo>
                  <a:pt x="169" y="236"/>
                </a:lnTo>
                <a:lnTo>
                  <a:pt x="168" y="232"/>
                </a:lnTo>
                <a:lnTo>
                  <a:pt x="171" y="229"/>
                </a:lnTo>
                <a:lnTo>
                  <a:pt x="169" y="224"/>
                </a:lnTo>
                <a:lnTo>
                  <a:pt x="173" y="222"/>
                </a:lnTo>
                <a:lnTo>
                  <a:pt x="183" y="221"/>
                </a:lnTo>
                <a:close/>
                <a:moveTo>
                  <a:pt x="211" y="224"/>
                </a:moveTo>
                <a:lnTo>
                  <a:pt x="222" y="224"/>
                </a:lnTo>
                <a:lnTo>
                  <a:pt x="232" y="230"/>
                </a:lnTo>
                <a:lnTo>
                  <a:pt x="234" y="236"/>
                </a:lnTo>
                <a:lnTo>
                  <a:pt x="225" y="241"/>
                </a:lnTo>
                <a:lnTo>
                  <a:pt x="223" y="253"/>
                </a:lnTo>
                <a:lnTo>
                  <a:pt x="220" y="251"/>
                </a:lnTo>
                <a:lnTo>
                  <a:pt x="220" y="240"/>
                </a:lnTo>
                <a:lnTo>
                  <a:pt x="218" y="237"/>
                </a:lnTo>
                <a:lnTo>
                  <a:pt x="213" y="230"/>
                </a:lnTo>
                <a:lnTo>
                  <a:pt x="211" y="224"/>
                </a:lnTo>
                <a:close/>
                <a:moveTo>
                  <a:pt x="401" y="222"/>
                </a:moveTo>
                <a:lnTo>
                  <a:pt x="398" y="209"/>
                </a:lnTo>
                <a:lnTo>
                  <a:pt x="380" y="201"/>
                </a:lnTo>
                <a:lnTo>
                  <a:pt x="377" y="214"/>
                </a:lnTo>
                <a:lnTo>
                  <a:pt x="389" y="221"/>
                </a:lnTo>
                <a:lnTo>
                  <a:pt x="401" y="222"/>
                </a:lnTo>
                <a:close/>
              </a:path>
            </a:pathLst>
          </a:custGeom>
          <a:solidFill>
            <a:srgbClr val="39B218"/>
          </a:solidFill>
          <a:ln w="3175">
            <a:solidFill>
              <a:srgbClr val="000000"/>
            </a:solidFill>
            <a:prstDash val="solid"/>
            <a:round/>
            <a:headEnd/>
            <a:tailEnd/>
          </a:ln>
        </p:spPr>
        <p:txBody>
          <a:bodyPr/>
          <a:lstStyle/>
          <a:p>
            <a:endParaRPr lang="cs-CZ"/>
          </a:p>
        </p:txBody>
      </p:sp>
      <p:sp>
        <p:nvSpPr>
          <p:cNvPr id="71686" name="Freeform 6"/>
          <p:cNvSpPr>
            <a:spLocks/>
          </p:cNvSpPr>
          <p:nvPr/>
        </p:nvSpPr>
        <p:spPr bwMode="auto">
          <a:xfrm>
            <a:off x="5654675" y="3860800"/>
            <a:ext cx="1331119" cy="668338"/>
          </a:xfrm>
          <a:custGeom>
            <a:avLst/>
            <a:gdLst/>
            <a:ahLst/>
            <a:cxnLst>
              <a:cxn ang="0">
                <a:pos x="637" y="209"/>
              </a:cxn>
              <a:cxn ang="0">
                <a:pos x="611" y="221"/>
              </a:cxn>
              <a:cxn ang="0">
                <a:pos x="579" y="205"/>
              </a:cxn>
              <a:cxn ang="0">
                <a:pos x="565" y="167"/>
              </a:cxn>
              <a:cxn ang="0">
                <a:pos x="548" y="102"/>
              </a:cxn>
              <a:cxn ang="0">
                <a:pos x="490" y="46"/>
              </a:cxn>
              <a:cxn ang="0">
                <a:pos x="469" y="19"/>
              </a:cxn>
              <a:cxn ang="0">
                <a:pos x="433" y="0"/>
              </a:cxn>
              <a:cxn ang="0">
                <a:pos x="377" y="26"/>
              </a:cxn>
              <a:cxn ang="0">
                <a:pos x="335" y="35"/>
              </a:cxn>
              <a:cxn ang="0">
                <a:pos x="304" y="45"/>
              </a:cxn>
              <a:cxn ang="0">
                <a:pos x="269" y="38"/>
              </a:cxn>
              <a:cxn ang="0">
                <a:pos x="220" y="45"/>
              </a:cxn>
              <a:cxn ang="0">
                <a:pos x="176" y="46"/>
              </a:cxn>
              <a:cxn ang="0">
                <a:pos x="164" y="57"/>
              </a:cxn>
              <a:cxn ang="0">
                <a:pos x="147" y="65"/>
              </a:cxn>
              <a:cxn ang="0">
                <a:pos x="117" y="84"/>
              </a:cxn>
              <a:cxn ang="0">
                <a:pos x="108" y="112"/>
              </a:cxn>
              <a:cxn ang="0">
                <a:pos x="91" y="141"/>
              </a:cxn>
              <a:cxn ang="0">
                <a:pos x="72" y="168"/>
              </a:cxn>
              <a:cxn ang="0">
                <a:pos x="46" y="194"/>
              </a:cxn>
              <a:cxn ang="0">
                <a:pos x="7" y="210"/>
              </a:cxn>
              <a:cxn ang="0">
                <a:pos x="51" y="238"/>
              </a:cxn>
              <a:cxn ang="0">
                <a:pos x="72" y="270"/>
              </a:cxn>
              <a:cxn ang="0">
                <a:pos x="105" y="302"/>
              </a:cxn>
              <a:cxn ang="0">
                <a:pos x="164" y="321"/>
              </a:cxn>
              <a:cxn ang="0">
                <a:pos x="188" y="321"/>
              </a:cxn>
              <a:cxn ang="0">
                <a:pos x="190" y="349"/>
              </a:cxn>
              <a:cxn ang="0">
                <a:pos x="220" y="355"/>
              </a:cxn>
              <a:cxn ang="0">
                <a:pos x="229" y="379"/>
              </a:cxn>
              <a:cxn ang="0">
                <a:pos x="295" y="378"/>
              </a:cxn>
              <a:cxn ang="0">
                <a:pos x="410" y="375"/>
              </a:cxn>
              <a:cxn ang="0">
                <a:pos x="455" y="352"/>
              </a:cxn>
              <a:cxn ang="0">
                <a:pos x="515" y="326"/>
              </a:cxn>
              <a:cxn ang="0">
                <a:pos x="549" y="329"/>
              </a:cxn>
              <a:cxn ang="0">
                <a:pos x="621" y="344"/>
              </a:cxn>
              <a:cxn ang="0">
                <a:pos x="640" y="328"/>
              </a:cxn>
              <a:cxn ang="0">
                <a:pos x="638" y="279"/>
              </a:cxn>
              <a:cxn ang="0">
                <a:pos x="651" y="240"/>
              </a:cxn>
              <a:cxn ang="0">
                <a:pos x="649" y="267"/>
              </a:cxn>
              <a:cxn ang="0">
                <a:pos x="663" y="261"/>
              </a:cxn>
              <a:cxn ang="0">
                <a:pos x="687" y="248"/>
              </a:cxn>
              <a:cxn ang="0">
                <a:pos x="691" y="206"/>
              </a:cxn>
              <a:cxn ang="0">
                <a:pos x="679" y="196"/>
              </a:cxn>
            </a:cxnLst>
            <a:rect l="0" t="0" r="r" b="b"/>
            <a:pathLst>
              <a:path w="696" h="379">
                <a:moveTo>
                  <a:pt x="666" y="198"/>
                </a:moveTo>
                <a:lnTo>
                  <a:pt x="637" y="209"/>
                </a:lnTo>
                <a:lnTo>
                  <a:pt x="624" y="218"/>
                </a:lnTo>
                <a:lnTo>
                  <a:pt x="611" y="221"/>
                </a:lnTo>
                <a:lnTo>
                  <a:pt x="591" y="206"/>
                </a:lnTo>
                <a:lnTo>
                  <a:pt x="579" y="205"/>
                </a:lnTo>
                <a:lnTo>
                  <a:pt x="572" y="179"/>
                </a:lnTo>
                <a:lnTo>
                  <a:pt x="565" y="167"/>
                </a:lnTo>
                <a:lnTo>
                  <a:pt x="565" y="149"/>
                </a:lnTo>
                <a:lnTo>
                  <a:pt x="548" y="102"/>
                </a:lnTo>
                <a:lnTo>
                  <a:pt x="532" y="83"/>
                </a:lnTo>
                <a:lnTo>
                  <a:pt x="490" y="46"/>
                </a:lnTo>
                <a:lnTo>
                  <a:pt x="483" y="30"/>
                </a:lnTo>
                <a:lnTo>
                  <a:pt x="469" y="19"/>
                </a:lnTo>
                <a:lnTo>
                  <a:pt x="450" y="7"/>
                </a:lnTo>
                <a:lnTo>
                  <a:pt x="433" y="0"/>
                </a:lnTo>
                <a:lnTo>
                  <a:pt x="415" y="1"/>
                </a:lnTo>
                <a:lnTo>
                  <a:pt x="377" y="26"/>
                </a:lnTo>
                <a:lnTo>
                  <a:pt x="356" y="29"/>
                </a:lnTo>
                <a:lnTo>
                  <a:pt x="335" y="35"/>
                </a:lnTo>
                <a:lnTo>
                  <a:pt x="318" y="49"/>
                </a:lnTo>
                <a:lnTo>
                  <a:pt x="304" y="45"/>
                </a:lnTo>
                <a:lnTo>
                  <a:pt x="288" y="37"/>
                </a:lnTo>
                <a:lnTo>
                  <a:pt x="269" y="38"/>
                </a:lnTo>
                <a:lnTo>
                  <a:pt x="251" y="45"/>
                </a:lnTo>
                <a:lnTo>
                  <a:pt x="220" y="45"/>
                </a:lnTo>
                <a:lnTo>
                  <a:pt x="197" y="45"/>
                </a:lnTo>
                <a:lnTo>
                  <a:pt x="176" y="46"/>
                </a:lnTo>
                <a:lnTo>
                  <a:pt x="168" y="49"/>
                </a:lnTo>
                <a:lnTo>
                  <a:pt x="164" y="57"/>
                </a:lnTo>
                <a:lnTo>
                  <a:pt x="155" y="64"/>
                </a:lnTo>
                <a:lnTo>
                  <a:pt x="147" y="65"/>
                </a:lnTo>
                <a:lnTo>
                  <a:pt x="129" y="72"/>
                </a:lnTo>
                <a:lnTo>
                  <a:pt x="117" y="84"/>
                </a:lnTo>
                <a:lnTo>
                  <a:pt x="110" y="102"/>
                </a:lnTo>
                <a:lnTo>
                  <a:pt x="108" y="112"/>
                </a:lnTo>
                <a:lnTo>
                  <a:pt x="94" y="127"/>
                </a:lnTo>
                <a:lnTo>
                  <a:pt x="91" y="141"/>
                </a:lnTo>
                <a:lnTo>
                  <a:pt x="82" y="157"/>
                </a:lnTo>
                <a:lnTo>
                  <a:pt x="72" y="168"/>
                </a:lnTo>
                <a:lnTo>
                  <a:pt x="65" y="186"/>
                </a:lnTo>
                <a:lnTo>
                  <a:pt x="46" y="194"/>
                </a:lnTo>
                <a:lnTo>
                  <a:pt x="0" y="207"/>
                </a:lnTo>
                <a:lnTo>
                  <a:pt x="7" y="210"/>
                </a:lnTo>
                <a:lnTo>
                  <a:pt x="26" y="215"/>
                </a:lnTo>
                <a:lnTo>
                  <a:pt x="51" y="238"/>
                </a:lnTo>
                <a:lnTo>
                  <a:pt x="58" y="257"/>
                </a:lnTo>
                <a:lnTo>
                  <a:pt x="72" y="270"/>
                </a:lnTo>
                <a:lnTo>
                  <a:pt x="96" y="276"/>
                </a:lnTo>
                <a:lnTo>
                  <a:pt x="105" y="302"/>
                </a:lnTo>
                <a:lnTo>
                  <a:pt x="126" y="313"/>
                </a:lnTo>
                <a:lnTo>
                  <a:pt x="164" y="321"/>
                </a:lnTo>
                <a:lnTo>
                  <a:pt x="178" y="310"/>
                </a:lnTo>
                <a:lnTo>
                  <a:pt x="188" y="321"/>
                </a:lnTo>
                <a:lnTo>
                  <a:pt x="176" y="333"/>
                </a:lnTo>
                <a:lnTo>
                  <a:pt x="190" y="349"/>
                </a:lnTo>
                <a:lnTo>
                  <a:pt x="202" y="352"/>
                </a:lnTo>
                <a:lnTo>
                  <a:pt x="220" y="355"/>
                </a:lnTo>
                <a:lnTo>
                  <a:pt x="213" y="370"/>
                </a:lnTo>
                <a:lnTo>
                  <a:pt x="229" y="379"/>
                </a:lnTo>
                <a:lnTo>
                  <a:pt x="248" y="378"/>
                </a:lnTo>
                <a:lnTo>
                  <a:pt x="295" y="378"/>
                </a:lnTo>
                <a:lnTo>
                  <a:pt x="349" y="374"/>
                </a:lnTo>
                <a:lnTo>
                  <a:pt x="410" y="375"/>
                </a:lnTo>
                <a:lnTo>
                  <a:pt x="431" y="368"/>
                </a:lnTo>
                <a:lnTo>
                  <a:pt x="455" y="352"/>
                </a:lnTo>
                <a:lnTo>
                  <a:pt x="481" y="339"/>
                </a:lnTo>
                <a:lnTo>
                  <a:pt x="515" y="326"/>
                </a:lnTo>
                <a:lnTo>
                  <a:pt x="541" y="324"/>
                </a:lnTo>
                <a:lnTo>
                  <a:pt x="549" y="329"/>
                </a:lnTo>
                <a:lnTo>
                  <a:pt x="591" y="332"/>
                </a:lnTo>
                <a:lnTo>
                  <a:pt x="621" y="344"/>
                </a:lnTo>
                <a:lnTo>
                  <a:pt x="644" y="339"/>
                </a:lnTo>
                <a:lnTo>
                  <a:pt x="640" y="328"/>
                </a:lnTo>
                <a:lnTo>
                  <a:pt x="635" y="299"/>
                </a:lnTo>
                <a:lnTo>
                  <a:pt x="638" y="279"/>
                </a:lnTo>
                <a:lnTo>
                  <a:pt x="640" y="241"/>
                </a:lnTo>
                <a:lnTo>
                  <a:pt x="651" y="240"/>
                </a:lnTo>
                <a:lnTo>
                  <a:pt x="654" y="253"/>
                </a:lnTo>
                <a:lnTo>
                  <a:pt x="649" y="267"/>
                </a:lnTo>
                <a:lnTo>
                  <a:pt x="654" y="274"/>
                </a:lnTo>
                <a:lnTo>
                  <a:pt x="663" y="261"/>
                </a:lnTo>
                <a:lnTo>
                  <a:pt x="675" y="252"/>
                </a:lnTo>
                <a:lnTo>
                  <a:pt x="687" y="248"/>
                </a:lnTo>
                <a:lnTo>
                  <a:pt x="696" y="236"/>
                </a:lnTo>
                <a:lnTo>
                  <a:pt x="691" y="206"/>
                </a:lnTo>
                <a:lnTo>
                  <a:pt x="685" y="199"/>
                </a:lnTo>
                <a:lnTo>
                  <a:pt x="679" y="196"/>
                </a:lnTo>
                <a:lnTo>
                  <a:pt x="666" y="198"/>
                </a:lnTo>
                <a:close/>
              </a:path>
            </a:pathLst>
          </a:custGeom>
          <a:solidFill>
            <a:schemeClr val="bg1"/>
          </a:solidFill>
          <a:ln w="3175">
            <a:solidFill>
              <a:srgbClr val="000000"/>
            </a:solidFill>
            <a:prstDash val="solid"/>
            <a:round/>
            <a:headEnd/>
            <a:tailEnd/>
          </a:ln>
        </p:spPr>
        <p:txBody>
          <a:bodyPr/>
          <a:lstStyle/>
          <a:p>
            <a:endParaRPr lang="cs-CZ"/>
          </a:p>
        </p:txBody>
      </p:sp>
      <p:sp>
        <p:nvSpPr>
          <p:cNvPr id="71687" name="Freeform 7"/>
          <p:cNvSpPr>
            <a:spLocks/>
          </p:cNvSpPr>
          <p:nvPr/>
        </p:nvSpPr>
        <p:spPr bwMode="auto">
          <a:xfrm>
            <a:off x="5059627" y="3903663"/>
            <a:ext cx="882254" cy="406400"/>
          </a:xfrm>
          <a:custGeom>
            <a:avLst/>
            <a:gdLst/>
            <a:ahLst/>
            <a:cxnLst>
              <a:cxn ang="0">
                <a:pos x="370" y="3"/>
              </a:cxn>
              <a:cxn ang="0">
                <a:pos x="351" y="0"/>
              </a:cxn>
              <a:cxn ang="0">
                <a:pos x="337" y="3"/>
              </a:cxn>
              <a:cxn ang="0">
                <a:pos x="314" y="3"/>
              </a:cxn>
              <a:cxn ang="0">
                <a:pos x="295" y="12"/>
              </a:cxn>
              <a:cxn ang="0">
                <a:pos x="290" y="24"/>
              </a:cxn>
              <a:cxn ang="0">
                <a:pos x="262" y="35"/>
              </a:cxn>
              <a:cxn ang="0">
                <a:pos x="241" y="31"/>
              </a:cxn>
              <a:cxn ang="0">
                <a:pos x="222" y="41"/>
              </a:cxn>
              <a:cxn ang="0">
                <a:pos x="183" y="50"/>
              </a:cxn>
              <a:cxn ang="0">
                <a:pos x="168" y="70"/>
              </a:cxn>
              <a:cxn ang="0">
                <a:pos x="161" y="70"/>
              </a:cxn>
              <a:cxn ang="0">
                <a:pos x="119" y="73"/>
              </a:cxn>
              <a:cxn ang="0">
                <a:pos x="87" y="55"/>
              </a:cxn>
              <a:cxn ang="0">
                <a:pos x="70" y="49"/>
              </a:cxn>
              <a:cxn ang="0">
                <a:pos x="72" y="69"/>
              </a:cxn>
              <a:cxn ang="0">
                <a:pos x="65" y="77"/>
              </a:cxn>
              <a:cxn ang="0">
                <a:pos x="32" y="77"/>
              </a:cxn>
              <a:cxn ang="0">
                <a:pos x="28" y="85"/>
              </a:cxn>
              <a:cxn ang="0">
                <a:pos x="35" y="93"/>
              </a:cxn>
              <a:cxn ang="0">
                <a:pos x="25" y="111"/>
              </a:cxn>
              <a:cxn ang="0">
                <a:pos x="26" y="131"/>
              </a:cxn>
              <a:cxn ang="0">
                <a:pos x="12" y="134"/>
              </a:cxn>
              <a:cxn ang="0">
                <a:pos x="0" y="146"/>
              </a:cxn>
              <a:cxn ang="0">
                <a:pos x="19" y="149"/>
              </a:cxn>
              <a:cxn ang="0">
                <a:pos x="26" y="162"/>
              </a:cxn>
              <a:cxn ang="0">
                <a:pos x="37" y="173"/>
              </a:cxn>
              <a:cxn ang="0">
                <a:pos x="39" y="176"/>
              </a:cxn>
              <a:cxn ang="0">
                <a:pos x="53" y="181"/>
              </a:cxn>
              <a:cxn ang="0">
                <a:pos x="66" y="196"/>
              </a:cxn>
              <a:cxn ang="0">
                <a:pos x="86" y="203"/>
              </a:cxn>
              <a:cxn ang="0">
                <a:pos x="101" y="218"/>
              </a:cxn>
              <a:cxn ang="0">
                <a:pos x="115" y="221"/>
              </a:cxn>
              <a:cxn ang="0">
                <a:pos x="134" y="230"/>
              </a:cxn>
              <a:cxn ang="0">
                <a:pos x="157" y="229"/>
              </a:cxn>
              <a:cxn ang="0">
                <a:pos x="175" y="225"/>
              </a:cxn>
              <a:cxn ang="0">
                <a:pos x="190" y="215"/>
              </a:cxn>
              <a:cxn ang="0">
                <a:pos x="209" y="214"/>
              </a:cxn>
              <a:cxn ang="0">
                <a:pos x="218" y="208"/>
              </a:cxn>
              <a:cxn ang="0">
                <a:pos x="236" y="207"/>
              </a:cxn>
              <a:cxn ang="0">
                <a:pos x="257" y="195"/>
              </a:cxn>
              <a:cxn ang="0">
                <a:pos x="272" y="194"/>
              </a:cxn>
              <a:cxn ang="0">
                <a:pos x="286" y="188"/>
              </a:cxn>
              <a:cxn ang="0">
                <a:pos x="293" y="196"/>
              </a:cxn>
              <a:cxn ang="0">
                <a:pos x="339" y="183"/>
              </a:cxn>
              <a:cxn ang="0">
                <a:pos x="358" y="175"/>
              </a:cxn>
              <a:cxn ang="0">
                <a:pos x="365" y="157"/>
              </a:cxn>
              <a:cxn ang="0">
                <a:pos x="375" y="146"/>
              </a:cxn>
              <a:cxn ang="0">
                <a:pos x="384" y="130"/>
              </a:cxn>
              <a:cxn ang="0">
                <a:pos x="387" y="116"/>
              </a:cxn>
              <a:cxn ang="0">
                <a:pos x="401" y="101"/>
              </a:cxn>
              <a:cxn ang="0">
                <a:pos x="403" y="91"/>
              </a:cxn>
              <a:cxn ang="0">
                <a:pos x="410" y="73"/>
              </a:cxn>
              <a:cxn ang="0">
                <a:pos x="422" y="61"/>
              </a:cxn>
              <a:cxn ang="0">
                <a:pos x="440" y="54"/>
              </a:cxn>
              <a:cxn ang="0">
                <a:pos x="448" y="53"/>
              </a:cxn>
              <a:cxn ang="0">
                <a:pos x="457" y="46"/>
              </a:cxn>
              <a:cxn ang="0">
                <a:pos x="461" y="38"/>
              </a:cxn>
              <a:cxn ang="0">
                <a:pos x="443" y="22"/>
              </a:cxn>
              <a:cxn ang="0">
                <a:pos x="408" y="7"/>
              </a:cxn>
              <a:cxn ang="0">
                <a:pos x="393" y="11"/>
              </a:cxn>
              <a:cxn ang="0">
                <a:pos x="370" y="3"/>
              </a:cxn>
            </a:cxnLst>
            <a:rect l="0" t="0" r="r" b="b"/>
            <a:pathLst>
              <a:path w="461" h="230">
                <a:moveTo>
                  <a:pt x="370" y="3"/>
                </a:moveTo>
                <a:lnTo>
                  <a:pt x="351" y="0"/>
                </a:lnTo>
                <a:lnTo>
                  <a:pt x="337" y="3"/>
                </a:lnTo>
                <a:lnTo>
                  <a:pt x="314" y="3"/>
                </a:lnTo>
                <a:lnTo>
                  <a:pt x="295" y="12"/>
                </a:lnTo>
                <a:lnTo>
                  <a:pt x="290" y="24"/>
                </a:lnTo>
                <a:lnTo>
                  <a:pt x="262" y="35"/>
                </a:lnTo>
                <a:lnTo>
                  <a:pt x="241" y="31"/>
                </a:lnTo>
                <a:lnTo>
                  <a:pt x="222" y="41"/>
                </a:lnTo>
                <a:lnTo>
                  <a:pt x="183" y="50"/>
                </a:lnTo>
                <a:lnTo>
                  <a:pt x="168" y="70"/>
                </a:lnTo>
                <a:lnTo>
                  <a:pt x="161" y="70"/>
                </a:lnTo>
                <a:lnTo>
                  <a:pt x="119" y="73"/>
                </a:lnTo>
                <a:lnTo>
                  <a:pt x="87" y="55"/>
                </a:lnTo>
                <a:lnTo>
                  <a:pt x="70" y="49"/>
                </a:lnTo>
                <a:lnTo>
                  <a:pt x="72" y="69"/>
                </a:lnTo>
                <a:lnTo>
                  <a:pt x="65" y="77"/>
                </a:lnTo>
                <a:lnTo>
                  <a:pt x="32" y="77"/>
                </a:lnTo>
                <a:lnTo>
                  <a:pt x="28" y="85"/>
                </a:lnTo>
                <a:lnTo>
                  <a:pt x="35" y="93"/>
                </a:lnTo>
                <a:lnTo>
                  <a:pt x="25" y="111"/>
                </a:lnTo>
                <a:lnTo>
                  <a:pt x="26" y="131"/>
                </a:lnTo>
                <a:lnTo>
                  <a:pt x="12" y="134"/>
                </a:lnTo>
                <a:lnTo>
                  <a:pt x="0" y="146"/>
                </a:lnTo>
                <a:lnTo>
                  <a:pt x="19" y="149"/>
                </a:lnTo>
                <a:lnTo>
                  <a:pt x="26" y="162"/>
                </a:lnTo>
                <a:lnTo>
                  <a:pt x="37" y="173"/>
                </a:lnTo>
                <a:lnTo>
                  <a:pt x="39" y="176"/>
                </a:lnTo>
                <a:lnTo>
                  <a:pt x="53" y="181"/>
                </a:lnTo>
                <a:lnTo>
                  <a:pt x="66" y="196"/>
                </a:lnTo>
                <a:lnTo>
                  <a:pt x="86" y="203"/>
                </a:lnTo>
                <a:lnTo>
                  <a:pt x="101" y="218"/>
                </a:lnTo>
                <a:lnTo>
                  <a:pt x="115" y="221"/>
                </a:lnTo>
                <a:lnTo>
                  <a:pt x="134" y="230"/>
                </a:lnTo>
                <a:lnTo>
                  <a:pt x="157" y="229"/>
                </a:lnTo>
                <a:lnTo>
                  <a:pt x="175" y="225"/>
                </a:lnTo>
                <a:lnTo>
                  <a:pt x="190" y="215"/>
                </a:lnTo>
                <a:lnTo>
                  <a:pt x="209" y="214"/>
                </a:lnTo>
                <a:lnTo>
                  <a:pt x="218" y="208"/>
                </a:lnTo>
                <a:lnTo>
                  <a:pt x="236" y="207"/>
                </a:lnTo>
                <a:lnTo>
                  <a:pt x="257" y="195"/>
                </a:lnTo>
                <a:lnTo>
                  <a:pt x="272" y="194"/>
                </a:lnTo>
                <a:lnTo>
                  <a:pt x="286" y="188"/>
                </a:lnTo>
                <a:lnTo>
                  <a:pt x="293" y="196"/>
                </a:lnTo>
                <a:lnTo>
                  <a:pt x="339" y="183"/>
                </a:lnTo>
                <a:lnTo>
                  <a:pt x="358" y="175"/>
                </a:lnTo>
                <a:lnTo>
                  <a:pt x="365" y="157"/>
                </a:lnTo>
                <a:lnTo>
                  <a:pt x="375" y="146"/>
                </a:lnTo>
                <a:lnTo>
                  <a:pt x="384" y="130"/>
                </a:lnTo>
                <a:lnTo>
                  <a:pt x="387" y="116"/>
                </a:lnTo>
                <a:lnTo>
                  <a:pt x="401" y="101"/>
                </a:lnTo>
                <a:lnTo>
                  <a:pt x="403" y="91"/>
                </a:lnTo>
                <a:lnTo>
                  <a:pt x="410" y="73"/>
                </a:lnTo>
                <a:lnTo>
                  <a:pt x="422" y="61"/>
                </a:lnTo>
                <a:lnTo>
                  <a:pt x="440" y="54"/>
                </a:lnTo>
                <a:lnTo>
                  <a:pt x="448" y="53"/>
                </a:lnTo>
                <a:lnTo>
                  <a:pt x="457" y="46"/>
                </a:lnTo>
                <a:lnTo>
                  <a:pt x="461" y="38"/>
                </a:lnTo>
                <a:lnTo>
                  <a:pt x="443" y="22"/>
                </a:lnTo>
                <a:lnTo>
                  <a:pt x="408" y="7"/>
                </a:lnTo>
                <a:lnTo>
                  <a:pt x="393" y="11"/>
                </a:lnTo>
                <a:lnTo>
                  <a:pt x="370" y="3"/>
                </a:lnTo>
                <a:close/>
              </a:path>
            </a:pathLst>
          </a:custGeom>
          <a:solidFill>
            <a:srgbClr val="FFFFFF"/>
          </a:solidFill>
          <a:ln w="3175">
            <a:solidFill>
              <a:srgbClr val="000000"/>
            </a:solidFill>
            <a:prstDash val="solid"/>
            <a:round/>
            <a:headEnd/>
            <a:tailEnd/>
          </a:ln>
        </p:spPr>
        <p:txBody>
          <a:bodyPr/>
          <a:lstStyle/>
          <a:p>
            <a:endParaRPr lang="cs-CZ"/>
          </a:p>
        </p:txBody>
      </p:sp>
      <p:sp>
        <p:nvSpPr>
          <p:cNvPr id="71688" name="Freeform 8"/>
          <p:cNvSpPr>
            <a:spLocks/>
          </p:cNvSpPr>
          <p:nvPr/>
        </p:nvSpPr>
        <p:spPr bwMode="auto">
          <a:xfrm>
            <a:off x="5551487" y="4741864"/>
            <a:ext cx="270008" cy="414337"/>
          </a:xfrm>
          <a:custGeom>
            <a:avLst/>
            <a:gdLst/>
            <a:ahLst/>
            <a:cxnLst>
              <a:cxn ang="0">
                <a:pos x="97" y="219"/>
              </a:cxn>
              <a:cxn ang="0">
                <a:pos x="101" y="206"/>
              </a:cxn>
              <a:cxn ang="0">
                <a:pos x="113" y="198"/>
              </a:cxn>
              <a:cxn ang="0">
                <a:pos x="125" y="177"/>
              </a:cxn>
              <a:cxn ang="0">
                <a:pos x="141" y="164"/>
              </a:cxn>
              <a:cxn ang="0">
                <a:pos x="137" y="137"/>
              </a:cxn>
              <a:cxn ang="0">
                <a:pos x="109" y="119"/>
              </a:cxn>
              <a:cxn ang="0">
                <a:pos x="97" y="99"/>
              </a:cxn>
              <a:cxn ang="0">
                <a:pos x="94" y="80"/>
              </a:cxn>
              <a:cxn ang="0">
                <a:pos x="97" y="41"/>
              </a:cxn>
              <a:cxn ang="0">
                <a:pos x="80" y="24"/>
              </a:cxn>
              <a:cxn ang="0">
                <a:pos x="66" y="20"/>
              </a:cxn>
              <a:cxn ang="0">
                <a:pos x="55" y="8"/>
              </a:cxn>
              <a:cxn ang="0">
                <a:pos x="36" y="8"/>
              </a:cxn>
              <a:cxn ang="0">
                <a:pos x="26" y="0"/>
              </a:cxn>
              <a:cxn ang="0">
                <a:pos x="17" y="11"/>
              </a:cxn>
              <a:cxn ang="0">
                <a:pos x="8" y="18"/>
              </a:cxn>
              <a:cxn ang="0">
                <a:pos x="3" y="34"/>
              </a:cxn>
              <a:cxn ang="0">
                <a:pos x="7" y="46"/>
              </a:cxn>
              <a:cxn ang="0">
                <a:pos x="0" y="62"/>
              </a:cxn>
              <a:cxn ang="0">
                <a:pos x="12" y="64"/>
              </a:cxn>
              <a:cxn ang="0">
                <a:pos x="19" y="71"/>
              </a:cxn>
              <a:cxn ang="0">
                <a:pos x="8" y="104"/>
              </a:cxn>
              <a:cxn ang="0">
                <a:pos x="15" y="115"/>
              </a:cxn>
              <a:cxn ang="0">
                <a:pos x="13" y="125"/>
              </a:cxn>
              <a:cxn ang="0">
                <a:pos x="8" y="153"/>
              </a:cxn>
              <a:cxn ang="0">
                <a:pos x="15" y="177"/>
              </a:cxn>
              <a:cxn ang="0">
                <a:pos x="5" y="176"/>
              </a:cxn>
              <a:cxn ang="0">
                <a:pos x="12" y="186"/>
              </a:cxn>
              <a:cxn ang="0">
                <a:pos x="26" y="202"/>
              </a:cxn>
              <a:cxn ang="0">
                <a:pos x="50" y="207"/>
              </a:cxn>
              <a:cxn ang="0">
                <a:pos x="64" y="230"/>
              </a:cxn>
              <a:cxn ang="0">
                <a:pos x="80" y="234"/>
              </a:cxn>
              <a:cxn ang="0">
                <a:pos x="97" y="219"/>
              </a:cxn>
            </a:cxnLst>
            <a:rect l="0" t="0" r="r" b="b"/>
            <a:pathLst>
              <a:path w="141" h="234">
                <a:moveTo>
                  <a:pt x="97" y="219"/>
                </a:moveTo>
                <a:lnTo>
                  <a:pt x="101" y="206"/>
                </a:lnTo>
                <a:lnTo>
                  <a:pt x="113" y="198"/>
                </a:lnTo>
                <a:lnTo>
                  <a:pt x="125" y="177"/>
                </a:lnTo>
                <a:lnTo>
                  <a:pt x="141" y="164"/>
                </a:lnTo>
                <a:lnTo>
                  <a:pt x="137" y="137"/>
                </a:lnTo>
                <a:lnTo>
                  <a:pt x="109" y="119"/>
                </a:lnTo>
                <a:lnTo>
                  <a:pt x="97" y="99"/>
                </a:lnTo>
                <a:lnTo>
                  <a:pt x="94" y="80"/>
                </a:lnTo>
                <a:lnTo>
                  <a:pt x="97" y="41"/>
                </a:lnTo>
                <a:lnTo>
                  <a:pt x="80" y="24"/>
                </a:lnTo>
                <a:lnTo>
                  <a:pt x="66" y="20"/>
                </a:lnTo>
                <a:lnTo>
                  <a:pt x="55" y="8"/>
                </a:lnTo>
                <a:lnTo>
                  <a:pt x="36" y="8"/>
                </a:lnTo>
                <a:lnTo>
                  <a:pt x="26" y="0"/>
                </a:lnTo>
                <a:lnTo>
                  <a:pt x="17" y="11"/>
                </a:lnTo>
                <a:lnTo>
                  <a:pt x="8" y="18"/>
                </a:lnTo>
                <a:lnTo>
                  <a:pt x="3" y="34"/>
                </a:lnTo>
                <a:lnTo>
                  <a:pt x="7" y="46"/>
                </a:lnTo>
                <a:lnTo>
                  <a:pt x="0" y="62"/>
                </a:lnTo>
                <a:lnTo>
                  <a:pt x="12" y="64"/>
                </a:lnTo>
                <a:lnTo>
                  <a:pt x="19" y="71"/>
                </a:lnTo>
                <a:lnTo>
                  <a:pt x="8" y="104"/>
                </a:lnTo>
                <a:lnTo>
                  <a:pt x="15" y="115"/>
                </a:lnTo>
                <a:lnTo>
                  <a:pt x="13" y="125"/>
                </a:lnTo>
                <a:lnTo>
                  <a:pt x="8" y="153"/>
                </a:lnTo>
                <a:lnTo>
                  <a:pt x="15" y="177"/>
                </a:lnTo>
                <a:lnTo>
                  <a:pt x="5" y="176"/>
                </a:lnTo>
                <a:lnTo>
                  <a:pt x="12" y="186"/>
                </a:lnTo>
                <a:lnTo>
                  <a:pt x="26" y="202"/>
                </a:lnTo>
                <a:lnTo>
                  <a:pt x="50" y="207"/>
                </a:lnTo>
                <a:lnTo>
                  <a:pt x="64" y="230"/>
                </a:lnTo>
                <a:lnTo>
                  <a:pt x="80" y="234"/>
                </a:lnTo>
                <a:lnTo>
                  <a:pt x="97" y="219"/>
                </a:lnTo>
                <a:close/>
              </a:path>
            </a:pathLst>
          </a:custGeom>
          <a:solidFill>
            <a:srgbClr val="FFFFFF"/>
          </a:solidFill>
          <a:ln w="3175">
            <a:solidFill>
              <a:srgbClr val="000000"/>
            </a:solidFill>
            <a:prstDash val="solid"/>
            <a:round/>
            <a:headEnd/>
            <a:tailEnd/>
          </a:ln>
        </p:spPr>
        <p:txBody>
          <a:bodyPr/>
          <a:lstStyle/>
          <a:p>
            <a:endParaRPr lang="cs-CZ"/>
          </a:p>
        </p:txBody>
      </p:sp>
      <p:sp>
        <p:nvSpPr>
          <p:cNvPr id="71689" name="Freeform 9"/>
          <p:cNvSpPr>
            <a:spLocks/>
          </p:cNvSpPr>
          <p:nvPr/>
        </p:nvSpPr>
        <p:spPr bwMode="auto">
          <a:xfrm>
            <a:off x="5018352" y="4371975"/>
            <a:ext cx="557213" cy="382588"/>
          </a:xfrm>
          <a:custGeom>
            <a:avLst/>
            <a:gdLst/>
            <a:ahLst/>
            <a:cxnLst>
              <a:cxn ang="0">
                <a:pos x="209" y="182"/>
              </a:cxn>
              <a:cxn ang="0">
                <a:pos x="224" y="160"/>
              </a:cxn>
              <a:cxn ang="0">
                <a:pos x="242" y="152"/>
              </a:cxn>
              <a:cxn ang="0">
                <a:pos x="254" y="159"/>
              </a:cxn>
              <a:cxn ang="0">
                <a:pos x="244" y="142"/>
              </a:cxn>
              <a:cxn ang="0">
                <a:pos x="273" y="129"/>
              </a:cxn>
              <a:cxn ang="0">
                <a:pos x="286" y="119"/>
              </a:cxn>
              <a:cxn ang="0">
                <a:pos x="268" y="98"/>
              </a:cxn>
              <a:cxn ang="0">
                <a:pos x="286" y="100"/>
              </a:cxn>
              <a:cxn ang="0">
                <a:pos x="266" y="76"/>
              </a:cxn>
              <a:cxn ang="0">
                <a:pos x="249" y="68"/>
              </a:cxn>
              <a:cxn ang="0">
                <a:pos x="252" y="57"/>
              </a:cxn>
              <a:cxn ang="0">
                <a:pos x="265" y="25"/>
              </a:cxn>
              <a:cxn ang="0">
                <a:pos x="240" y="30"/>
              </a:cxn>
              <a:cxn ang="0">
                <a:pos x="214" y="12"/>
              </a:cxn>
              <a:cxn ang="0">
                <a:pos x="202" y="17"/>
              </a:cxn>
              <a:cxn ang="0">
                <a:pos x="183" y="11"/>
              </a:cxn>
              <a:cxn ang="0">
                <a:pos x="165" y="10"/>
              </a:cxn>
              <a:cxn ang="0">
                <a:pos x="143" y="11"/>
              </a:cxn>
              <a:cxn ang="0">
                <a:pos x="113" y="7"/>
              </a:cxn>
              <a:cxn ang="0">
                <a:pos x="88" y="0"/>
              </a:cxn>
              <a:cxn ang="0">
                <a:pos x="57" y="4"/>
              </a:cxn>
              <a:cxn ang="0">
                <a:pos x="22" y="4"/>
              </a:cxn>
              <a:cxn ang="0">
                <a:pos x="3" y="8"/>
              </a:cxn>
              <a:cxn ang="0">
                <a:pos x="0" y="37"/>
              </a:cxn>
              <a:cxn ang="0">
                <a:pos x="17" y="45"/>
              </a:cxn>
              <a:cxn ang="0">
                <a:pos x="29" y="64"/>
              </a:cxn>
              <a:cxn ang="0">
                <a:pos x="31" y="86"/>
              </a:cxn>
              <a:cxn ang="0">
                <a:pos x="48" y="99"/>
              </a:cxn>
              <a:cxn ang="0">
                <a:pos x="99" y="140"/>
              </a:cxn>
              <a:cxn ang="0">
                <a:pos x="116" y="159"/>
              </a:cxn>
              <a:cxn ang="0">
                <a:pos x="137" y="187"/>
              </a:cxn>
              <a:cxn ang="0">
                <a:pos x="150" y="187"/>
              </a:cxn>
              <a:cxn ang="0">
                <a:pos x="160" y="194"/>
              </a:cxn>
              <a:cxn ang="0">
                <a:pos x="179" y="201"/>
              </a:cxn>
              <a:cxn ang="0">
                <a:pos x="204" y="211"/>
              </a:cxn>
              <a:cxn ang="0">
                <a:pos x="209" y="217"/>
              </a:cxn>
              <a:cxn ang="0">
                <a:pos x="207" y="193"/>
              </a:cxn>
            </a:cxnLst>
            <a:rect l="0" t="0" r="r" b="b"/>
            <a:pathLst>
              <a:path w="291" h="217">
                <a:moveTo>
                  <a:pt x="207" y="193"/>
                </a:moveTo>
                <a:lnTo>
                  <a:pt x="209" y="182"/>
                </a:lnTo>
                <a:lnTo>
                  <a:pt x="221" y="176"/>
                </a:lnTo>
                <a:lnTo>
                  <a:pt x="224" y="160"/>
                </a:lnTo>
                <a:lnTo>
                  <a:pt x="237" y="152"/>
                </a:lnTo>
                <a:lnTo>
                  <a:pt x="242" y="152"/>
                </a:lnTo>
                <a:lnTo>
                  <a:pt x="249" y="160"/>
                </a:lnTo>
                <a:lnTo>
                  <a:pt x="254" y="159"/>
                </a:lnTo>
                <a:lnTo>
                  <a:pt x="254" y="152"/>
                </a:lnTo>
                <a:lnTo>
                  <a:pt x="244" y="142"/>
                </a:lnTo>
                <a:lnTo>
                  <a:pt x="245" y="136"/>
                </a:lnTo>
                <a:lnTo>
                  <a:pt x="273" y="129"/>
                </a:lnTo>
                <a:lnTo>
                  <a:pt x="284" y="130"/>
                </a:lnTo>
                <a:lnTo>
                  <a:pt x="286" y="119"/>
                </a:lnTo>
                <a:lnTo>
                  <a:pt x="265" y="102"/>
                </a:lnTo>
                <a:lnTo>
                  <a:pt x="268" y="98"/>
                </a:lnTo>
                <a:lnTo>
                  <a:pt x="275" y="100"/>
                </a:lnTo>
                <a:lnTo>
                  <a:pt x="286" y="100"/>
                </a:lnTo>
                <a:lnTo>
                  <a:pt x="291" y="92"/>
                </a:lnTo>
                <a:lnTo>
                  <a:pt x="266" y="76"/>
                </a:lnTo>
                <a:lnTo>
                  <a:pt x="252" y="75"/>
                </a:lnTo>
                <a:lnTo>
                  <a:pt x="249" y="68"/>
                </a:lnTo>
                <a:lnTo>
                  <a:pt x="254" y="63"/>
                </a:lnTo>
                <a:lnTo>
                  <a:pt x="252" y="57"/>
                </a:lnTo>
                <a:lnTo>
                  <a:pt x="266" y="37"/>
                </a:lnTo>
                <a:lnTo>
                  <a:pt x="265" y="25"/>
                </a:lnTo>
                <a:lnTo>
                  <a:pt x="249" y="25"/>
                </a:lnTo>
                <a:lnTo>
                  <a:pt x="240" y="30"/>
                </a:lnTo>
                <a:lnTo>
                  <a:pt x="230" y="31"/>
                </a:lnTo>
                <a:lnTo>
                  <a:pt x="214" y="12"/>
                </a:lnTo>
                <a:lnTo>
                  <a:pt x="205" y="12"/>
                </a:lnTo>
                <a:lnTo>
                  <a:pt x="202" y="17"/>
                </a:lnTo>
                <a:lnTo>
                  <a:pt x="197" y="11"/>
                </a:lnTo>
                <a:lnTo>
                  <a:pt x="183" y="11"/>
                </a:lnTo>
                <a:lnTo>
                  <a:pt x="179" y="15"/>
                </a:lnTo>
                <a:lnTo>
                  <a:pt x="165" y="10"/>
                </a:lnTo>
                <a:lnTo>
                  <a:pt x="155" y="17"/>
                </a:lnTo>
                <a:lnTo>
                  <a:pt x="143" y="11"/>
                </a:lnTo>
                <a:lnTo>
                  <a:pt x="118" y="11"/>
                </a:lnTo>
                <a:lnTo>
                  <a:pt x="113" y="7"/>
                </a:lnTo>
                <a:lnTo>
                  <a:pt x="104" y="10"/>
                </a:lnTo>
                <a:lnTo>
                  <a:pt x="88" y="0"/>
                </a:lnTo>
                <a:lnTo>
                  <a:pt x="81" y="6"/>
                </a:lnTo>
                <a:lnTo>
                  <a:pt x="57" y="4"/>
                </a:lnTo>
                <a:lnTo>
                  <a:pt x="45" y="22"/>
                </a:lnTo>
                <a:lnTo>
                  <a:pt x="22" y="4"/>
                </a:lnTo>
                <a:lnTo>
                  <a:pt x="12" y="3"/>
                </a:lnTo>
                <a:lnTo>
                  <a:pt x="3" y="8"/>
                </a:lnTo>
                <a:lnTo>
                  <a:pt x="3" y="29"/>
                </a:lnTo>
                <a:lnTo>
                  <a:pt x="0" y="37"/>
                </a:lnTo>
                <a:lnTo>
                  <a:pt x="10" y="44"/>
                </a:lnTo>
                <a:lnTo>
                  <a:pt x="17" y="45"/>
                </a:lnTo>
                <a:lnTo>
                  <a:pt x="22" y="57"/>
                </a:lnTo>
                <a:lnTo>
                  <a:pt x="29" y="64"/>
                </a:lnTo>
                <a:lnTo>
                  <a:pt x="34" y="75"/>
                </a:lnTo>
                <a:lnTo>
                  <a:pt x="31" y="86"/>
                </a:lnTo>
                <a:lnTo>
                  <a:pt x="38" y="86"/>
                </a:lnTo>
                <a:lnTo>
                  <a:pt x="48" y="99"/>
                </a:lnTo>
                <a:lnTo>
                  <a:pt x="57" y="100"/>
                </a:lnTo>
                <a:lnTo>
                  <a:pt x="99" y="140"/>
                </a:lnTo>
                <a:lnTo>
                  <a:pt x="113" y="146"/>
                </a:lnTo>
                <a:lnTo>
                  <a:pt x="116" y="159"/>
                </a:lnTo>
                <a:lnTo>
                  <a:pt x="148" y="183"/>
                </a:lnTo>
                <a:lnTo>
                  <a:pt x="137" y="187"/>
                </a:lnTo>
                <a:lnTo>
                  <a:pt x="139" y="193"/>
                </a:lnTo>
                <a:lnTo>
                  <a:pt x="150" y="187"/>
                </a:lnTo>
                <a:lnTo>
                  <a:pt x="158" y="188"/>
                </a:lnTo>
                <a:lnTo>
                  <a:pt x="160" y="194"/>
                </a:lnTo>
                <a:lnTo>
                  <a:pt x="170" y="199"/>
                </a:lnTo>
                <a:lnTo>
                  <a:pt x="179" y="201"/>
                </a:lnTo>
                <a:lnTo>
                  <a:pt x="191" y="210"/>
                </a:lnTo>
                <a:lnTo>
                  <a:pt x="204" y="211"/>
                </a:lnTo>
                <a:lnTo>
                  <a:pt x="204" y="217"/>
                </a:lnTo>
                <a:lnTo>
                  <a:pt x="209" y="217"/>
                </a:lnTo>
                <a:lnTo>
                  <a:pt x="216" y="209"/>
                </a:lnTo>
                <a:lnTo>
                  <a:pt x="207" y="193"/>
                </a:lnTo>
                <a:close/>
              </a:path>
            </a:pathLst>
          </a:custGeom>
          <a:solidFill>
            <a:srgbClr val="FFFFFF"/>
          </a:solidFill>
          <a:ln w="3175">
            <a:solidFill>
              <a:srgbClr val="000000"/>
            </a:solidFill>
            <a:prstDash val="solid"/>
            <a:round/>
            <a:headEnd/>
            <a:tailEnd/>
          </a:ln>
        </p:spPr>
        <p:txBody>
          <a:bodyPr/>
          <a:lstStyle/>
          <a:p>
            <a:endParaRPr lang="cs-CZ"/>
          </a:p>
        </p:txBody>
      </p:sp>
      <p:sp>
        <p:nvSpPr>
          <p:cNvPr id="71690" name="Freeform 10"/>
          <p:cNvSpPr>
            <a:spLocks/>
          </p:cNvSpPr>
          <p:nvPr/>
        </p:nvSpPr>
        <p:spPr bwMode="auto">
          <a:xfrm>
            <a:off x="5732067" y="4768850"/>
            <a:ext cx="359436" cy="215900"/>
          </a:xfrm>
          <a:custGeom>
            <a:avLst/>
            <a:gdLst/>
            <a:ahLst/>
            <a:cxnLst>
              <a:cxn ang="0">
                <a:pos x="115" y="3"/>
              </a:cxn>
              <a:cxn ang="0">
                <a:pos x="94" y="1"/>
              </a:cxn>
              <a:cxn ang="0">
                <a:pos x="90" y="7"/>
              </a:cxn>
              <a:cxn ang="0">
                <a:pos x="68" y="4"/>
              </a:cxn>
              <a:cxn ang="0">
                <a:pos x="54" y="15"/>
              </a:cxn>
              <a:cxn ang="0">
                <a:pos x="45" y="8"/>
              </a:cxn>
              <a:cxn ang="0">
                <a:pos x="17" y="15"/>
              </a:cxn>
              <a:cxn ang="0">
                <a:pos x="17" y="24"/>
              </a:cxn>
              <a:cxn ang="0">
                <a:pos x="3" y="26"/>
              </a:cxn>
              <a:cxn ang="0">
                <a:pos x="0" y="65"/>
              </a:cxn>
              <a:cxn ang="0">
                <a:pos x="3" y="84"/>
              </a:cxn>
              <a:cxn ang="0">
                <a:pos x="15" y="104"/>
              </a:cxn>
              <a:cxn ang="0">
                <a:pos x="43" y="122"/>
              </a:cxn>
              <a:cxn ang="0">
                <a:pos x="92" y="114"/>
              </a:cxn>
              <a:cxn ang="0">
                <a:pos x="108" y="102"/>
              </a:cxn>
              <a:cxn ang="0">
                <a:pos x="132" y="92"/>
              </a:cxn>
              <a:cxn ang="0">
                <a:pos x="160" y="91"/>
              </a:cxn>
              <a:cxn ang="0">
                <a:pos x="188" y="72"/>
              </a:cxn>
              <a:cxn ang="0">
                <a:pos x="185" y="53"/>
              </a:cxn>
              <a:cxn ang="0">
                <a:pos x="172" y="22"/>
              </a:cxn>
              <a:cxn ang="0">
                <a:pos x="139" y="3"/>
              </a:cxn>
              <a:cxn ang="0">
                <a:pos x="130" y="0"/>
              </a:cxn>
              <a:cxn ang="0">
                <a:pos x="115" y="3"/>
              </a:cxn>
            </a:cxnLst>
            <a:rect l="0" t="0" r="r" b="b"/>
            <a:pathLst>
              <a:path w="188" h="122">
                <a:moveTo>
                  <a:pt x="115" y="3"/>
                </a:moveTo>
                <a:lnTo>
                  <a:pt x="94" y="1"/>
                </a:lnTo>
                <a:lnTo>
                  <a:pt x="90" y="7"/>
                </a:lnTo>
                <a:lnTo>
                  <a:pt x="68" y="4"/>
                </a:lnTo>
                <a:lnTo>
                  <a:pt x="54" y="15"/>
                </a:lnTo>
                <a:lnTo>
                  <a:pt x="45" y="8"/>
                </a:lnTo>
                <a:lnTo>
                  <a:pt x="17" y="15"/>
                </a:lnTo>
                <a:lnTo>
                  <a:pt x="17" y="24"/>
                </a:lnTo>
                <a:lnTo>
                  <a:pt x="3" y="26"/>
                </a:lnTo>
                <a:lnTo>
                  <a:pt x="0" y="65"/>
                </a:lnTo>
                <a:lnTo>
                  <a:pt x="3" y="84"/>
                </a:lnTo>
                <a:lnTo>
                  <a:pt x="15" y="104"/>
                </a:lnTo>
                <a:lnTo>
                  <a:pt x="43" y="122"/>
                </a:lnTo>
                <a:lnTo>
                  <a:pt x="92" y="114"/>
                </a:lnTo>
                <a:lnTo>
                  <a:pt x="108" y="102"/>
                </a:lnTo>
                <a:lnTo>
                  <a:pt x="132" y="92"/>
                </a:lnTo>
                <a:lnTo>
                  <a:pt x="160" y="91"/>
                </a:lnTo>
                <a:lnTo>
                  <a:pt x="188" y="72"/>
                </a:lnTo>
                <a:lnTo>
                  <a:pt x="185" y="53"/>
                </a:lnTo>
                <a:lnTo>
                  <a:pt x="172" y="22"/>
                </a:lnTo>
                <a:lnTo>
                  <a:pt x="139" y="3"/>
                </a:lnTo>
                <a:lnTo>
                  <a:pt x="130" y="0"/>
                </a:lnTo>
                <a:lnTo>
                  <a:pt x="115" y="3"/>
                </a:lnTo>
                <a:close/>
              </a:path>
            </a:pathLst>
          </a:custGeom>
          <a:solidFill>
            <a:srgbClr val="FFFFFF"/>
          </a:solidFill>
          <a:ln w="3175">
            <a:solidFill>
              <a:srgbClr val="000000"/>
            </a:solidFill>
            <a:prstDash val="solid"/>
            <a:round/>
            <a:headEnd/>
            <a:tailEnd/>
          </a:ln>
        </p:spPr>
        <p:txBody>
          <a:bodyPr/>
          <a:lstStyle/>
          <a:p>
            <a:endParaRPr lang="cs-CZ"/>
          </a:p>
        </p:txBody>
      </p:sp>
      <p:sp>
        <p:nvSpPr>
          <p:cNvPr id="71691" name="Freeform 11"/>
          <p:cNvSpPr>
            <a:spLocks/>
          </p:cNvSpPr>
          <p:nvPr/>
        </p:nvSpPr>
        <p:spPr bwMode="auto">
          <a:xfrm>
            <a:off x="5964238" y="4456114"/>
            <a:ext cx="890852" cy="439737"/>
          </a:xfrm>
          <a:custGeom>
            <a:avLst/>
            <a:gdLst/>
            <a:ahLst/>
            <a:cxnLst>
              <a:cxn ang="0">
                <a:pos x="411" y="8"/>
              </a:cxn>
              <a:cxn ang="0">
                <a:pos x="369" y="5"/>
              </a:cxn>
              <a:cxn ang="0">
                <a:pos x="361" y="0"/>
              </a:cxn>
              <a:cxn ang="0">
                <a:pos x="335" y="2"/>
              </a:cxn>
              <a:cxn ang="0">
                <a:pos x="301" y="15"/>
              </a:cxn>
              <a:cxn ang="0">
                <a:pos x="275" y="28"/>
              </a:cxn>
              <a:cxn ang="0">
                <a:pos x="251" y="44"/>
              </a:cxn>
              <a:cxn ang="0">
                <a:pos x="230" y="51"/>
              </a:cxn>
              <a:cxn ang="0">
                <a:pos x="169" y="50"/>
              </a:cxn>
              <a:cxn ang="0">
                <a:pos x="115" y="54"/>
              </a:cxn>
              <a:cxn ang="0">
                <a:pos x="68" y="54"/>
              </a:cxn>
              <a:cxn ang="0">
                <a:pos x="49" y="55"/>
              </a:cxn>
              <a:cxn ang="0">
                <a:pos x="33" y="46"/>
              </a:cxn>
              <a:cxn ang="0">
                <a:pos x="40" y="31"/>
              </a:cxn>
              <a:cxn ang="0">
                <a:pos x="22" y="28"/>
              </a:cxn>
              <a:cxn ang="0">
                <a:pos x="2" y="38"/>
              </a:cxn>
              <a:cxn ang="0">
                <a:pos x="0" y="59"/>
              </a:cxn>
              <a:cxn ang="0">
                <a:pos x="5" y="81"/>
              </a:cxn>
              <a:cxn ang="0">
                <a:pos x="21" y="96"/>
              </a:cxn>
              <a:cxn ang="0">
                <a:pos x="42" y="112"/>
              </a:cxn>
              <a:cxn ang="0">
                <a:pos x="28" y="126"/>
              </a:cxn>
              <a:cxn ang="0">
                <a:pos x="14" y="154"/>
              </a:cxn>
              <a:cxn ang="0">
                <a:pos x="17" y="180"/>
              </a:cxn>
              <a:cxn ang="0">
                <a:pos x="50" y="199"/>
              </a:cxn>
              <a:cxn ang="0">
                <a:pos x="63" y="230"/>
              </a:cxn>
              <a:cxn ang="0">
                <a:pos x="66" y="249"/>
              </a:cxn>
              <a:cxn ang="0">
                <a:pos x="83" y="246"/>
              </a:cxn>
              <a:cxn ang="0">
                <a:pos x="106" y="241"/>
              </a:cxn>
              <a:cxn ang="0">
                <a:pos x="139" y="239"/>
              </a:cxn>
              <a:cxn ang="0">
                <a:pos x="181" y="223"/>
              </a:cxn>
              <a:cxn ang="0">
                <a:pos x="197" y="223"/>
              </a:cxn>
              <a:cxn ang="0">
                <a:pos x="211" y="231"/>
              </a:cxn>
              <a:cxn ang="0">
                <a:pos x="263" y="241"/>
              </a:cxn>
              <a:cxn ang="0">
                <a:pos x="291" y="233"/>
              </a:cxn>
              <a:cxn ang="0">
                <a:pos x="308" y="218"/>
              </a:cxn>
              <a:cxn ang="0">
                <a:pos x="307" y="196"/>
              </a:cxn>
              <a:cxn ang="0">
                <a:pos x="322" y="193"/>
              </a:cxn>
              <a:cxn ang="0">
                <a:pos x="333" y="184"/>
              </a:cxn>
              <a:cxn ang="0">
                <a:pos x="352" y="180"/>
              </a:cxn>
              <a:cxn ang="0">
                <a:pos x="380" y="168"/>
              </a:cxn>
              <a:cxn ang="0">
                <a:pos x="406" y="176"/>
              </a:cxn>
              <a:cxn ang="0">
                <a:pos x="437" y="169"/>
              </a:cxn>
              <a:cxn ang="0">
                <a:pos x="448" y="169"/>
              </a:cxn>
              <a:cxn ang="0">
                <a:pos x="446" y="162"/>
              </a:cxn>
              <a:cxn ang="0">
                <a:pos x="427" y="147"/>
              </a:cxn>
              <a:cxn ang="0">
                <a:pos x="420" y="136"/>
              </a:cxn>
              <a:cxn ang="0">
                <a:pos x="413" y="131"/>
              </a:cxn>
              <a:cxn ang="0">
                <a:pos x="406" y="130"/>
              </a:cxn>
              <a:cxn ang="0">
                <a:pos x="401" y="126"/>
              </a:cxn>
              <a:cxn ang="0">
                <a:pos x="415" y="113"/>
              </a:cxn>
              <a:cxn ang="0">
                <a:pos x="417" y="107"/>
              </a:cxn>
              <a:cxn ang="0">
                <a:pos x="429" y="103"/>
              </a:cxn>
              <a:cxn ang="0">
                <a:pos x="422" y="71"/>
              </a:cxn>
              <a:cxn ang="0">
                <a:pos x="436" y="52"/>
              </a:cxn>
              <a:cxn ang="0">
                <a:pos x="460" y="44"/>
              </a:cxn>
              <a:cxn ang="0">
                <a:pos x="465" y="32"/>
              </a:cxn>
              <a:cxn ang="0">
                <a:pos x="464" y="15"/>
              </a:cxn>
              <a:cxn ang="0">
                <a:pos x="441" y="20"/>
              </a:cxn>
              <a:cxn ang="0">
                <a:pos x="411" y="8"/>
              </a:cxn>
            </a:cxnLst>
            <a:rect l="0" t="0" r="r" b="b"/>
            <a:pathLst>
              <a:path w="465" h="249">
                <a:moveTo>
                  <a:pt x="411" y="8"/>
                </a:moveTo>
                <a:lnTo>
                  <a:pt x="369" y="5"/>
                </a:lnTo>
                <a:lnTo>
                  <a:pt x="361" y="0"/>
                </a:lnTo>
                <a:lnTo>
                  <a:pt x="335" y="2"/>
                </a:lnTo>
                <a:lnTo>
                  <a:pt x="301" y="15"/>
                </a:lnTo>
                <a:lnTo>
                  <a:pt x="275" y="28"/>
                </a:lnTo>
                <a:lnTo>
                  <a:pt x="251" y="44"/>
                </a:lnTo>
                <a:lnTo>
                  <a:pt x="230" y="51"/>
                </a:lnTo>
                <a:lnTo>
                  <a:pt x="169" y="50"/>
                </a:lnTo>
                <a:lnTo>
                  <a:pt x="115" y="54"/>
                </a:lnTo>
                <a:lnTo>
                  <a:pt x="68" y="54"/>
                </a:lnTo>
                <a:lnTo>
                  <a:pt x="49" y="55"/>
                </a:lnTo>
                <a:lnTo>
                  <a:pt x="33" y="46"/>
                </a:lnTo>
                <a:lnTo>
                  <a:pt x="40" y="31"/>
                </a:lnTo>
                <a:lnTo>
                  <a:pt x="22" y="28"/>
                </a:lnTo>
                <a:lnTo>
                  <a:pt x="2" y="38"/>
                </a:lnTo>
                <a:lnTo>
                  <a:pt x="0" y="59"/>
                </a:lnTo>
                <a:lnTo>
                  <a:pt x="5" y="81"/>
                </a:lnTo>
                <a:lnTo>
                  <a:pt x="21" y="96"/>
                </a:lnTo>
                <a:lnTo>
                  <a:pt x="42" y="112"/>
                </a:lnTo>
                <a:lnTo>
                  <a:pt x="28" y="126"/>
                </a:lnTo>
                <a:lnTo>
                  <a:pt x="14" y="154"/>
                </a:lnTo>
                <a:lnTo>
                  <a:pt x="17" y="180"/>
                </a:lnTo>
                <a:lnTo>
                  <a:pt x="50" y="199"/>
                </a:lnTo>
                <a:lnTo>
                  <a:pt x="63" y="230"/>
                </a:lnTo>
                <a:lnTo>
                  <a:pt x="66" y="249"/>
                </a:lnTo>
                <a:lnTo>
                  <a:pt x="83" y="246"/>
                </a:lnTo>
                <a:lnTo>
                  <a:pt x="106" y="241"/>
                </a:lnTo>
                <a:lnTo>
                  <a:pt x="139" y="239"/>
                </a:lnTo>
                <a:lnTo>
                  <a:pt x="181" y="223"/>
                </a:lnTo>
                <a:lnTo>
                  <a:pt x="197" y="223"/>
                </a:lnTo>
                <a:lnTo>
                  <a:pt x="211" y="231"/>
                </a:lnTo>
                <a:lnTo>
                  <a:pt x="263" y="241"/>
                </a:lnTo>
                <a:lnTo>
                  <a:pt x="291" y="233"/>
                </a:lnTo>
                <a:lnTo>
                  <a:pt x="308" y="218"/>
                </a:lnTo>
                <a:lnTo>
                  <a:pt x="307" y="196"/>
                </a:lnTo>
                <a:lnTo>
                  <a:pt x="322" y="193"/>
                </a:lnTo>
                <a:lnTo>
                  <a:pt x="333" y="184"/>
                </a:lnTo>
                <a:lnTo>
                  <a:pt x="352" y="180"/>
                </a:lnTo>
                <a:lnTo>
                  <a:pt x="380" y="168"/>
                </a:lnTo>
                <a:lnTo>
                  <a:pt x="406" y="176"/>
                </a:lnTo>
                <a:lnTo>
                  <a:pt x="437" y="169"/>
                </a:lnTo>
                <a:lnTo>
                  <a:pt x="448" y="169"/>
                </a:lnTo>
                <a:lnTo>
                  <a:pt x="446" y="162"/>
                </a:lnTo>
                <a:lnTo>
                  <a:pt x="427" y="147"/>
                </a:lnTo>
                <a:lnTo>
                  <a:pt x="420" y="136"/>
                </a:lnTo>
                <a:lnTo>
                  <a:pt x="413" y="131"/>
                </a:lnTo>
                <a:lnTo>
                  <a:pt x="406" y="130"/>
                </a:lnTo>
                <a:lnTo>
                  <a:pt x="401" y="126"/>
                </a:lnTo>
                <a:lnTo>
                  <a:pt x="415" y="113"/>
                </a:lnTo>
                <a:lnTo>
                  <a:pt x="417" y="107"/>
                </a:lnTo>
                <a:lnTo>
                  <a:pt x="429" y="103"/>
                </a:lnTo>
                <a:lnTo>
                  <a:pt x="422" y="71"/>
                </a:lnTo>
                <a:lnTo>
                  <a:pt x="436" y="52"/>
                </a:lnTo>
                <a:lnTo>
                  <a:pt x="460" y="44"/>
                </a:lnTo>
                <a:lnTo>
                  <a:pt x="465" y="32"/>
                </a:lnTo>
                <a:lnTo>
                  <a:pt x="464" y="15"/>
                </a:lnTo>
                <a:lnTo>
                  <a:pt x="441" y="20"/>
                </a:lnTo>
                <a:lnTo>
                  <a:pt x="411" y="8"/>
                </a:lnTo>
                <a:close/>
              </a:path>
            </a:pathLst>
          </a:custGeom>
          <a:solidFill>
            <a:schemeClr val="bg1"/>
          </a:solidFill>
          <a:ln w="3175">
            <a:solidFill>
              <a:srgbClr val="000000"/>
            </a:solidFill>
            <a:prstDash val="solid"/>
            <a:round/>
            <a:headEnd/>
            <a:tailEnd/>
          </a:ln>
        </p:spPr>
        <p:txBody>
          <a:bodyPr/>
          <a:lstStyle/>
          <a:p>
            <a:endParaRPr lang="cs-CZ"/>
          </a:p>
        </p:txBody>
      </p:sp>
      <p:sp>
        <p:nvSpPr>
          <p:cNvPr id="71692" name="Freeform 12"/>
          <p:cNvSpPr>
            <a:spLocks noEditPoints="1"/>
          </p:cNvSpPr>
          <p:nvPr/>
        </p:nvSpPr>
        <p:spPr bwMode="auto">
          <a:xfrm>
            <a:off x="4713950" y="4202114"/>
            <a:ext cx="813461" cy="566737"/>
          </a:xfrm>
          <a:custGeom>
            <a:avLst/>
            <a:gdLst/>
            <a:ahLst/>
            <a:cxnLst>
              <a:cxn ang="0">
                <a:pos x="258" y="236"/>
              </a:cxn>
              <a:cxn ang="0">
                <a:pos x="197" y="182"/>
              </a:cxn>
              <a:cxn ang="0">
                <a:pos x="188" y="160"/>
              </a:cxn>
              <a:cxn ang="0">
                <a:pos x="169" y="140"/>
              </a:cxn>
              <a:cxn ang="0">
                <a:pos x="162" y="104"/>
              </a:cxn>
              <a:cxn ang="0">
                <a:pos x="204" y="118"/>
              </a:cxn>
              <a:cxn ang="0">
                <a:pos x="247" y="96"/>
              </a:cxn>
              <a:cxn ang="0">
                <a:pos x="277" y="107"/>
              </a:cxn>
              <a:cxn ang="0">
                <a:pos x="324" y="106"/>
              </a:cxn>
              <a:cxn ang="0">
                <a:pos x="356" y="107"/>
              </a:cxn>
              <a:cxn ang="0">
                <a:pos x="373" y="108"/>
              </a:cxn>
              <a:cxn ang="0">
                <a:pos x="408" y="121"/>
              </a:cxn>
              <a:cxn ang="0">
                <a:pos x="408" y="98"/>
              </a:cxn>
              <a:cxn ang="0">
                <a:pos x="422" y="92"/>
              </a:cxn>
              <a:cxn ang="0">
                <a:pos x="392" y="76"/>
              </a:cxn>
              <a:cxn ang="0">
                <a:pos x="387" y="73"/>
              </a:cxn>
              <a:cxn ang="0">
                <a:pos x="382" y="60"/>
              </a:cxn>
              <a:cxn ang="0">
                <a:pos x="356" y="56"/>
              </a:cxn>
              <a:cxn ang="0">
                <a:pos x="296" y="52"/>
              </a:cxn>
              <a:cxn ang="0">
                <a:pos x="247" y="27"/>
              </a:cxn>
              <a:cxn ang="0">
                <a:pos x="218" y="4"/>
              </a:cxn>
              <a:cxn ang="0">
                <a:pos x="192" y="4"/>
              </a:cxn>
              <a:cxn ang="0">
                <a:pos x="181" y="15"/>
              </a:cxn>
              <a:cxn ang="0">
                <a:pos x="146" y="39"/>
              </a:cxn>
              <a:cxn ang="0">
                <a:pos x="150" y="65"/>
              </a:cxn>
              <a:cxn ang="0">
                <a:pos x="129" y="80"/>
              </a:cxn>
              <a:cxn ang="0">
                <a:pos x="113" y="100"/>
              </a:cxn>
              <a:cxn ang="0">
                <a:pos x="96" y="96"/>
              </a:cxn>
              <a:cxn ang="0">
                <a:pos x="61" y="92"/>
              </a:cxn>
              <a:cxn ang="0">
                <a:pos x="28" y="94"/>
              </a:cxn>
              <a:cxn ang="0">
                <a:pos x="3" y="108"/>
              </a:cxn>
              <a:cxn ang="0">
                <a:pos x="50" y="119"/>
              </a:cxn>
              <a:cxn ang="0">
                <a:pos x="85" y="115"/>
              </a:cxn>
              <a:cxn ang="0">
                <a:pos x="99" y="146"/>
              </a:cxn>
              <a:cxn ang="0">
                <a:pos x="124" y="183"/>
              </a:cxn>
              <a:cxn ang="0">
                <a:pos x="148" y="215"/>
              </a:cxn>
              <a:cxn ang="0">
                <a:pos x="223" y="245"/>
              </a:cxn>
              <a:cxn ang="0">
                <a:pos x="284" y="278"/>
              </a:cxn>
              <a:cxn ang="0">
                <a:pos x="275" y="255"/>
              </a:cxn>
              <a:cxn ang="0">
                <a:pos x="232" y="255"/>
              </a:cxn>
              <a:cxn ang="0">
                <a:pos x="214" y="261"/>
              </a:cxn>
              <a:cxn ang="0">
                <a:pos x="258" y="284"/>
              </a:cxn>
              <a:cxn ang="0">
                <a:pos x="368" y="313"/>
              </a:cxn>
              <a:cxn ang="0">
                <a:pos x="350" y="306"/>
              </a:cxn>
              <a:cxn ang="0">
                <a:pos x="319" y="290"/>
              </a:cxn>
              <a:cxn ang="0">
                <a:pos x="298" y="289"/>
              </a:cxn>
              <a:cxn ang="0">
                <a:pos x="282" y="280"/>
              </a:cxn>
              <a:cxn ang="0">
                <a:pos x="303" y="297"/>
              </a:cxn>
              <a:cxn ang="0">
                <a:pos x="368" y="313"/>
              </a:cxn>
              <a:cxn ang="0">
                <a:pos x="61" y="114"/>
              </a:cxn>
              <a:cxn ang="0">
                <a:pos x="66" y="153"/>
              </a:cxn>
              <a:cxn ang="0">
                <a:pos x="71" y="108"/>
              </a:cxn>
              <a:cxn ang="0">
                <a:pos x="87" y="129"/>
              </a:cxn>
              <a:cxn ang="0">
                <a:pos x="71" y="108"/>
              </a:cxn>
            </a:cxnLst>
            <a:rect l="0" t="0" r="r" b="b"/>
            <a:pathLst>
              <a:path w="425" h="321">
                <a:moveTo>
                  <a:pt x="275" y="255"/>
                </a:moveTo>
                <a:lnTo>
                  <a:pt x="272" y="242"/>
                </a:lnTo>
                <a:lnTo>
                  <a:pt x="258" y="236"/>
                </a:lnTo>
                <a:lnTo>
                  <a:pt x="216" y="196"/>
                </a:lnTo>
                <a:lnTo>
                  <a:pt x="207" y="195"/>
                </a:lnTo>
                <a:lnTo>
                  <a:pt x="197" y="182"/>
                </a:lnTo>
                <a:lnTo>
                  <a:pt x="190" y="182"/>
                </a:lnTo>
                <a:lnTo>
                  <a:pt x="193" y="171"/>
                </a:lnTo>
                <a:lnTo>
                  <a:pt x="188" y="160"/>
                </a:lnTo>
                <a:lnTo>
                  <a:pt x="181" y="153"/>
                </a:lnTo>
                <a:lnTo>
                  <a:pt x="176" y="141"/>
                </a:lnTo>
                <a:lnTo>
                  <a:pt x="169" y="140"/>
                </a:lnTo>
                <a:lnTo>
                  <a:pt x="159" y="133"/>
                </a:lnTo>
                <a:lnTo>
                  <a:pt x="162" y="125"/>
                </a:lnTo>
                <a:lnTo>
                  <a:pt x="162" y="104"/>
                </a:lnTo>
                <a:lnTo>
                  <a:pt x="171" y="99"/>
                </a:lnTo>
                <a:lnTo>
                  <a:pt x="181" y="100"/>
                </a:lnTo>
                <a:lnTo>
                  <a:pt x="204" y="118"/>
                </a:lnTo>
                <a:lnTo>
                  <a:pt x="216" y="100"/>
                </a:lnTo>
                <a:lnTo>
                  <a:pt x="240" y="102"/>
                </a:lnTo>
                <a:lnTo>
                  <a:pt x="247" y="96"/>
                </a:lnTo>
                <a:lnTo>
                  <a:pt x="263" y="106"/>
                </a:lnTo>
                <a:lnTo>
                  <a:pt x="272" y="103"/>
                </a:lnTo>
                <a:lnTo>
                  <a:pt x="277" y="107"/>
                </a:lnTo>
                <a:lnTo>
                  <a:pt x="302" y="107"/>
                </a:lnTo>
                <a:lnTo>
                  <a:pt x="314" y="113"/>
                </a:lnTo>
                <a:lnTo>
                  <a:pt x="324" y="106"/>
                </a:lnTo>
                <a:lnTo>
                  <a:pt x="338" y="111"/>
                </a:lnTo>
                <a:lnTo>
                  <a:pt x="342" y="107"/>
                </a:lnTo>
                <a:lnTo>
                  <a:pt x="356" y="107"/>
                </a:lnTo>
                <a:lnTo>
                  <a:pt x="361" y="113"/>
                </a:lnTo>
                <a:lnTo>
                  <a:pt x="364" y="108"/>
                </a:lnTo>
                <a:lnTo>
                  <a:pt x="373" y="108"/>
                </a:lnTo>
                <a:lnTo>
                  <a:pt x="389" y="127"/>
                </a:lnTo>
                <a:lnTo>
                  <a:pt x="399" y="126"/>
                </a:lnTo>
                <a:lnTo>
                  <a:pt x="408" y="121"/>
                </a:lnTo>
                <a:lnTo>
                  <a:pt x="408" y="117"/>
                </a:lnTo>
                <a:lnTo>
                  <a:pt x="403" y="106"/>
                </a:lnTo>
                <a:lnTo>
                  <a:pt x="408" y="98"/>
                </a:lnTo>
                <a:lnTo>
                  <a:pt x="420" y="98"/>
                </a:lnTo>
                <a:lnTo>
                  <a:pt x="425" y="95"/>
                </a:lnTo>
                <a:lnTo>
                  <a:pt x="422" y="92"/>
                </a:lnTo>
                <a:lnTo>
                  <a:pt x="404" y="92"/>
                </a:lnTo>
                <a:lnTo>
                  <a:pt x="394" y="87"/>
                </a:lnTo>
                <a:lnTo>
                  <a:pt x="392" y="76"/>
                </a:lnTo>
                <a:lnTo>
                  <a:pt x="397" y="73"/>
                </a:lnTo>
                <a:lnTo>
                  <a:pt x="392" y="71"/>
                </a:lnTo>
                <a:lnTo>
                  <a:pt x="387" y="73"/>
                </a:lnTo>
                <a:lnTo>
                  <a:pt x="382" y="69"/>
                </a:lnTo>
                <a:lnTo>
                  <a:pt x="385" y="65"/>
                </a:lnTo>
                <a:lnTo>
                  <a:pt x="382" y="60"/>
                </a:lnTo>
                <a:lnTo>
                  <a:pt x="383" y="53"/>
                </a:lnTo>
                <a:lnTo>
                  <a:pt x="371" y="46"/>
                </a:lnTo>
                <a:lnTo>
                  <a:pt x="356" y="56"/>
                </a:lnTo>
                <a:lnTo>
                  <a:pt x="338" y="60"/>
                </a:lnTo>
                <a:lnTo>
                  <a:pt x="315" y="61"/>
                </a:lnTo>
                <a:lnTo>
                  <a:pt x="296" y="52"/>
                </a:lnTo>
                <a:lnTo>
                  <a:pt x="282" y="49"/>
                </a:lnTo>
                <a:lnTo>
                  <a:pt x="267" y="34"/>
                </a:lnTo>
                <a:lnTo>
                  <a:pt x="247" y="27"/>
                </a:lnTo>
                <a:lnTo>
                  <a:pt x="234" y="12"/>
                </a:lnTo>
                <a:lnTo>
                  <a:pt x="220" y="7"/>
                </a:lnTo>
                <a:lnTo>
                  <a:pt x="218" y="4"/>
                </a:lnTo>
                <a:lnTo>
                  <a:pt x="213" y="7"/>
                </a:lnTo>
                <a:lnTo>
                  <a:pt x="197" y="0"/>
                </a:lnTo>
                <a:lnTo>
                  <a:pt x="192" y="4"/>
                </a:lnTo>
                <a:lnTo>
                  <a:pt x="195" y="15"/>
                </a:lnTo>
                <a:lnTo>
                  <a:pt x="190" y="15"/>
                </a:lnTo>
                <a:lnTo>
                  <a:pt x="181" y="15"/>
                </a:lnTo>
                <a:lnTo>
                  <a:pt x="176" y="23"/>
                </a:lnTo>
                <a:lnTo>
                  <a:pt x="150" y="30"/>
                </a:lnTo>
                <a:lnTo>
                  <a:pt x="146" y="39"/>
                </a:lnTo>
                <a:lnTo>
                  <a:pt x="155" y="45"/>
                </a:lnTo>
                <a:lnTo>
                  <a:pt x="155" y="57"/>
                </a:lnTo>
                <a:lnTo>
                  <a:pt x="150" y="65"/>
                </a:lnTo>
                <a:lnTo>
                  <a:pt x="138" y="65"/>
                </a:lnTo>
                <a:lnTo>
                  <a:pt x="124" y="75"/>
                </a:lnTo>
                <a:lnTo>
                  <a:pt x="129" y="80"/>
                </a:lnTo>
                <a:lnTo>
                  <a:pt x="124" y="85"/>
                </a:lnTo>
                <a:lnTo>
                  <a:pt x="125" y="98"/>
                </a:lnTo>
                <a:lnTo>
                  <a:pt x="113" y="100"/>
                </a:lnTo>
                <a:lnTo>
                  <a:pt x="108" y="95"/>
                </a:lnTo>
                <a:lnTo>
                  <a:pt x="96" y="92"/>
                </a:lnTo>
                <a:lnTo>
                  <a:pt x="96" y="96"/>
                </a:lnTo>
                <a:lnTo>
                  <a:pt x="91" y="96"/>
                </a:lnTo>
                <a:lnTo>
                  <a:pt x="71" y="77"/>
                </a:lnTo>
                <a:lnTo>
                  <a:pt x="61" y="92"/>
                </a:lnTo>
                <a:lnTo>
                  <a:pt x="38" y="94"/>
                </a:lnTo>
                <a:lnTo>
                  <a:pt x="31" y="88"/>
                </a:lnTo>
                <a:lnTo>
                  <a:pt x="28" y="94"/>
                </a:lnTo>
                <a:lnTo>
                  <a:pt x="9" y="94"/>
                </a:lnTo>
                <a:lnTo>
                  <a:pt x="0" y="87"/>
                </a:lnTo>
                <a:lnTo>
                  <a:pt x="3" y="108"/>
                </a:lnTo>
                <a:lnTo>
                  <a:pt x="21" y="137"/>
                </a:lnTo>
                <a:lnTo>
                  <a:pt x="35" y="140"/>
                </a:lnTo>
                <a:lnTo>
                  <a:pt x="50" y="119"/>
                </a:lnTo>
                <a:lnTo>
                  <a:pt x="59" y="100"/>
                </a:lnTo>
                <a:lnTo>
                  <a:pt x="75" y="104"/>
                </a:lnTo>
                <a:lnTo>
                  <a:pt x="85" y="115"/>
                </a:lnTo>
                <a:lnTo>
                  <a:pt x="96" y="121"/>
                </a:lnTo>
                <a:lnTo>
                  <a:pt x="99" y="131"/>
                </a:lnTo>
                <a:lnTo>
                  <a:pt x="99" y="146"/>
                </a:lnTo>
                <a:lnTo>
                  <a:pt x="110" y="163"/>
                </a:lnTo>
                <a:lnTo>
                  <a:pt x="138" y="180"/>
                </a:lnTo>
                <a:lnTo>
                  <a:pt x="124" y="183"/>
                </a:lnTo>
                <a:lnTo>
                  <a:pt x="120" y="192"/>
                </a:lnTo>
                <a:lnTo>
                  <a:pt x="136" y="207"/>
                </a:lnTo>
                <a:lnTo>
                  <a:pt x="148" y="215"/>
                </a:lnTo>
                <a:lnTo>
                  <a:pt x="172" y="228"/>
                </a:lnTo>
                <a:lnTo>
                  <a:pt x="181" y="244"/>
                </a:lnTo>
                <a:lnTo>
                  <a:pt x="223" y="245"/>
                </a:lnTo>
                <a:lnTo>
                  <a:pt x="246" y="252"/>
                </a:lnTo>
                <a:lnTo>
                  <a:pt x="267" y="263"/>
                </a:lnTo>
                <a:lnTo>
                  <a:pt x="284" y="278"/>
                </a:lnTo>
                <a:lnTo>
                  <a:pt x="296" y="283"/>
                </a:lnTo>
                <a:lnTo>
                  <a:pt x="307" y="279"/>
                </a:lnTo>
                <a:lnTo>
                  <a:pt x="275" y="255"/>
                </a:lnTo>
                <a:close/>
                <a:moveTo>
                  <a:pt x="214" y="261"/>
                </a:moveTo>
                <a:lnTo>
                  <a:pt x="214" y="252"/>
                </a:lnTo>
                <a:lnTo>
                  <a:pt x="232" y="255"/>
                </a:lnTo>
                <a:lnTo>
                  <a:pt x="244" y="259"/>
                </a:lnTo>
                <a:lnTo>
                  <a:pt x="228" y="263"/>
                </a:lnTo>
                <a:lnTo>
                  <a:pt x="214" y="261"/>
                </a:lnTo>
                <a:close/>
                <a:moveTo>
                  <a:pt x="232" y="291"/>
                </a:moveTo>
                <a:lnTo>
                  <a:pt x="234" y="286"/>
                </a:lnTo>
                <a:lnTo>
                  <a:pt x="258" y="284"/>
                </a:lnTo>
                <a:lnTo>
                  <a:pt x="265" y="290"/>
                </a:lnTo>
                <a:lnTo>
                  <a:pt x="232" y="291"/>
                </a:lnTo>
                <a:close/>
                <a:moveTo>
                  <a:pt x="368" y="313"/>
                </a:moveTo>
                <a:lnTo>
                  <a:pt x="363" y="313"/>
                </a:lnTo>
                <a:lnTo>
                  <a:pt x="363" y="307"/>
                </a:lnTo>
                <a:lnTo>
                  <a:pt x="350" y="306"/>
                </a:lnTo>
                <a:lnTo>
                  <a:pt x="338" y="297"/>
                </a:lnTo>
                <a:lnTo>
                  <a:pt x="329" y="295"/>
                </a:lnTo>
                <a:lnTo>
                  <a:pt x="319" y="290"/>
                </a:lnTo>
                <a:lnTo>
                  <a:pt x="317" y="284"/>
                </a:lnTo>
                <a:lnTo>
                  <a:pt x="309" y="283"/>
                </a:lnTo>
                <a:lnTo>
                  <a:pt x="298" y="289"/>
                </a:lnTo>
                <a:lnTo>
                  <a:pt x="296" y="283"/>
                </a:lnTo>
                <a:lnTo>
                  <a:pt x="291" y="289"/>
                </a:lnTo>
                <a:lnTo>
                  <a:pt x="282" y="280"/>
                </a:lnTo>
                <a:lnTo>
                  <a:pt x="268" y="279"/>
                </a:lnTo>
                <a:lnTo>
                  <a:pt x="263" y="283"/>
                </a:lnTo>
                <a:lnTo>
                  <a:pt x="303" y="297"/>
                </a:lnTo>
                <a:lnTo>
                  <a:pt x="326" y="298"/>
                </a:lnTo>
                <a:lnTo>
                  <a:pt x="368" y="321"/>
                </a:lnTo>
                <a:lnTo>
                  <a:pt x="368" y="313"/>
                </a:lnTo>
                <a:close/>
                <a:moveTo>
                  <a:pt x="59" y="125"/>
                </a:moveTo>
                <a:lnTo>
                  <a:pt x="54" y="114"/>
                </a:lnTo>
                <a:lnTo>
                  <a:pt x="61" y="114"/>
                </a:lnTo>
                <a:lnTo>
                  <a:pt x="59" y="123"/>
                </a:lnTo>
                <a:lnTo>
                  <a:pt x="59" y="133"/>
                </a:lnTo>
                <a:lnTo>
                  <a:pt x="66" y="153"/>
                </a:lnTo>
                <a:lnTo>
                  <a:pt x="54" y="136"/>
                </a:lnTo>
                <a:lnTo>
                  <a:pt x="59" y="125"/>
                </a:lnTo>
                <a:close/>
                <a:moveTo>
                  <a:pt x="71" y="108"/>
                </a:moveTo>
                <a:lnTo>
                  <a:pt x="75" y="119"/>
                </a:lnTo>
                <a:lnTo>
                  <a:pt x="85" y="125"/>
                </a:lnTo>
                <a:lnTo>
                  <a:pt x="87" y="129"/>
                </a:lnTo>
                <a:lnTo>
                  <a:pt x="73" y="125"/>
                </a:lnTo>
                <a:lnTo>
                  <a:pt x="64" y="122"/>
                </a:lnTo>
                <a:lnTo>
                  <a:pt x="71" y="108"/>
                </a:lnTo>
                <a:close/>
              </a:path>
            </a:pathLst>
          </a:custGeom>
          <a:solidFill>
            <a:schemeClr val="accent6"/>
          </a:solidFill>
          <a:ln w="3175">
            <a:solidFill>
              <a:srgbClr val="000000"/>
            </a:solidFill>
            <a:prstDash val="solid"/>
            <a:round/>
            <a:headEnd/>
            <a:tailEnd/>
          </a:ln>
        </p:spPr>
        <p:txBody>
          <a:bodyPr/>
          <a:lstStyle/>
          <a:p>
            <a:endParaRPr lang="cs-CZ"/>
          </a:p>
        </p:txBody>
      </p:sp>
      <p:sp>
        <p:nvSpPr>
          <p:cNvPr id="71693" name="Freeform 13"/>
          <p:cNvSpPr>
            <a:spLocks/>
          </p:cNvSpPr>
          <p:nvPr/>
        </p:nvSpPr>
        <p:spPr bwMode="auto">
          <a:xfrm>
            <a:off x="1831579" y="773114"/>
            <a:ext cx="837538" cy="522287"/>
          </a:xfrm>
          <a:custGeom>
            <a:avLst/>
            <a:gdLst/>
            <a:ahLst/>
            <a:cxnLst>
              <a:cxn ang="0">
                <a:pos x="68" y="219"/>
              </a:cxn>
              <a:cxn ang="0">
                <a:pos x="47" y="207"/>
              </a:cxn>
              <a:cxn ang="0">
                <a:pos x="0" y="184"/>
              </a:cxn>
              <a:cxn ang="0">
                <a:pos x="19" y="174"/>
              </a:cxn>
              <a:cxn ang="0">
                <a:pos x="65" y="164"/>
              </a:cxn>
              <a:cxn ang="0">
                <a:pos x="59" y="158"/>
              </a:cxn>
              <a:cxn ang="0">
                <a:pos x="61" y="149"/>
              </a:cxn>
              <a:cxn ang="0">
                <a:pos x="47" y="105"/>
              </a:cxn>
              <a:cxn ang="0">
                <a:pos x="23" y="84"/>
              </a:cxn>
              <a:cxn ang="0">
                <a:pos x="70" y="96"/>
              </a:cxn>
              <a:cxn ang="0">
                <a:pos x="115" y="105"/>
              </a:cxn>
              <a:cxn ang="0">
                <a:pos x="86" y="93"/>
              </a:cxn>
              <a:cxn ang="0">
                <a:pos x="126" y="88"/>
              </a:cxn>
              <a:cxn ang="0">
                <a:pos x="63" y="51"/>
              </a:cxn>
              <a:cxn ang="0">
                <a:pos x="33" y="32"/>
              </a:cxn>
              <a:cxn ang="0">
                <a:pos x="59" y="42"/>
              </a:cxn>
              <a:cxn ang="0">
                <a:pos x="77" y="31"/>
              </a:cxn>
              <a:cxn ang="0">
                <a:pos x="91" y="46"/>
              </a:cxn>
              <a:cxn ang="0">
                <a:pos x="93" y="8"/>
              </a:cxn>
              <a:cxn ang="0">
                <a:pos x="101" y="8"/>
              </a:cxn>
              <a:cxn ang="0">
                <a:pos x="121" y="19"/>
              </a:cxn>
              <a:cxn ang="0">
                <a:pos x="124" y="29"/>
              </a:cxn>
              <a:cxn ang="0">
                <a:pos x="138" y="43"/>
              </a:cxn>
              <a:cxn ang="0">
                <a:pos x="138" y="16"/>
              </a:cxn>
              <a:cxn ang="0">
                <a:pos x="136" y="1"/>
              </a:cxn>
              <a:cxn ang="0">
                <a:pos x="168" y="29"/>
              </a:cxn>
              <a:cxn ang="0">
                <a:pos x="155" y="76"/>
              </a:cxn>
              <a:cxn ang="0">
                <a:pos x="143" y="82"/>
              </a:cxn>
              <a:cxn ang="0">
                <a:pos x="136" y="115"/>
              </a:cxn>
              <a:cxn ang="0">
                <a:pos x="180" y="112"/>
              </a:cxn>
              <a:cxn ang="0">
                <a:pos x="215" y="73"/>
              </a:cxn>
              <a:cxn ang="0">
                <a:pos x="225" y="101"/>
              </a:cxn>
              <a:cxn ang="0">
                <a:pos x="244" y="90"/>
              </a:cxn>
              <a:cxn ang="0">
                <a:pos x="272" y="135"/>
              </a:cxn>
              <a:cxn ang="0">
                <a:pos x="307" y="124"/>
              </a:cxn>
              <a:cxn ang="0">
                <a:pos x="373" y="107"/>
              </a:cxn>
              <a:cxn ang="0">
                <a:pos x="394" y="146"/>
              </a:cxn>
              <a:cxn ang="0">
                <a:pos x="438" y="147"/>
              </a:cxn>
              <a:cxn ang="0">
                <a:pos x="417" y="166"/>
              </a:cxn>
              <a:cxn ang="0">
                <a:pos x="417" y="195"/>
              </a:cxn>
              <a:cxn ang="0">
                <a:pos x="427" y="204"/>
              </a:cxn>
              <a:cxn ang="0">
                <a:pos x="413" y="245"/>
              </a:cxn>
              <a:cxn ang="0">
                <a:pos x="391" y="268"/>
              </a:cxn>
              <a:cxn ang="0">
                <a:pos x="365" y="280"/>
              </a:cxn>
              <a:cxn ang="0">
                <a:pos x="309" y="281"/>
              </a:cxn>
              <a:cxn ang="0">
                <a:pos x="241" y="292"/>
              </a:cxn>
              <a:cxn ang="0">
                <a:pos x="195" y="287"/>
              </a:cxn>
              <a:cxn ang="0">
                <a:pos x="124" y="284"/>
              </a:cxn>
              <a:cxn ang="0">
                <a:pos x="89" y="254"/>
              </a:cxn>
            </a:cxnLst>
            <a:rect l="0" t="0" r="r" b="b"/>
            <a:pathLst>
              <a:path w="438" h="295">
                <a:moveTo>
                  <a:pt x="89" y="254"/>
                </a:moveTo>
                <a:lnTo>
                  <a:pt x="68" y="219"/>
                </a:lnTo>
                <a:lnTo>
                  <a:pt x="59" y="208"/>
                </a:lnTo>
                <a:lnTo>
                  <a:pt x="47" y="207"/>
                </a:lnTo>
                <a:lnTo>
                  <a:pt x="37" y="197"/>
                </a:lnTo>
                <a:lnTo>
                  <a:pt x="0" y="184"/>
                </a:lnTo>
                <a:lnTo>
                  <a:pt x="14" y="164"/>
                </a:lnTo>
                <a:lnTo>
                  <a:pt x="19" y="174"/>
                </a:lnTo>
                <a:lnTo>
                  <a:pt x="54" y="174"/>
                </a:lnTo>
                <a:lnTo>
                  <a:pt x="65" y="164"/>
                </a:lnTo>
                <a:lnTo>
                  <a:pt x="49" y="159"/>
                </a:lnTo>
                <a:lnTo>
                  <a:pt x="59" y="158"/>
                </a:lnTo>
                <a:lnTo>
                  <a:pt x="77" y="147"/>
                </a:lnTo>
                <a:lnTo>
                  <a:pt x="61" y="149"/>
                </a:lnTo>
                <a:lnTo>
                  <a:pt x="68" y="119"/>
                </a:lnTo>
                <a:lnTo>
                  <a:pt x="47" y="105"/>
                </a:lnTo>
                <a:lnTo>
                  <a:pt x="14" y="96"/>
                </a:lnTo>
                <a:lnTo>
                  <a:pt x="23" y="84"/>
                </a:lnTo>
                <a:lnTo>
                  <a:pt x="42" y="93"/>
                </a:lnTo>
                <a:lnTo>
                  <a:pt x="70" y="96"/>
                </a:lnTo>
                <a:lnTo>
                  <a:pt x="100" y="115"/>
                </a:lnTo>
                <a:lnTo>
                  <a:pt x="115" y="105"/>
                </a:lnTo>
                <a:lnTo>
                  <a:pt x="101" y="107"/>
                </a:lnTo>
                <a:lnTo>
                  <a:pt x="86" y="93"/>
                </a:lnTo>
                <a:lnTo>
                  <a:pt x="98" y="89"/>
                </a:lnTo>
                <a:lnTo>
                  <a:pt x="126" y="88"/>
                </a:lnTo>
                <a:lnTo>
                  <a:pt x="100" y="55"/>
                </a:lnTo>
                <a:lnTo>
                  <a:pt x="63" y="51"/>
                </a:lnTo>
                <a:lnTo>
                  <a:pt x="51" y="42"/>
                </a:lnTo>
                <a:lnTo>
                  <a:pt x="33" y="32"/>
                </a:lnTo>
                <a:lnTo>
                  <a:pt x="47" y="24"/>
                </a:lnTo>
                <a:lnTo>
                  <a:pt x="59" y="42"/>
                </a:lnTo>
                <a:lnTo>
                  <a:pt x="72" y="17"/>
                </a:lnTo>
                <a:lnTo>
                  <a:pt x="77" y="31"/>
                </a:lnTo>
                <a:lnTo>
                  <a:pt x="77" y="40"/>
                </a:lnTo>
                <a:lnTo>
                  <a:pt x="91" y="46"/>
                </a:lnTo>
                <a:lnTo>
                  <a:pt x="82" y="21"/>
                </a:lnTo>
                <a:lnTo>
                  <a:pt x="93" y="8"/>
                </a:lnTo>
                <a:lnTo>
                  <a:pt x="98" y="17"/>
                </a:lnTo>
                <a:lnTo>
                  <a:pt x="101" y="8"/>
                </a:lnTo>
                <a:lnTo>
                  <a:pt x="107" y="5"/>
                </a:lnTo>
                <a:lnTo>
                  <a:pt x="121" y="19"/>
                </a:lnTo>
                <a:lnTo>
                  <a:pt x="115" y="29"/>
                </a:lnTo>
                <a:lnTo>
                  <a:pt x="124" y="29"/>
                </a:lnTo>
                <a:lnTo>
                  <a:pt x="122" y="46"/>
                </a:lnTo>
                <a:lnTo>
                  <a:pt x="138" y="43"/>
                </a:lnTo>
                <a:lnTo>
                  <a:pt x="140" y="35"/>
                </a:lnTo>
                <a:lnTo>
                  <a:pt x="138" y="16"/>
                </a:lnTo>
                <a:lnTo>
                  <a:pt x="155" y="23"/>
                </a:lnTo>
                <a:lnTo>
                  <a:pt x="136" y="1"/>
                </a:lnTo>
                <a:lnTo>
                  <a:pt x="150" y="0"/>
                </a:lnTo>
                <a:lnTo>
                  <a:pt x="168" y="29"/>
                </a:lnTo>
                <a:lnTo>
                  <a:pt x="169" y="66"/>
                </a:lnTo>
                <a:lnTo>
                  <a:pt x="155" y="76"/>
                </a:lnTo>
                <a:lnTo>
                  <a:pt x="145" y="65"/>
                </a:lnTo>
                <a:lnTo>
                  <a:pt x="143" y="82"/>
                </a:lnTo>
                <a:lnTo>
                  <a:pt x="154" y="88"/>
                </a:lnTo>
                <a:lnTo>
                  <a:pt x="136" y="115"/>
                </a:lnTo>
                <a:lnTo>
                  <a:pt x="178" y="92"/>
                </a:lnTo>
                <a:lnTo>
                  <a:pt x="180" y="112"/>
                </a:lnTo>
                <a:lnTo>
                  <a:pt x="206" y="90"/>
                </a:lnTo>
                <a:lnTo>
                  <a:pt x="215" y="73"/>
                </a:lnTo>
                <a:lnTo>
                  <a:pt x="222" y="71"/>
                </a:lnTo>
                <a:lnTo>
                  <a:pt x="225" y="101"/>
                </a:lnTo>
                <a:lnTo>
                  <a:pt x="239" y="103"/>
                </a:lnTo>
                <a:lnTo>
                  <a:pt x="244" y="90"/>
                </a:lnTo>
                <a:lnTo>
                  <a:pt x="279" y="92"/>
                </a:lnTo>
                <a:lnTo>
                  <a:pt x="272" y="135"/>
                </a:lnTo>
                <a:lnTo>
                  <a:pt x="307" y="115"/>
                </a:lnTo>
                <a:lnTo>
                  <a:pt x="307" y="124"/>
                </a:lnTo>
                <a:lnTo>
                  <a:pt x="366" y="120"/>
                </a:lnTo>
                <a:lnTo>
                  <a:pt x="373" y="107"/>
                </a:lnTo>
                <a:lnTo>
                  <a:pt x="391" y="113"/>
                </a:lnTo>
                <a:lnTo>
                  <a:pt x="394" y="146"/>
                </a:lnTo>
                <a:lnTo>
                  <a:pt x="424" y="142"/>
                </a:lnTo>
                <a:lnTo>
                  <a:pt x="438" y="147"/>
                </a:lnTo>
                <a:lnTo>
                  <a:pt x="403" y="157"/>
                </a:lnTo>
                <a:lnTo>
                  <a:pt x="417" y="166"/>
                </a:lnTo>
                <a:lnTo>
                  <a:pt x="403" y="185"/>
                </a:lnTo>
                <a:lnTo>
                  <a:pt x="417" y="195"/>
                </a:lnTo>
                <a:lnTo>
                  <a:pt x="420" y="212"/>
                </a:lnTo>
                <a:lnTo>
                  <a:pt x="427" y="204"/>
                </a:lnTo>
                <a:lnTo>
                  <a:pt x="426" y="227"/>
                </a:lnTo>
                <a:lnTo>
                  <a:pt x="413" y="245"/>
                </a:lnTo>
                <a:lnTo>
                  <a:pt x="419" y="253"/>
                </a:lnTo>
                <a:lnTo>
                  <a:pt x="391" y="268"/>
                </a:lnTo>
                <a:lnTo>
                  <a:pt x="352" y="273"/>
                </a:lnTo>
                <a:lnTo>
                  <a:pt x="365" y="280"/>
                </a:lnTo>
                <a:lnTo>
                  <a:pt x="344" y="289"/>
                </a:lnTo>
                <a:lnTo>
                  <a:pt x="309" y="281"/>
                </a:lnTo>
                <a:lnTo>
                  <a:pt x="295" y="283"/>
                </a:lnTo>
                <a:lnTo>
                  <a:pt x="241" y="292"/>
                </a:lnTo>
                <a:lnTo>
                  <a:pt x="232" y="287"/>
                </a:lnTo>
                <a:lnTo>
                  <a:pt x="195" y="287"/>
                </a:lnTo>
                <a:lnTo>
                  <a:pt x="162" y="295"/>
                </a:lnTo>
                <a:lnTo>
                  <a:pt x="124" y="284"/>
                </a:lnTo>
                <a:lnTo>
                  <a:pt x="96" y="258"/>
                </a:lnTo>
                <a:lnTo>
                  <a:pt x="89" y="254"/>
                </a:lnTo>
                <a:close/>
              </a:path>
            </a:pathLst>
          </a:custGeom>
          <a:solidFill>
            <a:srgbClr val="FFFFFF"/>
          </a:solidFill>
          <a:ln w="3175">
            <a:solidFill>
              <a:srgbClr val="000000"/>
            </a:solidFill>
            <a:prstDash val="solid"/>
            <a:round/>
            <a:headEnd/>
            <a:tailEnd/>
          </a:ln>
        </p:spPr>
        <p:txBody>
          <a:bodyPr/>
          <a:lstStyle/>
          <a:p>
            <a:endParaRPr lang="cs-CZ"/>
          </a:p>
        </p:txBody>
      </p:sp>
      <p:sp>
        <p:nvSpPr>
          <p:cNvPr id="71694" name="Freeform 14"/>
          <p:cNvSpPr>
            <a:spLocks noEditPoints="1"/>
          </p:cNvSpPr>
          <p:nvPr/>
        </p:nvSpPr>
        <p:spPr bwMode="auto">
          <a:xfrm>
            <a:off x="5310717" y="841376"/>
            <a:ext cx="1071431" cy="1457325"/>
          </a:xfrm>
          <a:custGeom>
            <a:avLst/>
            <a:gdLst/>
            <a:ahLst/>
            <a:cxnLst>
              <a:cxn ang="0">
                <a:pos x="555" y="572"/>
              </a:cxn>
              <a:cxn ang="0">
                <a:pos x="537" y="514"/>
              </a:cxn>
              <a:cxn ang="0">
                <a:pos x="483" y="478"/>
              </a:cxn>
              <a:cxn ang="0">
                <a:pos x="460" y="415"/>
              </a:cxn>
              <a:cxn ang="0">
                <a:pos x="434" y="394"/>
              </a:cxn>
              <a:cxn ang="0">
                <a:pos x="425" y="348"/>
              </a:cxn>
              <a:cxn ang="0">
                <a:pos x="422" y="307"/>
              </a:cxn>
              <a:cxn ang="0">
                <a:pos x="363" y="235"/>
              </a:cxn>
              <a:cxn ang="0">
                <a:pos x="344" y="143"/>
              </a:cxn>
              <a:cxn ang="0">
                <a:pos x="309" y="70"/>
              </a:cxn>
              <a:cxn ang="0">
                <a:pos x="296" y="21"/>
              </a:cxn>
              <a:cxn ang="0">
                <a:pos x="249" y="0"/>
              </a:cxn>
              <a:cxn ang="0">
                <a:pos x="185" y="32"/>
              </a:cxn>
              <a:cxn ang="0">
                <a:pos x="162" y="121"/>
              </a:cxn>
              <a:cxn ang="0">
                <a:pos x="117" y="124"/>
              </a:cxn>
              <a:cxn ang="0">
                <a:pos x="63" y="115"/>
              </a:cxn>
              <a:cxn ang="0">
                <a:pos x="56" y="147"/>
              </a:cxn>
              <a:cxn ang="0">
                <a:pos x="124" y="186"/>
              </a:cxn>
              <a:cxn ang="0">
                <a:pos x="157" y="281"/>
              </a:cxn>
              <a:cxn ang="0">
                <a:pos x="173" y="343"/>
              </a:cxn>
              <a:cxn ang="0">
                <a:pos x="195" y="350"/>
              </a:cxn>
              <a:cxn ang="0">
                <a:pos x="214" y="365"/>
              </a:cxn>
              <a:cxn ang="0">
                <a:pos x="239" y="403"/>
              </a:cxn>
              <a:cxn ang="0">
                <a:pos x="241" y="418"/>
              </a:cxn>
              <a:cxn ang="0">
                <a:pos x="228" y="423"/>
              </a:cxn>
              <a:cxn ang="0">
                <a:pos x="204" y="461"/>
              </a:cxn>
              <a:cxn ang="0">
                <a:pos x="105" y="566"/>
              </a:cxn>
              <a:cxn ang="0">
                <a:pos x="91" y="586"/>
              </a:cxn>
              <a:cxn ang="0">
                <a:pos x="75" y="616"/>
              </a:cxn>
              <a:cxn ang="0">
                <a:pos x="101" y="675"/>
              </a:cxn>
              <a:cxn ang="0">
                <a:pos x="108" y="701"/>
              </a:cxn>
              <a:cxn ang="0">
                <a:pos x="106" y="758"/>
              </a:cxn>
              <a:cxn ang="0">
                <a:pos x="150" y="783"/>
              </a:cxn>
              <a:cxn ang="0">
                <a:pos x="190" y="790"/>
              </a:cxn>
              <a:cxn ang="0">
                <a:pos x="202" y="812"/>
              </a:cxn>
              <a:cxn ang="0">
                <a:pos x="208" y="823"/>
              </a:cxn>
              <a:cxn ang="0">
                <a:pos x="223" y="819"/>
              </a:cxn>
              <a:cxn ang="0">
                <a:pos x="267" y="807"/>
              </a:cxn>
              <a:cxn ang="0">
                <a:pos x="319" y="782"/>
              </a:cxn>
              <a:cxn ang="0">
                <a:pos x="345" y="770"/>
              </a:cxn>
              <a:cxn ang="0">
                <a:pos x="363" y="760"/>
              </a:cxn>
              <a:cxn ang="0">
                <a:pos x="406" y="751"/>
              </a:cxn>
              <a:cxn ang="0">
                <a:pos x="457" y="719"/>
              </a:cxn>
              <a:cxn ang="0">
                <a:pos x="187" y="807"/>
              </a:cxn>
              <a:cxn ang="0">
                <a:pos x="173" y="809"/>
              </a:cxn>
            </a:cxnLst>
            <a:rect l="0" t="0" r="r" b="b"/>
            <a:pathLst>
              <a:path w="560" h="825">
                <a:moveTo>
                  <a:pt x="457" y="719"/>
                </a:moveTo>
                <a:lnTo>
                  <a:pt x="516" y="643"/>
                </a:lnTo>
                <a:lnTo>
                  <a:pt x="555" y="572"/>
                </a:lnTo>
                <a:lnTo>
                  <a:pt x="560" y="545"/>
                </a:lnTo>
                <a:lnTo>
                  <a:pt x="549" y="524"/>
                </a:lnTo>
                <a:lnTo>
                  <a:pt x="537" y="514"/>
                </a:lnTo>
                <a:lnTo>
                  <a:pt x="530" y="505"/>
                </a:lnTo>
                <a:lnTo>
                  <a:pt x="492" y="488"/>
                </a:lnTo>
                <a:lnTo>
                  <a:pt x="483" y="478"/>
                </a:lnTo>
                <a:lnTo>
                  <a:pt x="490" y="444"/>
                </a:lnTo>
                <a:lnTo>
                  <a:pt x="485" y="431"/>
                </a:lnTo>
                <a:lnTo>
                  <a:pt x="460" y="415"/>
                </a:lnTo>
                <a:lnTo>
                  <a:pt x="459" y="403"/>
                </a:lnTo>
                <a:lnTo>
                  <a:pt x="448" y="394"/>
                </a:lnTo>
                <a:lnTo>
                  <a:pt x="434" y="394"/>
                </a:lnTo>
                <a:lnTo>
                  <a:pt x="432" y="375"/>
                </a:lnTo>
                <a:lnTo>
                  <a:pt x="424" y="358"/>
                </a:lnTo>
                <a:lnTo>
                  <a:pt x="425" y="348"/>
                </a:lnTo>
                <a:lnTo>
                  <a:pt x="422" y="334"/>
                </a:lnTo>
                <a:lnTo>
                  <a:pt x="431" y="325"/>
                </a:lnTo>
                <a:lnTo>
                  <a:pt x="422" y="307"/>
                </a:lnTo>
                <a:lnTo>
                  <a:pt x="408" y="289"/>
                </a:lnTo>
                <a:lnTo>
                  <a:pt x="368" y="247"/>
                </a:lnTo>
                <a:lnTo>
                  <a:pt x="363" y="235"/>
                </a:lnTo>
                <a:lnTo>
                  <a:pt x="366" y="227"/>
                </a:lnTo>
                <a:lnTo>
                  <a:pt x="378" y="178"/>
                </a:lnTo>
                <a:lnTo>
                  <a:pt x="344" y="143"/>
                </a:lnTo>
                <a:lnTo>
                  <a:pt x="321" y="142"/>
                </a:lnTo>
                <a:lnTo>
                  <a:pt x="303" y="126"/>
                </a:lnTo>
                <a:lnTo>
                  <a:pt x="309" y="70"/>
                </a:lnTo>
                <a:lnTo>
                  <a:pt x="298" y="62"/>
                </a:lnTo>
                <a:lnTo>
                  <a:pt x="309" y="42"/>
                </a:lnTo>
                <a:lnTo>
                  <a:pt x="296" y="21"/>
                </a:lnTo>
                <a:lnTo>
                  <a:pt x="282" y="14"/>
                </a:lnTo>
                <a:lnTo>
                  <a:pt x="262" y="9"/>
                </a:lnTo>
                <a:lnTo>
                  <a:pt x="249" y="0"/>
                </a:lnTo>
                <a:lnTo>
                  <a:pt x="235" y="4"/>
                </a:lnTo>
                <a:lnTo>
                  <a:pt x="213" y="16"/>
                </a:lnTo>
                <a:lnTo>
                  <a:pt x="185" y="32"/>
                </a:lnTo>
                <a:lnTo>
                  <a:pt x="180" y="48"/>
                </a:lnTo>
                <a:lnTo>
                  <a:pt x="188" y="96"/>
                </a:lnTo>
                <a:lnTo>
                  <a:pt x="162" y="121"/>
                </a:lnTo>
                <a:lnTo>
                  <a:pt x="141" y="121"/>
                </a:lnTo>
                <a:lnTo>
                  <a:pt x="127" y="112"/>
                </a:lnTo>
                <a:lnTo>
                  <a:pt x="117" y="124"/>
                </a:lnTo>
                <a:lnTo>
                  <a:pt x="101" y="131"/>
                </a:lnTo>
                <a:lnTo>
                  <a:pt x="68" y="124"/>
                </a:lnTo>
                <a:lnTo>
                  <a:pt x="63" y="115"/>
                </a:lnTo>
                <a:lnTo>
                  <a:pt x="40" y="93"/>
                </a:lnTo>
                <a:lnTo>
                  <a:pt x="0" y="109"/>
                </a:lnTo>
                <a:lnTo>
                  <a:pt x="56" y="147"/>
                </a:lnTo>
                <a:lnTo>
                  <a:pt x="82" y="151"/>
                </a:lnTo>
                <a:lnTo>
                  <a:pt x="96" y="158"/>
                </a:lnTo>
                <a:lnTo>
                  <a:pt x="124" y="186"/>
                </a:lnTo>
                <a:lnTo>
                  <a:pt x="136" y="237"/>
                </a:lnTo>
                <a:lnTo>
                  <a:pt x="133" y="249"/>
                </a:lnTo>
                <a:lnTo>
                  <a:pt x="157" y="281"/>
                </a:lnTo>
                <a:lnTo>
                  <a:pt x="159" y="295"/>
                </a:lnTo>
                <a:lnTo>
                  <a:pt x="152" y="314"/>
                </a:lnTo>
                <a:lnTo>
                  <a:pt x="173" y="343"/>
                </a:lnTo>
                <a:lnTo>
                  <a:pt x="180" y="348"/>
                </a:lnTo>
                <a:lnTo>
                  <a:pt x="187" y="352"/>
                </a:lnTo>
                <a:lnTo>
                  <a:pt x="195" y="350"/>
                </a:lnTo>
                <a:lnTo>
                  <a:pt x="197" y="352"/>
                </a:lnTo>
                <a:lnTo>
                  <a:pt x="202" y="360"/>
                </a:lnTo>
                <a:lnTo>
                  <a:pt x="214" y="365"/>
                </a:lnTo>
                <a:lnTo>
                  <a:pt x="232" y="377"/>
                </a:lnTo>
                <a:lnTo>
                  <a:pt x="237" y="384"/>
                </a:lnTo>
                <a:lnTo>
                  <a:pt x="239" y="403"/>
                </a:lnTo>
                <a:lnTo>
                  <a:pt x="249" y="413"/>
                </a:lnTo>
                <a:lnTo>
                  <a:pt x="244" y="413"/>
                </a:lnTo>
                <a:lnTo>
                  <a:pt x="241" y="418"/>
                </a:lnTo>
                <a:lnTo>
                  <a:pt x="246" y="425"/>
                </a:lnTo>
                <a:lnTo>
                  <a:pt x="235" y="421"/>
                </a:lnTo>
                <a:lnTo>
                  <a:pt x="228" y="423"/>
                </a:lnTo>
                <a:lnTo>
                  <a:pt x="216" y="430"/>
                </a:lnTo>
                <a:lnTo>
                  <a:pt x="213" y="452"/>
                </a:lnTo>
                <a:lnTo>
                  <a:pt x="204" y="461"/>
                </a:lnTo>
                <a:lnTo>
                  <a:pt x="148" y="543"/>
                </a:lnTo>
                <a:lnTo>
                  <a:pt x="112" y="568"/>
                </a:lnTo>
                <a:lnTo>
                  <a:pt x="105" y="566"/>
                </a:lnTo>
                <a:lnTo>
                  <a:pt x="99" y="576"/>
                </a:lnTo>
                <a:lnTo>
                  <a:pt x="105" y="583"/>
                </a:lnTo>
                <a:lnTo>
                  <a:pt x="91" y="586"/>
                </a:lnTo>
                <a:lnTo>
                  <a:pt x="89" y="595"/>
                </a:lnTo>
                <a:lnTo>
                  <a:pt x="78" y="602"/>
                </a:lnTo>
                <a:lnTo>
                  <a:pt x="75" y="616"/>
                </a:lnTo>
                <a:lnTo>
                  <a:pt x="91" y="645"/>
                </a:lnTo>
                <a:lnTo>
                  <a:pt x="89" y="663"/>
                </a:lnTo>
                <a:lnTo>
                  <a:pt x="101" y="675"/>
                </a:lnTo>
                <a:lnTo>
                  <a:pt x="108" y="693"/>
                </a:lnTo>
                <a:lnTo>
                  <a:pt x="112" y="698"/>
                </a:lnTo>
                <a:lnTo>
                  <a:pt x="108" y="701"/>
                </a:lnTo>
                <a:lnTo>
                  <a:pt x="110" y="719"/>
                </a:lnTo>
                <a:lnTo>
                  <a:pt x="110" y="729"/>
                </a:lnTo>
                <a:lnTo>
                  <a:pt x="106" y="758"/>
                </a:lnTo>
                <a:lnTo>
                  <a:pt x="115" y="763"/>
                </a:lnTo>
                <a:lnTo>
                  <a:pt x="110" y="767"/>
                </a:lnTo>
                <a:lnTo>
                  <a:pt x="150" y="783"/>
                </a:lnTo>
                <a:lnTo>
                  <a:pt x="167" y="786"/>
                </a:lnTo>
                <a:lnTo>
                  <a:pt x="169" y="794"/>
                </a:lnTo>
                <a:lnTo>
                  <a:pt x="190" y="790"/>
                </a:lnTo>
                <a:lnTo>
                  <a:pt x="192" y="793"/>
                </a:lnTo>
                <a:lnTo>
                  <a:pt x="192" y="802"/>
                </a:lnTo>
                <a:lnTo>
                  <a:pt x="202" y="812"/>
                </a:lnTo>
                <a:lnTo>
                  <a:pt x="202" y="817"/>
                </a:lnTo>
                <a:lnTo>
                  <a:pt x="209" y="819"/>
                </a:lnTo>
                <a:lnTo>
                  <a:pt x="208" y="823"/>
                </a:lnTo>
                <a:lnTo>
                  <a:pt x="213" y="825"/>
                </a:lnTo>
                <a:lnTo>
                  <a:pt x="220" y="809"/>
                </a:lnTo>
                <a:lnTo>
                  <a:pt x="223" y="819"/>
                </a:lnTo>
                <a:lnTo>
                  <a:pt x="228" y="819"/>
                </a:lnTo>
                <a:lnTo>
                  <a:pt x="263" y="804"/>
                </a:lnTo>
                <a:lnTo>
                  <a:pt x="267" y="807"/>
                </a:lnTo>
                <a:lnTo>
                  <a:pt x="291" y="792"/>
                </a:lnTo>
                <a:lnTo>
                  <a:pt x="298" y="793"/>
                </a:lnTo>
                <a:lnTo>
                  <a:pt x="319" y="782"/>
                </a:lnTo>
                <a:lnTo>
                  <a:pt x="324" y="771"/>
                </a:lnTo>
                <a:lnTo>
                  <a:pt x="330" y="778"/>
                </a:lnTo>
                <a:lnTo>
                  <a:pt x="345" y="770"/>
                </a:lnTo>
                <a:lnTo>
                  <a:pt x="342" y="763"/>
                </a:lnTo>
                <a:lnTo>
                  <a:pt x="357" y="766"/>
                </a:lnTo>
                <a:lnTo>
                  <a:pt x="363" y="760"/>
                </a:lnTo>
                <a:lnTo>
                  <a:pt x="378" y="758"/>
                </a:lnTo>
                <a:lnTo>
                  <a:pt x="396" y="748"/>
                </a:lnTo>
                <a:lnTo>
                  <a:pt x="406" y="751"/>
                </a:lnTo>
                <a:lnTo>
                  <a:pt x="425" y="747"/>
                </a:lnTo>
                <a:lnTo>
                  <a:pt x="429" y="743"/>
                </a:lnTo>
                <a:lnTo>
                  <a:pt x="457" y="719"/>
                </a:lnTo>
                <a:close/>
                <a:moveTo>
                  <a:pt x="181" y="816"/>
                </a:moveTo>
                <a:lnTo>
                  <a:pt x="185" y="813"/>
                </a:lnTo>
                <a:lnTo>
                  <a:pt x="187" y="807"/>
                </a:lnTo>
                <a:lnTo>
                  <a:pt x="183" y="798"/>
                </a:lnTo>
                <a:lnTo>
                  <a:pt x="171" y="804"/>
                </a:lnTo>
                <a:lnTo>
                  <a:pt x="173" y="809"/>
                </a:lnTo>
                <a:lnTo>
                  <a:pt x="167" y="816"/>
                </a:lnTo>
                <a:lnTo>
                  <a:pt x="181" y="816"/>
                </a:lnTo>
                <a:close/>
              </a:path>
            </a:pathLst>
          </a:custGeom>
          <a:solidFill>
            <a:srgbClr val="39B218"/>
          </a:solidFill>
          <a:ln w="36576">
            <a:solidFill>
              <a:srgbClr val="000000"/>
            </a:solidFill>
            <a:prstDash val="solid"/>
            <a:round/>
            <a:headEnd/>
            <a:tailEnd/>
          </a:ln>
        </p:spPr>
        <p:txBody>
          <a:bodyPr/>
          <a:lstStyle/>
          <a:p>
            <a:endParaRPr lang="cs-CZ"/>
          </a:p>
        </p:txBody>
      </p:sp>
      <p:sp>
        <p:nvSpPr>
          <p:cNvPr id="71695" name="Freeform 15"/>
          <p:cNvSpPr>
            <a:spLocks/>
          </p:cNvSpPr>
          <p:nvPr/>
        </p:nvSpPr>
        <p:spPr bwMode="auto">
          <a:xfrm>
            <a:off x="1735271" y="2693988"/>
            <a:ext cx="780785" cy="468312"/>
          </a:xfrm>
          <a:custGeom>
            <a:avLst/>
            <a:gdLst/>
            <a:ahLst/>
            <a:cxnLst>
              <a:cxn ang="0">
                <a:pos x="14" y="231"/>
              </a:cxn>
              <a:cxn ang="0">
                <a:pos x="47" y="237"/>
              </a:cxn>
              <a:cxn ang="0">
                <a:pos x="7" y="244"/>
              </a:cxn>
              <a:cxn ang="0">
                <a:pos x="54" y="245"/>
              </a:cxn>
              <a:cxn ang="0">
                <a:pos x="48" y="253"/>
              </a:cxn>
              <a:cxn ang="0">
                <a:pos x="29" y="253"/>
              </a:cxn>
              <a:cxn ang="0">
                <a:pos x="55" y="260"/>
              </a:cxn>
              <a:cxn ang="0">
                <a:pos x="78" y="264"/>
              </a:cxn>
              <a:cxn ang="0">
                <a:pos x="132" y="265"/>
              </a:cxn>
              <a:cxn ang="0">
                <a:pos x="150" y="257"/>
              </a:cxn>
              <a:cxn ang="0">
                <a:pos x="158" y="253"/>
              </a:cxn>
              <a:cxn ang="0">
                <a:pos x="162" y="261"/>
              </a:cxn>
              <a:cxn ang="0">
                <a:pos x="191" y="254"/>
              </a:cxn>
              <a:cxn ang="0">
                <a:pos x="211" y="256"/>
              </a:cxn>
              <a:cxn ang="0">
                <a:pos x="259" y="249"/>
              </a:cxn>
              <a:cxn ang="0">
                <a:pos x="296" y="253"/>
              </a:cxn>
              <a:cxn ang="0">
                <a:pos x="322" y="254"/>
              </a:cxn>
              <a:cxn ang="0">
                <a:pos x="350" y="219"/>
              </a:cxn>
              <a:cxn ang="0">
                <a:pos x="375" y="187"/>
              </a:cxn>
              <a:cxn ang="0">
                <a:pos x="383" y="169"/>
              </a:cxn>
              <a:cxn ang="0">
                <a:pos x="388" y="126"/>
              </a:cxn>
              <a:cxn ang="0">
                <a:pos x="402" y="119"/>
              </a:cxn>
              <a:cxn ang="0">
                <a:pos x="408" y="96"/>
              </a:cxn>
              <a:cxn ang="0">
                <a:pos x="352" y="77"/>
              </a:cxn>
              <a:cxn ang="0">
                <a:pos x="317" y="92"/>
              </a:cxn>
              <a:cxn ang="0">
                <a:pos x="301" y="68"/>
              </a:cxn>
              <a:cxn ang="0">
                <a:pos x="305" y="50"/>
              </a:cxn>
              <a:cxn ang="0">
                <a:pos x="324" y="42"/>
              </a:cxn>
              <a:cxn ang="0">
                <a:pos x="343" y="26"/>
              </a:cxn>
              <a:cxn ang="0">
                <a:pos x="354" y="3"/>
              </a:cxn>
              <a:cxn ang="0">
                <a:pos x="329" y="4"/>
              </a:cxn>
              <a:cxn ang="0">
                <a:pos x="308" y="3"/>
              </a:cxn>
              <a:cxn ang="0">
                <a:pos x="287" y="7"/>
              </a:cxn>
              <a:cxn ang="0">
                <a:pos x="280" y="19"/>
              </a:cxn>
              <a:cxn ang="0">
                <a:pos x="245" y="28"/>
              </a:cxn>
              <a:cxn ang="0">
                <a:pos x="263" y="39"/>
              </a:cxn>
              <a:cxn ang="0">
                <a:pos x="284" y="42"/>
              </a:cxn>
              <a:cxn ang="0">
                <a:pos x="245" y="55"/>
              </a:cxn>
              <a:cxn ang="0">
                <a:pos x="219" y="59"/>
              </a:cxn>
              <a:cxn ang="0">
                <a:pos x="191" y="50"/>
              </a:cxn>
              <a:cxn ang="0">
                <a:pos x="137" y="51"/>
              </a:cxn>
              <a:cxn ang="0">
                <a:pos x="127" y="62"/>
              </a:cxn>
              <a:cxn ang="0">
                <a:pos x="120" y="69"/>
              </a:cxn>
              <a:cxn ang="0">
                <a:pos x="146" y="84"/>
              </a:cxn>
              <a:cxn ang="0">
                <a:pos x="111" y="92"/>
              </a:cxn>
              <a:cxn ang="0">
                <a:pos x="94" y="100"/>
              </a:cxn>
              <a:cxn ang="0">
                <a:pos x="106" y="111"/>
              </a:cxn>
              <a:cxn ang="0">
                <a:pos x="120" y="118"/>
              </a:cxn>
              <a:cxn ang="0">
                <a:pos x="164" y="135"/>
              </a:cxn>
              <a:cxn ang="0">
                <a:pos x="158" y="142"/>
              </a:cxn>
              <a:cxn ang="0">
                <a:pos x="123" y="147"/>
              </a:cxn>
              <a:cxn ang="0">
                <a:pos x="104" y="166"/>
              </a:cxn>
              <a:cxn ang="0">
                <a:pos x="122" y="180"/>
              </a:cxn>
              <a:cxn ang="0">
                <a:pos x="146" y="181"/>
              </a:cxn>
              <a:cxn ang="0">
                <a:pos x="158" y="185"/>
              </a:cxn>
              <a:cxn ang="0">
                <a:pos x="85" y="180"/>
              </a:cxn>
              <a:cxn ang="0">
                <a:pos x="57" y="196"/>
              </a:cxn>
              <a:cxn ang="0">
                <a:pos x="43" y="195"/>
              </a:cxn>
              <a:cxn ang="0">
                <a:pos x="24" y="192"/>
              </a:cxn>
              <a:cxn ang="0">
                <a:pos x="5" y="202"/>
              </a:cxn>
              <a:cxn ang="0">
                <a:pos x="43" y="211"/>
              </a:cxn>
              <a:cxn ang="0">
                <a:pos x="5" y="218"/>
              </a:cxn>
              <a:cxn ang="0">
                <a:pos x="8" y="225"/>
              </a:cxn>
            </a:cxnLst>
            <a:rect l="0" t="0" r="r" b="b"/>
            <a:pathLst>
              <a:path w="408" h="265">
                <a:moveTo>
                  <a:pt x="8" y="225"/>
                </a:moveTo>
                <a:lnTo>
                  <a:pt x="14" y="231"/>
                </a:lnTo>
                <a:lnTo>
                  <a:pt x="48" y="231"/>
                </a:lnTo>
                <a:lnTo>
                  <a:pt x="47" y="237"/>
                </a:lnTo>
                <a:lnTo>
                  <a:pt x="33" y="238"/>
                </a:lnTo>
                <a:lnTo>
                  <a:pt x="7" y="244"/>
                </a:lnTo>
                <a:lnTo>
                  <a:pt x="12" y="245"/>
                </a:lnTo>
                <a:lnTo>
                  <a:pt x="54" y="245"/>
                </a:lnTo>
                <a:lnTo>
                  <a:pt x="55" y="249"/>
                </a:lnTo>
                <a:lnTo>
                  <a:pt x="48" y="253"/>
                </a:lnTo>
                <a:lnTo>
                  <a:pt x="40" y="252"/>
                </a:lnTo>
                <a:lnTo>
                  <a:pt x="29" y="253"/>
                </a:lnTo>
                <a:lnTo>
                  <a:pt x="28" y="260"/>
                </a:lnTo>
                <a:lnTo>
                  <a:pt x="55" y="260"/>
                </a:lnTo>
                <a:lnTo>
                  <a:pt x="66" y="265"/>
                </a:lnTo>
                <a:lnTo>
                  <a:pt x="78" y="264"/>
                </a:lnTo>
                <a:lnTo>
                  <a:pt x="87" y="265"/>
                </a:lnTo>
                <a:lnTo>
                  <a:pt x="132" y="265"/>
                </a:lnTo>
                <a:lnTo>
                  <a:pt x="146" y="263"/>
                </a:lnTo>
                <a:lnTo>
                  <a:pt x="150" y="257"/>
                </a:lnTo>
                <a:lnTo>
                  <a:pt x="153" y="250"/>
                </a:lnTo>
                <a:lnTo>
                  <a:pt x="158" y="253"/>
                </a:lnTo>
                <a:lnTo>
                  <a:pt x="157" y="258"/>
                </a:lnTo>
                <a:lnTo>
                  <a:pt x="162" y="261"/>
                </a:lnTo>
                <a:lnTo>
                  <a:pt x="184" y="258"/>
                </a:lnTo>
                <a:lnTo>
                  <a:pt x="191" y="254"/>
                </a:lnTo>
                <a:lnTo>
                  <a:pt x="204" y="258"/>
                </a:lnTo>
                <a:lnTo>
                  <a:pt x="211" y="256"/>
                </a:lnTo>
                <a:lnTo>
                  <a:pt x="223" y="248"/>
                </a:lnTo>
                <a:lnTo>
                  <a:pt x="259" y="249"/>
                </a:lnTo>
                <a:lnTo>
                  <a:pt x="279" y="249"/>
                </a:lnTo>
                <a:lnTo>
                  <a:pt x="296" y="253"/>
                </a:lnTo>
                <a:lnTo>
                  <a:pt x="315" y="260"/>
                </a:lnTo>
                <a:lnTo>
                  <a:pt x="322" y="254"/>
                </a:lnTo>
                <a:lnTo>
                  <a:pt x="320" y="245"/>
                </a:lnTo>
                <a:lnTo>
                  <a:pt x="350" y="219"/>
                </a:lnTo>
                <a:lnTo>
                  <a:pt x="369" y="204"/>
                </a:lnTo>
                <a:lnTo>
                  <a:pt x="375" y="187"/>
                </a:lnTo>
                <a:lnTo>
                  <a:pt x="378" y="170"/>
                </a:lnTo>
                <a:lnTo>
                  <a:pt x="383" y="169"/>
                </a:lnTo>
                <a:lnTo>
                  <a:pt x="394" y="157"/>
                </a:lnTo>
                <a:lnTo>
                  <a:pt x="388" y="126"/>
                </a:lnTo>
                <a:lnTo>
                  <a:pt x="394" y="119"/>
                </a:lnTo>
                <a:lnTo>
                  <a:pt x="402" y="119"/>
                </a:lnTo>
                <a:lnTo>
                  <a:pt x="401" y="114"/>
                </a:lnTo>
                <a:lnTo>
                  <a:pt x="408" y="96"/>
                </a:lnTo>
                <a:lnTo>
                  <a:pt x="395" y="80"/>
                </a:lnTo>
                <a:lnTo>
                  <a:pt x="352" y="77"/>
                </a:lnTo>
                <a:lnTo>
                  <a:pt x="338" y="85"/>
                </a:lnTo>
                <a:lnTo>
                  <a:pt x="317" y="92"/>
                </a:lnTo>
                <a:lnTo>
                  <a:pt x="303" y="84"/>
                </a:lnTo>
                <a:lnTo>
                  <a:pt x="301" y="68"/>
                </a:lnTo>
                <a:lnTo>
                  <a:pt x="286" y="54"/>
                </a:lnTo>
                <a:lnTo>
                  <a:pt x="305" y="50"/>
                </a:lnTo>
                <a:lnTo>
                  <a:pt x="310" y="39"/>
                </a:lnTo>
                <a:lnTo>
                  <a:pt x="324" y="42"/>
                </a:lnTo>
                <a:lnTo>
                  <a:pt x="336" y="35"/>
                </a:lnTo>
                <a:lnTo>
                  <a:pt x="343" y="26"/>
                </a:lnTo>
                <a:lnTo>
                  <a:pt x="347" y="22"/>
                </a:lnTo>
                <a:lnTo>
                  <a:pt x="354" y="3"/>
                </a:lnTo>
                <a:lnTo>
                  <a:pt x="345" y="3"/>
                </a:lnTo>
                <a:lnTo>
                  <a:pt x="329" y="4"/>
                </a:lnTo>
                <a:lnTo>
                  <a:pt x="326" y="0"/>
                </a:lnTo>
                <a:lnTo>
                  <a:pt x="308" y="3"/>
                </a:lnTo>
                <a:lnTo>
                  <a:pt x="294" y="7"/>
                </a:lnTo>
                <a:lnTo>
                  <a:pt x="287" y="7"/>
                </a:lnTo>
                <a:lnTo>
                  <a:pt x="279" y="15"/>
                </a:lnTo>
                <a:lnTo>
                  <a:pt x="280" y="19"/>
                </a:lnTo>
                <a:lnTo>
                  <a:pt x="265" y="26"/>
                </a:lnTo>
                <a:lnTo>
                  <a:pt x="245" y="28"/>
                </a:lnTo>
                <a:lnTo>
                  <a:pt x="245" y="34"/>
                </a:lnTo>
                <a:lnTo>
                  <a:pt x="263" y="39"/>
                </a:lnTo>
                <a:lnTo>
                  <a:pt x="272" y="39"/>
                </a:lnTo>
                <a:lnTo>
                  <a:pt x="284" y="42"/>
                </a:lnTo>
                <a:lnTo>
                  <a:pt x="273" y="51"/>
                </a:lnTo>
                <a:lnTo>
                  <a:pt x="245" y="55"/>
                </a:lnTo>
                <a:lnTo>
                  <a:pt x="239" y="65"/>
                </a:lnTo>
                <a:lnTo>
                  <a:pt x="219" y="59"/>
                </a:lnTo>
                <a:lnTo>
                  <a:pt x="193" y="57"/>
                </a:lnTo>
                <a:lnTo>
                  <a:pt x="191" y="50"/>
                </a:lnTo>
                <a:lnTo>
                  <a:pt x="160" y="40"/>
                </a:lnTo>
                <a:lnTo>
                  <a:pt x="137" y="51"/>
                </a:lnTo>
                <a:lnTo>
                  <a:pt x="134" y="66"/>
                </a:lnTo>
                <a:lnTo>
                  <a:pt x="127" y="62"/>
                </a:lnTo>
                <a:lnTo>
                  <a:pt x="115" y="61"/>
                </a:lnTo>
                <a:lnTo>
                  <a:pt x="120" y="69"/>
                </a:lnTo>
                <a:lnTo>
                  <a:pt x="146" y="78"/>
                </a:lnTo>
                <a:lnTo>
                  <a:pt x="146" y="84"/>
                </a:lnTo>
                <a:lnTo>
                  <a:pt x="120" y="87"/>
                </a:lnTo>
                <a:lnTo>
                  <a:pt x="111" y="92"/>
                </a:lnTo>
                <a:lnTo>
                  <a:pt x="97" y="95"/>
                </a:lnTo>
                <a:lnTo>
                  <a:pt x="94" y="100"/>
                </a:lnTo>
                <a:lnTo>
                  <a:pt x="99" y="108"/>
                </a:lnTo>
                <a:lnTo>
                  <a:pt x="106" y="111"/>
                </a:lnTo>
                <a:lnTo>
                  <a:pt x="102" y="115"/>
                </a:lnTo>
                <a:lnTo>
                  <a:pt x="120" y="118"/>
                </a:lnTo>
                <a:lnTo>
                  <a:pt x="120" y="124"/>
                </a:lnTo>
                <a:lnTo>
                  <a:pt x="164" y="135"/>
                </a:lnTo>
                <a:lnTo>
                  <a:pt x="165" y="141"/>
                </a:lnTo>
                <a:lnTo>
                  <a:pt x="158" y="142"/>
                </a:lnTo>
                <a:lnTo>
                  <a:pt x="137" y="143"/>
                </a:lnTo>
                <a:lnTo>
                  <a:pt x="123" y="147"/>
                </a:lnTo>
                <a:lnTo>
                  <a:pt x="115" y="160"/>
                </a:lnTo>
                <a:lnTo>
                  <a:pt x="104" y="166"/>
                </a:lnTo>
                <a:lnTo>
                  <a:pt x="75" y="175"/>
                </a:lnTo>
                <a:lnTo>
                  <a:pt x="122" y="180"/>
                </a:lnTo>
                <a:lnTo>
                  <a:pt x="151" y="170"/>
                </a:lnTo>
                <a:lnTo>
                  <a:pt x="146" y="181"/>
                </a:lnTo>
                <a:lnTo>
                  <a:pt x="158" y="184"/>
                </a:lnTo>
                <a:lnTo>
                  <a:pt x="158" y="185"/>
                </a:lnTo>
                <a:lnTo>
                  <a:pt x="108" y="183"/>
                </a:lnTo>
                <a:lnTo>
                  <a:pt x="85" y="180"/>
                </a:lnTo>
                <a:lnTo>
                  <a:pt x="62" y="191"/>
                </a:lnTo>
                <a:lnTo>
                  <a:pt x="57" y="196"/>
                </a:lnTo>
                <a:lnTo>
                  <a:pt x="52" y="198"/>
                </a:lnTo>
                <a:lnTo>
                  <a:pt x="43" y="195"/>
                </a:lnTo>
                <a:lnTo>
                  <a:pt x="34" y="195"/>
                </a:lnTo>
                <a:lnTo>
                  <a:pt x="24" y="192"/>
                </a:lnTo>
                <a:lnTo>
                  <a:pt x="14" y="195"/>
                </a:lnTo>
                <a:lnTo>
                  <a:pt x="5" y="202"/>
                </a:lnTo>
                <a:lnTo>
                  <a:pt x="43" y="207"/>
                </a:lnTo>
                <a:lnTo>
                  <a:pt x="43" y="211"/>
                </a:lnTo>
                <a:lnTo>
                  <a:pt x="22" y="212"/>
                </a:lnTo>
                <a:lnTo>
                  <a:pt x="5" y="218"/>
                </a:lnTo>
                <a:lnTo>
                  <a:pt x="0" y="223"/>
                </a:lnTo>
                <a:lnTo>
                  <a:pt x="8" y="225"/>
                </a:lnTo>
                <a:close/>
              </a:path>
            </a:pathLst>
          </a:custGeom>
          <a:solidFill>
            <a:srgbClr val="0000FF"/>
          </a:solidFill>
          <a:ln w="36576">
            <a:solidFill>
              <a:srgbClr val="000000"/>
            </a:solidFill>
            <a:prstDash val="solid"/>
            <a:round/>
            <a:headEnd/>
            <a:tailEnd/>
          </a:ln>
        </p:spPr>
        <p:txBody>
          <a:bodyPr/>
          <a:lstStyle/>
          <a:p>
            <a:endParaRPr lang="cs-CZ"/>
          </a:p>
        </p:txBody>
      </p:sp>
      <p:sp>
        <p:nvSpPr>
          <p:cNvPr id="71696" name="Rectangle 16"/>
          <p:cNvSpPr>
            <a:spLocks noChangeArrowheads="1"/>
          </p:cNvSpPr>
          <p:nvPr/>
        </p:nvSpPr>
        <p:spPr bwMode="auto">
          <a:xfrm>
            <a:off x="1812661" y="2840038"/>
            <a:ext cx="418384" cy="153888"/>
          </a:xfrm>
          <a:prstGeom prst="rect">
            <a:avLst/>
          </a:prstGeom>
          <a:noFill/>
          <a:ln w="9525">
            <a:noFill/>
            <a:miter lim="800000"/>
            <a:headEnd/>
            <a:tailEnd/>
          </a:ln>
        </p:spPr>
        <p:txBody>
          <a:bodyPr wrap="none" lIns="0" tIns="0" rIns="0" bIns="0">
            <a:spAutoFit/>
          </a:bodyPr>
          <a:lstStyle/>
          <a:p>
            <a:pPr eaLnBrk="0" hangingPunct="0"/>
            <a:r>
              <a:rPr lang="en-US" sz="1000" b="1">
                <a:solidFill>
                  <a:srgbClr val="FFFFFF"/>
                </a:solidFill>
                <a:latin typeface="Arial" charset="0"/>
                <a:cs typeface="Arial" charset="0"/>
              </a:rPr>
              <a:t>Ireland</a:t>
            </a:r>
            <a:endParaRPr lang="en-US" sz="2400">
              <a:latin typeface="Times New Roman" pitchFamily="18" charset="0"/>
              <a:cs typeface="Arial" charset="0"/>
            </a:endParaRPr>
          </a:p>
        </p:txBody>
      </p:sp>
      <p:sp>
        <p:nvSpPr>
          <p:cNvPr id="71697" name="Freeform 17"/>
          <p:cNvSpPr>
            <a:spLocks/>
          </p:cNvSpPr>
          <p:nvPr/>
        </p:nvSpPr>
        <p:spPr bwMode="auto">
          <a:xfrm>
            <a:off x="5575564" y="2760664"/>
            <a:ext cx="639763" cy="363537"/>
          </a:xfrm>
          <a:custGeom>
            <a:avLst/>
            <a:gdLst/>
            <a:ahLst/>
            <a:cxnLst>
              <a:cxn ang="0">
                <a:pos x="33" y="108"/>
              </a:cxn>
              <a:cxn ang="0">
                <a:pos x="73" y="119"/>
              </a:cxn>
              <a:cxn ang="0">
                <a:pos x="99" y="118"/>
              </a:cxn>
              <a:cxn ang="0">
                <a:pos x="120" y="139"/>
              </a:cxn>
              <a:cxn ang="0">
                <a:pos x="117" y="153"/>
              </a:cxn>
              <a:cxn ang="0">
                <a:pos x="118" y="166"/>
              </a:cxn>
              <a:cxn ang="0">
                <a:pos x="122" y="174"/>
              </a:cxn>
              <a:cxn ang="0">
                <a:pos x="139" y="180"/>
              </a:cxn>
              <a:cxn ang="0">
                <a:pos x="167" y="199"/>
              </a:cxn>
              <a:cxn ang="0">
                <a:pos x="185" y="206"/>
              </a:cxn>
              <a:cxn ang="0">
                <a:pos x="202" y="200"/>
              </a:cxn>
              <a:cxn ang="0">
                <a:pos x="219" y="201"/>
              </a:cxn>
              <a:cxn ang="0">
                <a:pos x="300" y="165"/>
              </a:cxn>
              <a:cxn ang="0">
                <a:pos x="289" y="147"/>
              </a:cxn>
              <a:cxn ang="0">
                <a:pos x="315" y="96"/>
              </a:cxn>
              <a:cxn ang="0">
                <a:pos x="335" y="89"/>
              </a:cxn>
              <a:cxn ang="0">
                <a:pos x="329" y="62"/>
              </a:cxn>
              <a:cxn ang="0">
                <a:pos x="293" y="28"/>
              </a:cxn>
              <a:cxn ang="0">
                <a:pos x="263" y="16"/>
              </a:cxn>
              <a:cxn ang="0">
                <a:pos x="239" y="17"/>
              </a:cxn>
              <a:cxn ang="0">
                <a:pos x="211" y="0"/>
              </a:cxn>
              <a:cxn ang="0">
                <a:pos x="200" y="11"/>
              </a:cxn>
              <a:cxn ang="0">
                <a:pos x="185" y="15"/>
              </a:cxn>
              <a:cxn ang="0">
                <a:pos x="127" y="9"/>
              </a:cxn>
              <a:cxn ang="0">
                <a:pos x="63" y="15"/>
              </a:cxn>
              <a:cxn ang="0">
                <a:pos x="24" y="31"/>
              </a:cxn>
              <a:cxn ang="0">
                <a:pos x="17" y="43"/>
              </a:cxn>
              <a:cxn ang="0">
                <a:pos x="0" y="46"/>
              </a:cxn>
              <a:cxn ang="0">
                <a:pos x="5" y="63"/>
              </a:cxn>
              <a:cxn ang="0">
                <a:pos x="5" y="74"/>
              </a:cxn>
              <a:cxn ang="0">
                <a:pos x="5" y="69"/>
              </a:cxn>
              <a:cxn ang="0">
                <a:pos x="17" y="93"/>
              </a:cxn>
              <a:cxn ang="0">
                <a:pos x="33" y="108"/>
              </a:cxn>
            </a:cxnLst>
            <a:rect l="0" t="0" r="r" b="b"/>
            <a:pathLst>
              <a:path w="335" h="206">
                <a:moveTo>
                  <a:pt x="33" y="108"/>
                </a:moveTo>
                <a:lnTo>
                  <a:pt x="73" y="119"/>
                </a:lnTo>
                <a:lnTo>
                  <a:pt x="99" y="118"/>
                </a:lnTo>
                <a:lnTo>
                  <a:pt x="120" y="139"/>
                </a:lnTo>
                <a:lnTo>
                  <a:pt x="117" y="153"/>
                </a:lnTo>
                <a:lnTo>
                  <a:pt x="118" y="166"/>
                </a:lnTo>
                <a:lnTo>
                  <a:pt x="122" y="174"/>
                </a:lnTo>
                <a:lnTo>
                  <a:pt x="139" y="180"/>
                </a:lnTo>
                <a:lnTo>
                  <a:pt x="167" y="199"/>
                </a:lnTo>
                <a:lnTo>
                  <a:pt x="185" y="206"/>
                </a:lnTo>
                <a:lnTo>
                  <a:pt x="202" y="200"/>
                </a:lnTo>
                <a:lnTo>
                  <a:pt x="219" y="201"/>
                </a:lnTo>
                <a:lnTo>
                  <a:pt x="300" y="165"/>
                </a:lnTo>
                <a:lnTo>
                  <a:pt x="289" y="147"/>
                </a:lnTo>
                <a:lnTo>
                  <a:pt x="315" y="96"/>
                </a:lnTo>
                <a:lnTo>
                  <a:pt x="335" y="89"/>
                </a:lnTo>
                <a:lnTo>
                  <a:pt x="329" y="62"/>
                </a:lnTo>
                <a:lnTo>
                  <a:pt x="293" y="28"/>
                </a:lnTo>
                <a:lnTo>
                  <a:pt x="263" y="16"/>
                </a:lnTo>
                <a:lnTo>
                  <a:pt x="239" y="17"/>
                </a:lnTo>
                <a:lnTo>
                  <a:pt x="211" y="0"/>
                </a:lnTo>
                <a:lnTo>
                  <a:pt x="200" y="11"/>
                </a:lnTo>
                <a:lnTo>
                  <a:pt x="185" y="15"/>
                </a:lnTo>
                <a:lnTo>
                  <a:pt x="127" y="9"/>
                </a:lnTo>
                <a:lnTo>
                  <a:pt x="63" y="15"/>
                </a:lnTo>
                <a:lnTo>
                  <a:pt x="24" y="31"/>
                </a:lnTo>
                <a:lnTo>
                  <a:pt x="17" y="43"/>
                </a:lnTo>
                <a:lnTo>
                  <a:pt x="0" y="46"/>
                </a:lnTo>
                <a:lnTo>
                  <a:pt x="5" y="63"/>
                </a:lnTo>
                <a:lnTo>
                  <a:pt x="5" y="74"/>
                </a:lnTo>
                <a:lnTo>
                  <a:pt x="5" y="69"/>
                </a:lnTo>
                <a:lnTo>
                  <a:pt x="17" y="93"/>
                </a:lnTo>
                <a:lnTo>
                  <a:pt x="33" y="108"/>
                </a:lnTo>
                <a:close/>
              </a:path>
            </a:pathLst>
          </a:custGeom>
          <a:solidFill>
            <a:srgbClr val="39B218"/>
          </a:solidFill>
          <a:ln w="3175">
            <a:solidFill>
              <a:srgbClr val="000000"/>
            </a:solidFill>
            <a:prstDash val="solid"/>
            <a:round/>
            <a:headEnd/>
            <a:tailEnd/>
          </a:ln>
        </p:spPr>
        <p:txBody>
          <a:bodyPr/>
          <a:lstStyle/>
          <a:p>
            <a:endParaRPr lang="cs-CZ"/>
          </a:p>
        </p:txBody>
      </p:sp>
      <p:sp>
        <p:nvSpPr>
          <p:cNvPr id="71698" name="Freeform 18"/>
          <p:cNvSpPr>
            <a:spLocks/>
          </p:cNvSpPr>
          <p:nvPr/>
        </p:nvSpPr>
        <p:spPr bwMode="auto">
          <a:xfrm>
            <a:off x="5565246" y="2533650"/>
            <a:ext cx="799704" cy="336550"/>
          </a:xfrm>
          <a:custGeom>
            <a:avLst/>
            <a:gdLst/>
            <a:ahLst/>
            <a:cxnLst>
              <a:cxn ang="0">
                <a:pos x="22" y="172"/>
              </a:cxn>
              <a:cxn ang="0">
                <a:pos x="29" y="160"/>
              </a:cxn>
              <a:cxn ang="0">
                <a:pos x="68" y="144"/>
              </a:cxn>
              <a:cxn ang="0">
                <a:pos x="132" y="138"/>
              </a:cxn>
              <a:cxn ang="0">
                <a:pos x="190" y="144"/>
              </a:cxn>
              <a:cxn ang="0">
                <a:pos x="205" y="140"/>
              </a:cxn>
              <a:cxn ang="0">
                <a:pos x="216" y="129"/>
              </a:cxn>
              <a:cxn ang="0">
                <a:pos x="244" y="146"/>
              </a:cxn>
              <a:cxn ang="0">
                <a:pos x="268" y="145"/>
              </a:cxn>
              <a:cxn ang="0">
                <a:pos x="298" y="157"/>
              </a:cxn>
              <a:cxn ang="0">
                <a:pos x="334" y="191"/>
              </a:cxn>
              <a:cxn ang="0">
                <a:pos x="359" y="161"/>
              </a:cxn>
              <a:cxn ang="0">
                <a:pos x="383" y="161"/>
              </a:cxn>
              <a:cxn ang="0">
                <a:pos x="394" y="142"/>
              </a:cxn>
              <a:cxn ang="0">
                <a:pos x="418" y="118"/>
              </a:cxn>
              <a:cxn ang="0">
                <a:pos x="415" y="104"/>
              </a:cxn>
              <a:cxn ang="0">
                <a:pos x="387" y="72"/>
              </a:cxn>
              <a:cxn ang="0">
                <a:pos x="373" y="62"/>
              </a:cxn>
              <a:cxn ang="0">
                <a:pos x="373" y="43"/>
              </a:cxn>
              <a:cxn ang="0">
                <a:pos x="343" y="15"/>
              </a:cxn>
              <a:cxn ang="0">
                <a:pos x="312" y="23"/>
              </a:cxn>
              <a:cxn ang="0">
                <a:pos x="273" y="15"/>
              </a:cxn>
              <a:cxn ang="0">
                <a:pos x="266" y="8"/>
              </a:cxn>
              <a:cxn ang="0">
                <a:pos x="251" y="7"/>
              </a:cxn>
              <a:cxn ang="0">
                <a:pos x="237" y="0"/>
              </a:cxn>
              <a:cxn ang="0">
                <a:pos x="195" y="6"/>
              </a:cxn>
              <a:cxn ang="0">
                <a:pos x="183" y="14"/>
              </a:cxn>
              <a:cxn ang="0">
                <a:pos x="177" y="71"/>
              </a:cxn>
              <a:cxn ang="0">
                <a:pos x="148" y="92"/>
              </a:cxn>
              <a:cxn ang="0">
                <a:pos x="125" y="88"/>
              </a:cxn>
              <a:cxn ang="0">
                <a:pos x="81" y="56"/>
              </a:cxn>
              <a:cxn ang="0">
                <a:pos x="76" y="41"/>
              </a:cxn>
              <a:cxn ang="0">
                <a:pos x="40" y="52"/>
              </a:cxn>
              <a:cxn ang="0">
                <a:pos x="31" y="57"/>
              </a:cxn>
              <a:cxn ang="0">
                <a:pos x="17" y="80"/>
              </a:cxn>
              <a:cxn ang="0">
                <a:pos x="13" y="103"/>
              </a:cxn>
              <a:cxn ang="0">
                <a:pos x="6" y="113"/>
              </a:cxn>
              <a:cxn ang="0">
                <a:pos x="1" y="125"/>
              </a:cxn>
              <a:cxn ang="0">
                <a:pos x="0" y="167"/>
              </a:cxn>
              <a:cxn ang="0">
                <a:pos x="5" y="175"/>
              </a:cxn>
              <a:cxn ang="0">
                <a:pos x="15" y="176"/>
              </a:cxn>
              <a:cxn ang="0">
                <a:pos x="22" y="172"/>
              </a:cxn>
            </a:cxnLst>
            <a:rect l="0" t="0" r="r" b="b"/>
            <a:pathLst>
              <a:path w="418" h="191">
                <a:moveTo>
                  <a:pt x="22" y="172"/>
                </a:moveTo>
                <a:lnTo>
                  <a:pt x="29" y="160"/>
                </a:lnTo>
                <a:lnTo>
                  <a:pt x="68" y="144"/>
                </a:lnTo>
                <a:lnTo>
                  <a:pt x="132" y="138"/>
                </a:lnTo>
                <a:lnTo>
                  <a:pt x="190" y="144"/>
                </a:lnTo>
                <a:lnTo>
                  <a:pt x="205" y="140"/>
                </a:lnTo>
                <a:lnTo>
                  <a:pt x="216" y="129"/>
                </a:lnTo>
                <a:lnTo>
                  <a:pt x="244" y="146"/>
                </a:lnTo>
                <a:lnTo>
                  <a:pt x="268" y="145"/>
                </a:lnTo>
                <a:lnTo>
                  <a:pt x="298" y="157"/>
                </a:lnTo>
                <a:lnTo>
                  <a:pt x="334" y="191"/>
                </a:lnTo>
                <a:lnTo>
                  <a:pt x="359" y="161"/>
                </a:lnTo>
                <a:lnTo>
                  <a:pt x="383" y="161"/>
                </a:lnTo>
                <a:lnTo>
                  <a:pt x="394" y="142"/>
                </a:lnTo>
                <a:lnTo>
                  <a:pt x="418" y="118"/>
                </a:lnTo>
                <a:lnTo>
                  <a:pt x="415" y="104"/>
                </a:lnTo>
                <a:lnTo>
                  <a:pt x="387" y="72"/>
                </a:lnTo>
                <a:lnTo>
                  <a:pt x="373" y="62"/>
                </a:lnTo>
                <a:lnTo>
                  <a:pt x="373" y="43"/>
                </a:lnTo>
                <a:lnTo>
                  <a:pt x="343" y="15"/>
                </a:lnTo>
                <a:lnTo>
                  <a:pt x="312" y="23"/>
                </a:lnTo>
                <a:lnTo>
                  <a:pt x="273" y="15"/>
                </a:lnTo>
                <a:lnTo>
                  <a:pt x="266" y="8"/>
                </a:lnTo>
                <a:lnTo>
                  <a:pt x="251" y="7"/>
                </a:lnTo>
                <a:lnTo>
                  <a:pt x="237" y="0"/>
                </a:lnTo>
                <a:lnTo>
                  <a:pt x="195" y="6"/>
                </a:lnTo>
                <a:lnTo>
                  <a:pt x="183" y="14"/>
                </a:lnTo>
                <a:lnTo>
                  <a:pt x="177" y="71"/>
                </a:lnTo>
                <a:lnTo>
                  <a:pt x="148" y="92"/>
                </a:lnTo>
                <a:lnTo>
                  <a:pt x="125" y="88"/>
                </a:lnTo>
                <a:lnTo>
                  <a:pt x="81" y="56"/>
                </a:lnTo>
                <a:lnTo>
                  <a:pt x="76" y="41"/>
                </a:lnTo>
                <a:lnTo>
                  <a:pt x="40" y="52"/>
                </a:lnTo>
                <a:lnTo>
                  <a:pt x="31" y="57"/>
                </a:lnTo>
                <a:lnTo>
                  <a:pt x="17" y="80"/>
                </a:lnTo>
                <a:lnTo>
                  <a:pt x="13" y="103"/>
                </a:lnTo>
                <a:lnTo>
                  <a:pt x="6" y="113"/>
                </a:lnTo>
                <a:lnTo>
                  <a:pt x="1" y="125"/>
                </a:lnTo>
                <a:lnTo>
                  <a:pt x="0" y="167"/>
                </a:lnTo>
                <a:lnTo>
                  <a:pt x="5" y="175"/>
                </a:lnTo>
                <a:lnTo>
                  <a:pt x="15" y="176"/>
                </a:lnTo>
                <a:lnTo>
                  <a:pt x="22" y="172"/>
                </a:lnTo>
                <a:close/>
              </a:path>
            </a:pathLst>
          </a:custGeom>
          <a:solidFill>
            <a:srgbClr val="39B218"/>
          </a:solidFill>
          <a:ln w="3175">
            <a:solidFill>
              <a:srgbClr val="000000"/>
            </a:solidFill>
            <a:prstDash val="solid"/>
            <a:round/>
            <a:headEnd/>
            <a:tailEnd/>
          </a:ln>
        </p:spPr>
        <p:txBody>
          <a:bodyPr/>
          <a:lstStyle/>
          <a:p>
            <a:endParaRPr lang="cs-CZ"/>
          </a:p>
        </p:txBody>
      </p:sp>
      <p:sp>
        <p:nvSpPr>
          <p:cNvPr id="71699" name="Freeform 19"/>
          <p:cNvSpPr>
            <a:spLocks/>
          </p:cNvSpPr>
          <p:nvPr/>
        </p:nvSpPr>
        <p:spPr bwMode="auto">
          <a:xfrm>
            <a:off x="5893727" y="2741614"/>
            <a:ext cx="1090348" cy="714375"/>
          </a:xfrm>
          <a:custGeom>
            <a:avLst/>
            <a:gdLst/>
            <a:ahLst/>
            <a:cxnLst>
              <a:cxn ang="0">
                <a:pos x="246" y="0"/>
              </a:cxn>
              <a:cxn ang="0">
                <a:pos x="222" y="24"/>
              </a:cxn>
              <a:cxn ang="0">
                <a:pos x="211" y="43"/>
              </a:cxn>
              <a:cxn ang="0">
                <a:pos x="187" y="43"/>
              </a:cxn>
              <a:cxn ang="0">
                <a:pos x="162" y="73"/>
              </a:cxn>
              <a:cxn ang="0">
                <a:pos x="168" y="100"/>
              </a:cxn>
              <a:cxn ang="0">
                <a:pos x="148" y="107"/>
              </a:cxn>
              <a:cxn ang="0">
                <a:pos x="122" y="158"/>
              </a:cxn>
              <a:cxn ang="0">
                <a:pos x="133" y="176"/>
              </a:cxn>
              <a:cxn ang="0">
                <a:pos x="52" y="212"/>
              </a:cxn>
              <a:cxn ang="0">
                <a:pos x="35" y="211"/>
              </a:cxn>
              <a:cxn ang="0">
                <a:pos x="18" y="217"/>
              </a:cxn>
              <a:cxn ang="0">
                <a:pos x="0" y="210"/>
              </a:cxn>
              <a:cxn ang="0">
                <a:pos x="4" y="223"/>
              </a:cxn>
              <a:cxn ang="0">
                <a:pos x="33" y="283"/>
              </a:cxn>
              <a:cxn ang="0">
                <a:pos x="37" y="313"/>
              </a:cxn>
              <a:cxn ang="0">
                <a:pos x="11" y="337"/>
              </a:cxn>
              <a:cxn ang="0">
                <a:pos x="0" y="349"/>
              </a:cxn>
              <a:cxn ang="0">
                <a:pos x="28" y="368"/>
              </a:cxn>
              <a:cxn ang="0">
                <a:pos x="28" y="405"/>
              </a:cxn>
              <a:cxn ang="0">
                <a:pos x="133" y="361"/>
              </a:cxn>
              <a:cxn ang="0">
                <a:pos x="208" y="367"/>
              </a:cxn>
              <a:cxn ang="0">
                <a:pos x="246" y="367"/>
              </a:cxn>
              <a:cxn ang="0">
                <a:pos x="267" y="380"/>
              </a:cxn>
              <a:cxn ang="0">
                <a:pos x="284" y="378"/>
              </a:cxn>
              <a:cxn ang="0">
                <a:pos x="321" y="378"/>
              </a:cxn>
              <a:cxn ang="0">
                <a:pos x="326" y="371"/>
              </a:cxn>
              <a:cxn ang="0">
                <a:pos x="386" y="361"/>
              </a:cxn>
              <a:cxn ang="0">
                <a:pos x="401" y="367"/>
              </a:cxn>
              <a:cxn ang="0">
                <a:pos x="408" y="374"/>
              </a:cxn>
              <a:cxn ang="0">
                <a:pos x="450" y="365"/>
              </a:cxn>
              <a:cxn ang="0">
                <a:pos x="469" y="365"/>
              </a:cxn>
              <a:cxn ang="0">
                <a:pos x="481" y="345"/>
              </a:cxn>
              <a:cxn ang="0">
                <a:pos x="481" y="322"/>
              </a:cxn>
              <a:cxn ang="0">
                <a:pos x="497" y="302"/>
              </a:cxn>
              <a:cxn ang="0">
                <a:pos x="544" y="286"/>
              </a:cxn>
              <a:cxn ang="0">
                <a:pos x="506" y="227"/>
              </a:cxn>
              <a:cxn ang="0">
                <a:pos x="509" y="198"/>
              </a:cxn>
              <a:cxn ang="0">
                <a:pos x="544" y="202"/>
              </a:cxn>
              <a:cxn ang="0">
                <a:pos x="570" y="173"/>
              </a:cxn>
              <a:cxn ang="0">
                <a:pos x="565" y="161"/>
              </a:cxn>
              <a:cxn ang="0">
                <a:pos x="555" y="162"/>
              </a:cxn>
              <a:cxn ang="0">
                <a:pos x="508" y="156"/>
              </a:cxn>
              <a:cxn ang="0">
                <a:pos x="490" y="133"/>
              </a:cxn>
              <a:cxn ang="0">
                <a:pos x="466" y="123"/>
              </a:cxn>
              <a:cxn ang="0">
                <a:pos x="440" y="95"/>
              </a:cxn>
              <a:cxn ang="0">
                <a:pos x="410" y="24"/>
              </a:cxn>
              <a:cxn ang="0">
                <a:pos x="373" y="9"/>
              </a:cxn>
              <a:cxn ang="0">
                <a:pos x="349" y="15"/>
              </a:cxn>
              <a:cxn ang="0">
                <a:pos x="323" y="31"/>
              </a:cxn>
              <a:cxn ang="0">
                <a:pos x="319" y="15"/>
              </a:cxn>
              <a:cxn ang="0">
                <a:pos x="305" y="9"/>
              </a:cxn>
              <a:cxn ang="0">
                <a:pos x="281" y="13"/>
              </a:cxn>
              <a:cxn ang="0">
                <a:pos x="246" y="0"/>
              </a:cxn>
            </a:cxnLst>
            <a:rect l="0" t="0" r="r" b="b"/>
            <a:pathLst>
              <a:path w="570" h="405">
                <a:moveTo>
                  <a:pt x="246" y="0"/>
                </a:moveTo>
                <a:lnTo>
                  <a:pt x="222" y="24"/>
                </a:lnTo>
                <a:lnTo>
                  <a:pt x="211" y="43"/>
                </a:lnTo>
                <a:lnTo>
                  <a:pt x="187" y="43"/>
                </a:lnTo>
                <a:lnTo>
                  <a:pt x="162" y="73"/>
                </a:lnTo>
                <a:lnTo>
                  <a:pt x="168" y="100"/>
                </a:lnTo>
                <a:lnTo>
                  <a:pt x="148" y="107"/>
                </a:lnTo>
                <a:lnTo>
                  <a:pt x="122" y="158"/>
                </a:lnTo>
                <a:lnTo>
                  <a:pt x="133" y="176"/>
                </a:lnTo>
                <a:lnTo>
                  <a:pt x="52" y="212"/>
                </a:lnTo>
                <a:lnTo>
                  <a:pt x="35" y="211"/>
                </a:lnTo>
                <a:lnTo>
                  <a:pt x="18" y="217"/>
                </a:lnTo>
                <a:lnTo>
                  <a:pt x="0" y="210"/>
                </a:lnTo>
                <a:lnTo>
                  <a:pt x="4" y="223"/>
                </a:lnTo>
                <a:lnTo>
                  <a:pt x="33" y="283"/>
                </a:lnTo>
                <a:lnTo>
                  <a:pt x="37" y="313"/>
                </a:lnTo>
                <a:lnTo>
                  <a:pt x="11" y="337"/>
                </a:lnTo>
                <a:lnTo>
                  <a:pt x="0" y="349"/>
                </a:lnTo>
                <a:lnTo>
                  <a:pt x="28" y="368"/>
                </a:lnTo>
                <a:lnTo>
                  <a:pt x="28" y="405"/>
                </a:lnTo>
                <a:lnTo>
                  <a:pt x="133" y="361"/>
                </a:lnTo>
                <a:lnTo>
                  <a:pt x="208" y="367"/>
                </a:lnTo>
                <a:lnTo>
                  <a:pt x="246" y="367"/>
                </a:lnTo>
                <a:lnTo>
                  <a:pt x="267" y="380"/>
                </a:lnTo>
                <a:lnTo>
                  <a:pt x="284" y="378"/>
                </a:lnTo>
                <a:lnTo>
                  <a:pt x="321" y="378"/>
                </a:lnTo>
                <a:lnTo>
                  <a:pt x="326" y="371"/>
                </a:lnTo>
                <a:lnTo>
                  <a:pt x="386" y="361"/>
                </a:lnTo>
                <a:lnTo>
                  <a:pt x="401" y="367"/>
                </a:lnTo>
                <a:lnTo>
                  <a:pt x="408" y="374"/>
                </a:lnTo>
                <a:lnTo>
                  <a:pt x="450" y="365"/>
                </a:lnTo>
                <a:lnTo>
                  <a:pt x="469" y="365"/>
                </a:lnTo>
                <a:lnTo>
                  <a:pt x="481" y="345"/>
                </a:lnTo>
                <a:lnTo>
                  <a:pt x="481" y="322"/>
                </a:lnTo>
                <a:lnTo>
                  <a:pt x="497" y="302"/>
                </a:lnTo>
                <a:lnTo>
                  <a:pt x="544" y="286"/>
                </a:lnTo>
                <a:lnTo>
                  <a:pt x="506" y="227"/>
                </a:lnTo>
                <a:lnTo>
                  <a:pt x="509" y="198"/>
                </a:lnTo>
                <a:lnTo>
                  <a:pt x="544" y="202"/>
                </a:lnTo>
                <a:lnTo>
                  <a:pt x="570" y="173"/>
                </a:lnTo>
                <a:lnTo>
                  <a:pt x="565" y="161"/>
                </a:lnTo>
                <a:lnTo>
                  <a:pt x="555" y="162"/>
                </a:lnTo>
                <a:lnTo>
                  <a:pt x="508" y="156"/>
                </a:lnTo>
                <a:lnTo>
                  <a:pt x="490" y="133"/>
                </a:lnTo>
                <a:lnTo>
                  <a:pt x="466" y="123"/>
                </a:lnTo>
                <a:lnTo>
                  <a:pt x="440" y="95"/>
                </a:lnTo>
                <a:lnTo>
                  <a:pt x="410" y="24"/>
                </a:lnTo>
                <a:lnTo>
                  <a:pt x="373" y="9"/>
                </a:lnTo>
                <a:lnTo>
                  <a:pt x="349" y="15"/>
                </a:lnTo>
                <a:lnTo>
                  <a:pt x="323" y="31"/>
                </a:lnTo>
                <a:lnTo>
                  <a:pt x="319" y="15"/>
                </a:lnTo>
                <a:lnTo>
                  <a:pt x="305" y="9"/>
                </a:lnTo>
                <a:lnTo>
                  <a:pt x="281" y="13"/>
                </a:lnTo>
                <a:lnTo>
                  <a:pt x="246" y="0"/>
                </a:lnTo>
                <a:close/>
              </a:path>
            </a:pathLst>
          </a:custGeom>
          <a:solidFill>
            <a:srgbClr val="FFFFFF"/>
          </a:solidFill>
          <a:ln w="3175">
            <a:solidFill>
              <a:srgbClr val="000000"/>
            </a:solidFill>
            <a:prstDash val="solid"/>
            <a:round/>
            <a:headEnd/>
            <a:tailEnd/>
          </a:ln>
        </p:spPr>
        <p:txBody>
          <a:bodyPr/>
          <a:lstStyle/>
          <a:p>
            <a:endParaRPr lang="cs-CZ"/>
          </a:p>
        </p:txBody>
      </p:sp>
      <p:sp>
        <p:nvSpPr>
          <p:cNvPr id="71700" name="Freeform 20"/>
          <p:cNvSpPr>
            <a:spLocks/>
          </p:cNvSpPr>
          <p:nvPr/>
        </p:nvSpPr>
        <p:spPr bwMode="auto">
          <a:xfrm>
            <a:off x="5840412" y="3175000"/>
            <a:ext cx="2292483" cy="1108075"/>
          </a:xfrm>
          <a:custGeom>
            <a:avLst/>
            <a:gdLst/>
            <a:ahLst/>
            <a:cxnLst>
              <a:cxn ang="0">
                <a:pos x="1132" y="294"/>
              </a:cxn>
              <a:cxn ang="0">
                <a:pos x="1191" y="268"/>
              </a:cxn>
              <a:cxn ang="0">
                <a:pos x="1177" y="205"/>
              </a:cxn>
              <a:cxn ang="0">
                <a:pos x="1174" y="159"/>
              </a:cxn>
              <a:cxn ang="0">
                <a:pos x="1118" y="114"/>
              </a:cxn>
              <a:cxn ang="0">
                <a:pos x="1045" y="115"/>
              </a:cxn>
              <a:cxn ang="0">
                <a:pos x="970" y="94"/>
              </a:cxn>
              <a:cxn ang="0">
                <a:pos x="820" y="83"/>
              </a:cxn>
              <a:cxn ang="0">
                <a:pos x="733" y="44"/>
              </a:cxn>
              <a:cxn ang="0">
                <a:pos x="652" y="8"/>
              </a:cxn>
              <a:cxn ang="0">
                <a:pos x="509" y="99"/>
              </a:cxn>
              <a:cxn ang="0">
                <a:pos x="436" y="128"/>
              </a:cxn>
              <a:cxn ang="0">
                <a:pos x="354" y="125"/>
              </a:cxn>
              <a:cxn ang="0">
                <a:pos x="295" y="134"/>
              </a:cxn>
              <a:cxn ang="0">
                <a:pos x="161" y="115"/>
              </a:cxn>
              <a:cxn ang="0">
                <a:pos x="68" y="182"/>
              </a:cxn>
              <a:cxn ang="0">
                <a:pos x="96" y="220"/>
              </a:cxn>
              <a:cxn ang="0">
                <a:pos x="61" y="277"/>
              </a:cxn>
              <a:cxn ang="0">
                <a:pos x="33" y="359"/>
              </a:cxn>
              <a:cxn ang="0">
                <a:pos x="35" y="434"/>
              </a:cxn>
              <a:cxn ang="0">
                <a:pos x="105" y="446"/>
              </a:cxn>
              <a:cxn ang="0">
                <a:pos x="173" y="438"/>
              </a:cxn>
              <a:cxn ang="0">
                <a:pos x="220" y="436"/>
              </a:cxn>
              <a:cxn ang="0">
                <a:pos x="300" y="402"/>
              </a:cxn>
              <a:cxn ang="0">
                <a:pos x="361" y="375"/>
              </a:cxn>
              <a:cxn ang="0">
                <a:pos x="447" y="388"/>
              </a:cxn>
              <a:cxn ang="0">
                <a:pos x="494" y="432"/>
              </a:cxn>
              <a:cxn ang="0">
                <a:pos x="557" y="476"/>
              </a:cxn>
              <a:cxn ang="0">
                <a:pos x="516" y="516"/>
              </a:cxn>
              <a:cxn ang="0">
                <a:pos x="508" y="555"/>
              </a:cxn>
              <a:cxn ang="0">
                <a:pos x="483" y="581"/>
              </a:cxn>
              <a:cxn ang="0">
                <a:pos x="476" y="607"/>
              </a:cxn>
              <a:cxn ang="0">
                <a:pos x="522" y="610"/>
              </a:cxn>
              <a:cxn ang="0">
                <a:pos x="569" y="583"/>
              </a:cxn>
              <a:cxn ang="0">
                <a:pos x="604" y="558"/>
              </a:cxn>
              <a:cxn ang="0">
                <a:pos x="595" y="523"/>
              </a:cxn>
              <a:cxn ang="0">
                <a:pos x="628" y="508"/>
              </a:cxn>
              <a:cxn ang="0">
                <a:pos x="677" y="476"/>
              </a:cxn>
              <a:cxn ang="0">
                <a:pos x="712" y="471"/>
              </a:cxn>
              <a:cxn ang="0">
                <a:pos x="691" y="490"/>
              </a:cxn>
              <a:cxn ang="0">
                <a:pos x="726" y="505"/>
              </a:cxn>
              <a:cxn ang="0">
                <a:pos x="829" y="501"/>
              </a:cxn>
              <a:cxn ang="0">
                <a:pos x="815" y="526"/>
              </a:cxn>
              <a:cxn ang="0">
                <a:pos x="820" y="569"/>
              </a:cxn>
              <a:cxn ang="0">
                <a:pos x="867" y="611"/>
              </a:cxn>
              <a:cxn ang="0">
                <a:pos x="907" y="624"/>
              </a:cxn>
              <a:cxn ang="0">
                <a:pos x="968" y="580"/>
              </a:cxn>
              <a:cxn ang="0">
                <a:pos x="1064" y="536"/>
              </a:cxn>
              <a:cxn ang="0">
                <a:pos x="1047" y="505"/>
              </a:cxn>
              <a:cxn ang="0">
                <a:pos x="986" y="526"/>
              </a:cxn>
              <a:cxn ang="0">
                <a:pos x="938" y="511"/>
              </a:cxn>
              <a:cxn ang="0">
                <a:pos x="909" y="495"/>
              </a:cxn>
              <a:cxn ang="0">
                <a:pos x="869" y="469"/>
              </a:cxn>
              <a:cxn ang="0">
                <a:pos x="907" y="484"/>
              </a:cxn>
              <a:cxn ang="0">
                <a:pos x="931" y="488"/>
              </a:cxn>
              <a:cxn ang="0">
                <a:pos x="935" y="446"/>
              </a:cxn>
              <a:cxn ang="0">
                <a:pos x="975" y="424"/>
              </a:cxn>
              <a:cxn ang="0">
                <a:pos x="1043" y="400"/>
              </a:cxn>
              <a:cxn ang="0">
                <a:pos x="1123" y="343"/>
              </a:cxn>
            </a:cxnLst>
            <a:rect l="0" t="0" r="r" b="b"/>
            <a:pathLst>
              <a:path w="1198" h="627">
                <a:moveTo>
                  <a:pt x="1113" y="320"/>
                </a:moveTo>
                <a:lnTo>
                  <a:pt x="1115" y="304"/>
                </a:lnTo>
                <a:lnTo>
                  <a:pt x="1132" y="294"/>
                </a:lnTo>
                <a:lnTo>
                  <a:pt x="1141" y="270"/>
                </a:lnTo>
                <a:lnTo>
                  <a:pt x="1170" y="270"/>
                </a:lnTo>
                <a:lnTo>
                  <a:pt x="1191" y="268"/>
                </a:lnTo>
                <a:lnTo>
                  <a:pt x="1198" y="262"/>
                </a:lnTo>
                <a:lnTo>
                  <a:pt x="1198" y="228"/>
                </a:lnTo>
                <a:lnTo>
                  <a:pt x="1177" y="205"/>
                </a:lnTo>
                <a:lnTo>
                  <a:pt x="1167" y="186"/>
                </a:lnTo>
                <a:lnTo>
                  <a:pt x="1184" y="176"/>
                </a:lnTo>
                <a:lnTo>
                  <a:pt x="1174" y="159"/>
                </a:lnTo>
                <a:lnTo>
                  <a:pt x="1177" y="142"/>
                </a:lnTo>
                <a:lnTo>
                  <a:pt x="1158" y="124"/>
                </a:lnTo>
                <a:lnTo>
                  <a:pt x="1118" y="114"/>
                </a:lnTo>
                <a:lnTo>
                  <a:pt x="1090" y="113"/>
                </a:lnTo>
                <a:lnTo>
                  <a:pt x="1073" y="118"/>
                </a:lnTo>
                <a:lnTo>
                  <a:pt x="1045" y="115"/>
                </a:lnTo>
                <a:lnTo>
                  <a:pt x="1026" y="121"/>
                </a:lnTo>
                <a:lnTo>
                  <a:pt x="999" y="115"/>
                </a:lnTo>
                <a:lnTo>
                  <a:pt x="970" y="94"/>
                </a:lnTo>
                <a:lnTo>
                  <a:pt x="947" y="105"/>
                </a:lnTo>
                <a:lnTo>
                  <a:pt x="843" y="119"/>
                </a:lnTo>
                <a:lnTo>
                  <a:pt x="820" y="83"/>
                </a:lnTo>
                <a:lnTo>
                  <a:pt x="762" y="76"/>
                </a:lnTo>
                <a:lnTo>
                  <a:pt x="743" y="72"/>
                </a:lnTo>
                <a:lnTo>
                  <a:pt x="733" y="44"/>
                </a:lnTo>
                <a:lnTo>
                  <a:pt x="738" y="30"/>
                </a:lnTo>
                <a:lnTo>
                  <a:pt x="687" y="0"/>
                </a:lnTo>
                <a:lnTo>
                  <a:pt x="652" y="8"/>
                </a:lnTo>
                <a:lnTo>
                  <a:pt x="525" y="56"/>
                </a:lnTo>
                <a:lnTo>
                  <a:pt x="509" y="76"/>
                </a:lnTo>
                <a:lnTo>
                  <a:pt x="509" y="99"/>
                </a:lnTo>
                <a:lnTo>
                  <a:pt x="497" y="119"/>
                </a:lnTo>
                <a:lnTo>
                  <a:pt x="478" y="119"/>
                </a:lnTo>
                <a:lnTo>
                  <a:pt x="436" y="128"/>
                </a:lnTo>
                <a:lnTo>
                  <a:pt x="429" y="121"/>
                </a:lnTo>
                <a:lnTo>
                  <a:pt x="414" y="115"/>
                </a:lnTo>
                <a:lnTo>
                  <a:pt x="354" y="125"/>
                </a:lnTo>
                <a:lnTo>
                  <a:pt x="349" y="132"/>
                </a:lnTo>
                <a:lnTo>
                  <a:pt x="312" y="132"/>
                </a:lnTo>
                <a:lnTo>
                  <a:pt x="295" y="134"/>
                </a:lnTo>
                <a:lnTo>
                  <a:pt x="274" y="121"/>
                </a:lnTo>
                <a:lnTo>
                  <a:pt x="236" y="121"/>
                </a:lnTo>
                <a:lnTo>
                  <a:pt x="161" y="115"/>
                </a:lnTo>
                <a:lnTo>
                  <a:pt x="56" y="159"/>
                </a:lnTo>
                <a:lnTo>
                  <a:pt x="65" y="170"/>
                </a:lnTo>
                <a:lnTo>
                  <a:pt x="68" y="182"/>
                </a:lnTo>
                <a:lnTo>
                  <a:pt x="82" y="199"/>
                </a:lnTo>
                <a:lnTo>
                  <a:pt x="96" y="209"/>
                </a:lnTo>
                <a:lnTo>
                  <a:pt x="96" y="220"/>
                </a:lnTo>
                <a:lnTo>
                  <a:pt x="105" y="233"/>
                </a:lnTo>
                <a:lnTo>
                  <a:pt x="101" y="247"/>
                </a:lnTo>
                <a:lnTo>
                  <a:pt x="61" y="277"/>
                </a:lnTo>
                <a:lnTo>
                  <a:pt x="46" y="295"/>
                </a:lnTo>
                <a:lnTo>
                  <a:pt x="28" y="347"/>
                </a:lnTo>
                <a:lnTo>
                  <a:pt x="33" y="359"/>
                </a:lnTo>
                <a:lnTo>
                  <a:pt x="14" y="360"/>
                </a:lnTo>
                <a:lnTo>
                  <a:pt x="0" y="419"/>
                </a:lnTo>
                <a:lnTo>
                  <a:pt x="35" y="434"/>
                </a:lnTo>
                <a:lnTo>
                  <a:pt x="53" y="450"/>
                </a:lnTo>
                <a:lnTo>
                  <a:pt x="82" y="446"/>
                </a:lnTo>
                <a:lnTo>
                  <a:pt x="105" y="446"/>
                </a:lnTo>
                <a:lnTo>
                  <a:pt x="136" y="446"/>
                </a:lnTo>
                <a:lnTo>
                  <a:pt x="154" y="439"/>
                </a:lnTo>
                <a:lnTo>
                  <a:pt x="173" y="438"/>
                </a:lnTo>
                <a:lnTo>
                  <a:pt x="189" y="446"/>
                </a:lnTo>
                <a:lnTo>
                  <a:pt x="203" y="450"/>
                </a:lnTo>
                <a:lnTo>
                  <a:pt x="220" y="436"/>
                </a:lnTo>
                <a:lnTo>
                  <a:pt x="241" y="430"/>
                </a:lnTo>
                <a:lnTo>
                  <a:pt x="262" y="427"/>
                </a:lnTo>
                <a:lnTo>
                  <a:pt x="300" y="402"/>
                </a:lnTo>
                <a:lnTo>
                  <a:pt x="314" y="390"/>
                </a:lnTo>
                <a:lnTo>
                  <a:pt x="342" y="383"/>
                </a:lnTo>
                <a:lnTo>
                  <a:pt x="361" y="375"/>
                </a:lnTo>
                <a:lnTo>
                  <a:pt x="391" y="381"/>
                </a:lnTo>
                <a:lnTo>
                  <a:pt x="419" y="393"/>
                </a:lnTo>
                <a:lnTo>
                  <a:pt x="447" y="388"/>
                </a:lnTo>
                <a:lnTo>
                  <a:pt x="475" y="398"/>
                </a:lnTo>
                <a:lnTo>
                  <a:pt x="492" y="408"/>
                </a:lnTo>
                <a:lnTo>
                  <a:pt x="494" y="432"/>
                </a:lnTo>
                <a:lnTo>
                  <a:pt x="520" y="443"/>
                </a:lnTo>
                <a:lnTo>
                  <a:pt x="536" y="471"/>
                </a:lnTo>
                <a:lnTo>
                  <a:pt x="557" y="476"/>
                </a:lnTo>
                <a:lnTo>
                  <a:pt x="572" y="505"/>
                </a:lnTo>
                <a:lnTo>
                  <a:pt x="562" y="519"/>
                </a:lnTo>
                <a:lnTo>
                  <a:pt x="516" y="516"/>
                </a:lnTo>
                <a:lnTo>
                  <a:pt x="508" y="522"/>
                </a:lnTo>
                <a:lnTo>
                  <a:pt x="504" y="530"/>
                </a:lnTo>
                <a:lnTo>
                  <a:pt x="508" y="555"/>
                </a:lnTo>
                <a:lnTo>
                  <a:pt x="492" y="566"/>
                </a:lnTo>
                <a:lnTo>
                  <a:pt x="494" y="576"/>
                </a:lnTo>
                <a:lnTo>
                  <a:pt x="483" y="581"/>
                </a:lnTo>
                <a:lnTo>
                  <a:pt x="476" y="604"/>
                </a:lnTo>
                <a:lnTo>
                  <a:pt x="464" y="606"/>
                </a:lnTo>
                <a:lnTo>
                  <a:pt x="476" y="607"/>
                </a:lnTo>
                <a:lnTo>
                  <a:pt x="496" y="622"/>
                </a:lnTo>
                <a:lnTo>
                  <a:pt x="509" y="619"/>
                </a:lnTo>
                <a:lnTo>
                  <a:pt x="522" y="610"/>
                </a:lnTo>
                <a:lnTo>
                  <a:pt x="551" y="599"/>
                </a:lnTo>
                <a:lnTo>
                  <a:pt x="564" y="597"/>
                </a:lnTo>
                <a:lnTo>
                  <a:pt x="569" y="583"/>
                </a:lnTo>
                <a:lnTo>
                  <a:pt x="564" y="564"/>
                </a:lnTo>
                <a:lnTo>
                  <a:pt x="570" y="577"/>
                </a:lnTo>
                <a:lnTo>
                  <a:pt x="604" y="558"/>
                </a:lnTo>
                <a:lnTo>
                  <a:pt x="612" y="539"/>
                </a:lnTo>
                <a:lnTo>
                  <a:pt x="607" y="528"/>
                </a:lnTo>
                <a:lnTo>
                  <a:pt x="595" y="523"/>
                </a:lnTo>
                <a:lnTo>
                  <a:pt x="607" y="520"/>
                </a:lnTo>
                <a:lnTo>
                  <a:pt x="614" y="527"/>
                </a:lnTo>
                <a:lnTo>
                  <a:pt x="628" y="508"/>
                </a:lnTo>
                <a:lnTo>
                  <a:pt x="628" y="500"/>
                </a:lnTo>
                <a:lnTo>
                  <a:pt x="663" y="485"/>
                </a:lnTo>
                <a:lnTo>
                  <a:pt x="677" y="476"/>
                </a:lnTo>
                <a:lnTo>
                  <a:pt x="684" y="481"/>
                </a:lnTo>
                <a:lnTo>
                  <a:pt x="703" y="470"/>
                </a:lnTo>
                <a:lnTo>
                  <a:pt x="712" y="471"/>
                </a:lnTo>
                <a:lnTo>
                  <a:pt x="724" y="478"/>
                </a:lnTo>
                <a:lnTo>
                  <a:pt x="700" y="485"/>
                </a:lnTo>
                <a:lnTo>
                  <a:pt x="691" y="490"/>
                </a:lnTo>
                <a:lnTo>
                  <a:pt x="719" y="490"/>
                </a:lnTo>
                <a:lnTo>
                  <a:pt x="708" y="505"/>
                </a:lnTo>
                <a:lnTo>
                  <a:pt x="726" y="505"/>
                </a:lnTo>
                <a:lnTo>
                  <a:pt x="766" y="513"/>
                </a:lnTo>
                <a:lnTo>
                  <a:pt x="813" y="493"/>
                </a:lnTo>
                <a:lnTo>
                  <a:pt x="829" y="501"/>
                </a:lnTo>
                <a:lnTo>
                  <a:pt x="832" y="493"/>
                </a:lnTo>
                <a:lnTo>
                  <a:pt x="846" y="505"/>
                </a:lnTo>
                <a:lnTo>
                  <a:pt x="815" y="526"/>
                </a:lnTo>
                <a:lnTo>
                  <a:pt x="794" y="550"/>
                </a:lnTo>
                <a:lnTo>
                  <a:pt x="783" y="558"/>
                </a:lnTo>
                <a:lnTo>
                  <a:pt x="820" y="569"/>
                </a:lnTo>
                <a:lnTo>
                  <a:pt x="830" y="574"/>
                </a:lnTo>
                <a:lnTo>
                  <a:pt x="858" y="583"/>
                </a:lnTo>
                <a:lnTo>
                  <a:pt x="867" y="611"/>
                </a:lnTo>
                <a:lnTo>
                  <a:pt x="863" y="620"/>
                </a:lnTo>
                <a:lnTo>
                  <a:pt x="881" y="627"/>
                </a:lnTo>
                <a:lnTo>
                  <a:pt x="907" y="624"/>
                </a:lnTo>
                <a:lnTo>
                  <a:pt x="935" y="593"/>
                </a:lnTo>
                <a:lnTo>
                  <a:pt x="952" y="581"/>
                </a:lnTo>
                <a:lnTo>
                  <a:pt x="968" y="580"/>
                </a:lnTo>
                <a:lnTo>
                  <a:pt x="994" y="546"/>
                </a:lnTo>
                <a:lnTo>
                  <a:pt x="1038" y="547"/>
                </a:lnTo>
                <a:lnTo>
                  <a:pt x="1064" y="536"/>
                </a:lnTo>
                <a:lnTo>
                  <a:pt x="1061" y="526"/>
                </a:lnTo>
                <a:lnTo>
                  <a:pt x="1062" y="503"/>
                </a:lnTo>
                <a:lnTo>
                  <a:pt x="1047" y="505"/>
                </a:lnTo>
                <a:lnTo>
                  <a:pt x="1031" y="512"/>
                </a:lnTo>
                <a:lnTo>
                  <a:pt x="1003" y="532"/>
                </a:lnTo>
                <a:lnTo>
                  <a:pt x="986" y="526"/>
                </a:lnTo>
                <a:lnTo>
                  <a:pt x="961" y="532"/>
                </a:lnTo>
                <a:lnTo>
                  <a:pt x="952" y="530"/>
                </a:lnTo>
                <a:lnTo>
                  <a:pt x="938" y="511"/>
                </a:lnTo>
                <a:lnTo>
                  <a:pt x="923" y="515"/>
                </a:lnTo>
                <a:lnTo>
                  <a:pt x="923" y="507"/>
                </a:lnTo>
                <a:lnTo>
                  <a:pt x="909" y="495"/>
                </a:lnTo>
                <a:lnTo>
                  <a:pt x="883" y="495"/>
                </a:lnTo>
                <a:lnTo>
                  <a:pt x="869" y="485"/>
                </a:lnTo>
                <a:lnTo>
                  <a:pt x="869" y="469"/>
                </a:lnTo>
                <a:lnTo>
                  <a:pt x="877" y="481"/>
                </a:lnTo>
                <a:lnTo>
                  <a:pt x="897" y="480"/>
                </a:lnTo>
                <a:lnTo>
                  <a:pt x="907" y="484"/>
                </a:lnTo>
                <a:lnTo>
                  <a:pt x="912" y="477"/>
                </a:lnTo>
                <a:lnTo>
                  <a:pt x="928" y="495"/>
                </a:lnTo>
                <a:lnTo>
                  <a:pt x="931" y="488"/>
                </a:lnTo>
                <a:lnTo>
                  <a:pt x="924" y="474"/>
                </a:lnTo>
                <a:lnTo>
                  <a:pt x="933" y="461"/>
                </a:lnTo>
                <a:lnTo>
                  <a:pt x="935" y="446"/>
                </a:lnTo>
                <a:lnTo>
                  <a:pt x="951" y="458"/>
                </a:lnTo>
                <a:lnTo>
                  <a:pt x="956" y="444"/>
                </a:lnTo>
                <a:lnTo>
                  <a:pt x="975" y="424"/>
                </a:lnTo>
                <a:lnTo>
                  <a:pt x="996" y="415"/>
                </a:lnTo>
                <a:lnTo>
                  <a:pt x="1026" y="396"/>
                </a:lnTo>
                <a:lnTo>
                  <a:pt x="1043" y="400"/>
                </a:lnTo>
                <a:lnTo>
                  <a:pt x="1043" y="388"/>
                </a:lnTo>
                <a:lnTo>
                  <a:pt x="1080" y="360"/>
                </a:lnTo>
                <a:lnTo>
                  <a:pt x="1123" y="343"/>
                </a:lnTo>
                <a:lnTo>
                  <a:pt x="1113" y="320"/>
                </a:lnTo>
                <a:close/>
              </a:path>
            </a:pathLst>
          </a:custGeom>
          <a:solidFill>
            <a:srgbClr val="FFFFFF"/>
          </a:solidFill>
          <a:ln w="3175">
            <a:solidFill>
              <a:srgbClr val="000000"/>
            </a:solidFill>
            <a:prstDash val="solid"/>
            <a:round/>
            <a:headEnd/>
            <a:tailEnd/>
          </a:ln>
        </p:spPr>
        <p:txBody>
          <a:bodyPr/>
          <a:lstStyle/>
          <a:p>
            <a:endParaRPr lang="cs-CZ"/>
          </a:p>
        </p:txBody>
      </p:sp>
      <p:sp>
        <p:nvSpPr>
          <p:cNvPr id="71701" name="Freeform 21"/>
          <p:cNvSpPr>
            <a:spLocks/>
          </p:cNvSpPr>
          <p:nvPr/>
        </p:nvSpPr>
        <p:spPr bwMode="auto">
          <a:xfrm>
            <a:off x="6414824" y="3838575"/>
            <a:ext cx="519377" cy="407988"/>
          </a:xfrm>
          <a:custGeom>
            <a:avLst/>
            <a:gdLst/>
            <a:ahLst/>
            <a:cxnLst>
              <a:cxn ang="0">
                <a:pos x="35" y="33"/>
              </a:cxn>
              <a:cxn ang="0">
                <a:pos x="54" y="45"/>
              </a:cxn>
              <a:cxn ang="0">
                <a:pos x="68" y="56"/>
              </a:cxn>
              <a:cxn ang="0">
                <a:pos x="75" y="72"/>
              </a:cxn>
              <a:cxn ang="0">
                <a:pos x="117" y="109"/>
              </a:cxn>
              <a:cxn ang="0">
                <a:pos x="133" y="128"/>
              </a:cxn>
              <a:cxn ang="0">
                <a:pos x="150" y="175"/>
              </a:cxn>
              <a:cxn ang="0">
                <a:pos x="150" y="193"/>
              </a:cxn>
              <a:cxn ang="0">
                <a:pos x="157" y="205"/>
              </a:cxn>
              <a:cxn ang="0">
                <a:pos x="164" y="231"/>
              </a:cxn>
              <a:cxn ang="0">
                <a:pos x="176" y="229"/>
              </a:cxn>
              <a:cxn ang="0">
                <a:pos x="183" y="206"/>
              </a:cxn>
              <a:cxn ang="0">
                <a:pos x="194" y="201"/>
              </a:cxn>
              <a:cxn ang="0">
                <a:pos x="192" y="191"/>
              </a:cxn>
              <a:cxn ang="0">
                <a:pos x="208" y="180"/>
              </a:cxn>
              <a:cxn ang="0">
                <a:pos x="204" y="155"/>
              </a:cxn>
              <a:cxn ang="0">
                <a:pos x="208" y="147"/>
              </a:cxn>
              <a:cxn ang="0">
                <a:pos x="216" y="141"/>
              </a:cxn>
              <a:cxn ang="0">
                <a:pos x="262" y="144"/>
              </a:cxn>
              <a:cxn ang="0">
                <a:pos x="272" y="130"/>
              </a:cxn>
              <a:cxn ang="0">
                <a:pos x="257" y="101"/>
              </a:cxn>
              <a:cxn ang="0">
                <a:pos x="236" y="96"/>
              </a:cxn>
              <a:cxn ang="0">
                <a:pos x="220" y="68"/>
              </a:cxn>
              <a:cxn ang="0">
                <a:pos x="194" y="57"/>
              </a:cxn>
              <a:cxn ang="0">
                <a:pos x="192" y="33"/>
              </a:cxn>
              <a:cxn ang="0">
                <a:pos x="175" y="23"/>
              </a:cxn>
              <a:cxn ang="0">
                <a:pos x="147" y="13"/>
              </a:cxn>
              <a:cxn ang="0">
                <a:pos x="119" y="18"/>
              </a:cxn>
              <a:cxn ang="0">
                <a:pos x="91" y="6"/>
              </a:cxn>
              <a:cxn ang="0">
                <a:pos x="61" y="0"/>
              </a:cxn>
              <a:cxn ang="0">
                <a:pos x="42" y="8"/>
              </a:cxn>
              <a:cxn ang="0">
                <a:pos x="14" y="15"/>
              </a:cxn>
              <a:cxn ang="0">
                <a:pos x="0" y="27"/>
              </a:cxn>
              <a:cxn ang="0">
                <a:pos x="18" y="26"/>
              </a:cxn>
              <a:cxn ang="0">
                <a:pos x="35" y="33"/>
              </a:cxn>
            </a:cxnLst>
            <a:rect l="0" t="0" r="r" b="b"/>
            <a:pathLst>
              <a:path w="272" h="231">
                <a:moveTo>
                  <a:pt x="35" y="33"/>
                </a:moveTo>
                <a:lnTo>
                  <a:pt x="54" y="45"/>
                </a:lnTo>
                <a:lnTo>
                  <a:pt x="68" y="56"/>
                </a:lnTo>
                <a:lnTo>
                  <a:pt x="75" y="72"/>
                </a:lnTo>
                <a:lnTo>
                  <a:pt x="117" y="109"/>
                </a:lnTo>
                <a:lnTo>
                  <a:pt x="133" y="128"/>
                </a:lnTo>
                <a:lnTo>
                  <a:pt x="150" y="175"/>
                </a:lnTo>
                <a:lnTo>
                  <a:pt x="150" y="193"/>
                </a:lnTo>
                <a:lnTo>
                  <a:pt x="157" y="205"/>
                </a:lnTo>
                <a:lnTo>
                  <a:pt x="164" y="231"/>
                </a:lnTo>
                <a:lnTo>
                  <a:pt x="176" y="229"/>
                </a:lnTo>
                <a:lnTo>
                  <a:pt x="183" y="206"/>
                </a:lnTo>
                <a:lnTo>
                  <a:pt x="194" y="201"/>
                </a:lnTo>
                <a:lnTo>
                  <a:pt x="192" y="191"/>
                </a:lnTo>
                <a:lnTo>
                  <a:pt x="208" y="180"/>
                </a:lnTo>
                <a:lnTo>
                  <a:pt x="204" y="155"/>
                </a:lnTo>
                <a:lnTo>
                  <a:pt x="208" y="147"/>
                </a:lnTo>
                <a:lnTo>
                  <a:pt x="216" y="141"/>
                </a:lnTo>
                <a:lnTo>
                  <a:pt x="262" y="144"/>
                </a:lnTo>
                <a:lnTo>
                  <a:pt x="272" y="130"/>
                </a:lnTo>
                <a:lnTo>
                  <a:pt x="257" y="101"/>
                </a:lnTo>
                <a:lnTo>
                  <a:pt x="236" y="96"/>
                </a:lnTo>
                <a:lnTo>
                  <a:pt x="220" y="68"/>
                </a:lnTo>
                <a:lnTo>
                  <a:pt x="194" y="57"/>
                </a:lnTo>
                <a:lnTo>
                  <a:pt x="192" y="33"/>
                </a:lnTo>
                <a:lnTo>
                  <a:pt x="175" y="23"/>
                </a:lnTo>
                <a:lnTo>
                  <a:pt x="147" y="13"/>
                </a:lnTo>
                <a:lnTo>
                  <a:pt x="119" y="18"/>
                </a:lnTo>
                <a:lnTo>
                  <a:pt x="91" y="6"/>
                </a:lnTo>
                <a:lnTo>
                  <a:pt x="61" y="0"/>
                </a:lnTo>
                <a:lnTo>
                  <a:pt x="42" y="8"/>
                </a:lnTo>
                <a:lnTo>
                  <a:pt x="14" y="15"/>
                </a:lnTo>
                <a:lnTo>
                  <a:pt x="0" y="27"/>
                </a:lnTo>
                <a:lnTo>
                  <a:pt x="18" y="26"/>
                </a:lnTo>
                <a:lnTo>
                  <a:pt x="35" y="33"/>
                </a:lnTo>
                <a:close/>
              </a:path>
            </a:pathLst>
          </a:custGeom>
          <a:solidFill>
            <a:srgbClr val="FFFFFF"/>
          </a:solidFill>
          <a:ln w="3175">
            <a:solidFill>
              <a:srgbClr val="000000"/>
            </a:solidFill>
            <a:prstDash val="solid"/>
            <a:round/>
            <a:headEnd/>
            <a:tailEnd/>
          </a:ln>
        </p:spPr>
        <p:txBody>
          <a:bodyPr/>
          <a:lstStyle/>
          <a:p>
            <a:endParaRPr lang="cs-CZ"/>
          </a:p>
        </p:txBody>
      </p:sp>
      <p:sp>
        <p:nvSpPr>
          <p:cNvPr id="71702" name="Freeform 22"/>
          <p:cNvSpPr>
            <a:spLocks/>
          </p:cNvSpPr>
          <p:nvPr/>
        </p:nvSpPr>
        <p:spPr bwMode="auto">
          <a:xfrm>
            <a:off x="4700191" y="4160839"/>
            <a:ext cx="431667" cy="217487"/>
          </a:xfrm>
          <a:custGeom>
            <a:avLst/>
            <a:gdLst/>
            <a:ahLst/>
            <a:cxnLst>
              <a:cxn ang="0">
                <a:pos x="35" y="117"/>
              </a:cxn>
              <a:cxn ang="0">
                <a:pos x="38" y="111"/>
              </a:cxn>
              <a:cxn ang="0">
                <a:pos x="45" y="117"/>
              </a:cxn>
              <a:cxn ang="0">
                <a:pos x="68" y="115"/>
              </a:cxn>
              <a:cxn ang="0">
                <a:pos x="78" y="100"/>
              </a:cxn>
              <a:cxn ang="0">
                <a:pos x="98" y="119"/>
              </a:cxn>
              <a:cxn ang="0">
                <a:pos x="103" y="119"/>
              </a:cxn>
              <a:cxn ang="0">
                <a:pos x="103" y="115"/>
              </a:cxn>
              <a:cxn ang="0">
                <a:pos x="115" y="118"/>
              </a:cxn>
              <a:cxn ang="0">
                <a:pos x="120" y="123"/>
              </a:cxn>
              <a:cxn ang="0">
                <a:pos x="132" y="121"/>
              </a:cxn>
              <a:cxn ang="0">
                <a:pos x="131" y="108"/>
              </a:cxn>
              <a:cxn ang="0">
                <a:pos x="136" y="103"/>
              </a:cxn>
              <a:cxn ang="0">
                <a:pos x="131" y="98"/>
              </a:cxn>
              <a:cxn ang="0">
                <a:pos x="145" y="88"/>
              </a:cxn>
              <a:cxn ang="0">
                <a:pos x="157" y="88"/>
              </a:cxn>
              <a:cxn ang="0">
                <a:pos x="162" y="80"/>
              </a:cxn>
              <a:cxn ang="0">
                <a:pos x="162" y="68"/>
              </a:cxn>
              <a:cxn ang="0">
                <a:pos x="153" y="62"/>
              </a:cxn>
              <a:cxn ang="0">
                <a:pos x="157" y="53"/>
              </a:cxn>
              <a:cxn ang="0">
                <a:pos x="183" y="46"/>
              </a:cxn>
              <a:cxn ang="0">
                <a:pos x="188" y="38"/>
              </a:cxn>
              <a:cxn ang="0">
                <a:pos x="197" y="38"/>
              </a:cxn>
              <a:cxn ang="0">
                <a:pos x="202" y="38"/>
              </a:cxn>
              <a:cxn ang="0">
                <a:pos x="199" y="27"/>
              </a:cxn>
              <a:cxn ang="0">
                <a:pos x="204" y="23"/>
              </a:cxn>
              <a:cxn ang="0">
                <a:pos x="220" y="30"/>
              </a:cxn>
              <a:cxn ang="0">
                <a:pos x="225" y="27"/>
              </a:cxn>
              <a:cxn ang="0">
                <a:pos x="214" y="16"/>
              </a:cxn>
              <a:cxn ang="0">
                <a:pos x="207" y="3"/>
              </a:cxn>
              <a:cxn ang="0">
                <a:pos x="188" y="0"/>
              </a:cxn>
              <a:cxn ang="0">
                <a:pos x="178" y="4"/>
              </a:cxn>
              <a:cxn ang="0">
                <a:pos x="174" y="11"/>
              </a:cxn>
              <a:cxn ang="0">
                <a:pos x="146" y="10"/>
              </a:cxn>
              <a:cxn ang="0">
                <a:pos x="141" y="19"/>
              </a:cxn>
              <a:cxn ang="0">
                <a:pos x="117" y="14"/>
              </a:cxn>
              <a:cxn ang="0">
                <a:pos x="99" y="18"/>
              </a:cxn>
              <a:cxn ang="0">
                <a:pos x="77" y="34"/>
              </a:cxn>
              <a:cxn ang="0">
                <a:pos x="38" y="30"/>
              </a:cxn>
              <a:cxn ang="0">
                <a:pos x="17" y="30"/>
              </a:cxn>
              <a:cxn ang="0">
                <a:pos x="5" y="39"/>
              </a:cxn>
              <a:cxn ang="0">
                <a:pos x="0" y="52"/>
              </a:cxn>
              <a:cxn ang="0">
                <a:pos x="10" y="53"/>
              </a:cxn>
              <a:cxn ang="0">
                <a:pos x="5" y="68"/>
              </a:cxn>
              <a:cxn ang="0">
                <a:pos x="12" y="73"/>
              </a:cxn>
              <a:cxn ang="0">
                <a:pos x="10" y="81"/>
              </a:cxn>
              <a:cxn ang="0">
                <a:pos x="24" y="88"/>
              </a:cxn>
              <a:cxn ang="0">
                <a:pos x="35" y="99"/>
              </a:cxn>
              <a:cxn ang="0">
                <a:pos x="30" y="106"/>
              </a:cxn>
              <a:cxn ang="0">
                <a:pos x="16" y="106"/>
              </a:cxn>
              <a:cxn ang="0">
                <a:pos x="7" y="110"/>
              </a:cxn>
              <a:cxn ang="0">
                <a:pos x="16" y="117"/>
              </a:cxn>
              <a:cxn ang="0">
                <a:pos x="35" y="117"/>
              </a:cxn>
            </a:cxnLst>
            <a:rect l="0" t="0" r="r" b="b"/>
            <a:pathLst>
              <a:path w="225" h="123">
                <a:moveTo>
                  <a:pt x="35" y="117"/>
                </a:moveTo>
                <a:lnTo>
                  <a:pt x="38" y="111"/>
                </a:lnTo>
                <a:lnTo>
                  <a:pt x="45" y="117"/>
                </a:lnTo>
                <a:lnTo>
                  <a:pt x="68" y="115"/>
                </a:lnTo>
                <a:lnTo>
                  <a:pt x="78" y="100"/>
                </a:lnTo>
                <a:lnTo>
                  <a:pt x="98" y="119"/>
                </a:lnTo>
                <a:lnTo>
                  <a:pt x="103" y="119"/>
                </a:lnTo>
                <a:lnTo>
                  <a:pt x="103" y="115"/>
                </a:lnTo>
                <a:lnTo>
                  <a:pt x="115" y="118"/>
                </a:lnTo>
                <a:lnTo>
                  <a:pt x="120" y="123"/>
                </a:lnTo>
                <a:lnTo>
                  <a:pt x="132" y="121"/>
                </a:lnTo>
                <a:lnTo>
                  <a:pt x="131" y="108"/>
                </a:lnTo>
                <a:lnTo>
                  <a:pt x="136" y="103"/>
                </a:lnTo>
                <a:lnTo>
                  <a:pt x="131" y="98"/>
                </a:lnTo>
                <a:lnTo>
                  <a:pt x="145" y="88"/>
                </a:lnTo>
                <a:lnTo>
                  <a:pt x="157" y="88"/>
                </a:lnTo>
                <a:lnTo>
                  <a:pt x="162" y="80"/>
                </a:lnTo>
                <a:lnTo>
                  <a:pt x="162" y="68"/>
                </a:lnTo>
                <a:lnTo>
                  <a:pt x="153" y="62"/>
                </a:lnTo>
                <a:lnTo>
                  <a:pt x="157" y="53"/>
                </a:lnTo>
                <a:lnTo>
                  <a:pt x="183" y="46"/>
                </a:lnTo>
                <a:lnTo>
                  <a:pt x="188" y="38"/>
                </a:lnTo>
                <a:lnTo>
                  <a:pt x="197" y="38"/>
                </a:lnTo>
                <a:lnTo>
                  <a:pt x="202" y="38"/>
                </a:lnTo>
                <a:lnTo>
                  <a:pt x="199" y="27"/>
                </a:lnTo>
                <a:lnTo>
                  <a:pt x="204" y="23"/>
                </a:lnTo>
                <a:lnTo>
                  <a:pt x="220" y="30"/>
                </a:lnTo>
                <a:lnTo>
                  <a:pt x="225" y="27"/>
                </a:lnTo>
                <a:lnTo>
                  <a:pt x="214" y="16"/>
                </a:lnTo>
                <a:lnTo>
                  <a:pt x="207" y="3"/>
                </a:lnTo>
                <a:lnTo>
                  <a:pt x="188" y="0"/>
                </a:lnTo>
                <a:lnTo>
                  <a:pt x="178" y="4"/>
                </a:lnTo>
                <a:lnTo>
                  <a:pt x="174" y="11"/>
                </a:lnTo>
                <a:lnTo>
                  <a:pt x="146" y="10"/>
                </a:lnTo>
                <a:lnTo>
                  <a:pt x="141" y="19"/>
                </a:lnTo>
                <a:lnTo>
                  <a:pt x="117" y="14"/>
                </a:lnTo>
                <a:lnTo>
                  <a:pt x="99" y="18"/>
                </a:lnTo>
                <a:lnTo>
                  <a:pt x="77" y="34"/>
                </a:lnTo>
                <a:lnTo>
                  <a:pt x="38" y="30"/>
                </a:lnTo>
                <a:lnTo>
                  <a:pt x="17" y="30"/>
                </a:lnTo>
                <a:lnTo>
                  <a:pt x="5" y="39"/>
                </a:lnTo>
                <a:lnTo>
                  <a:pt x="0" y="52"/>
                </a:lnTo>
                <a:lnTo>
                  <a:pt x="10" y="53"/>
                </a:lnTo>
                <a:lnTo>
                  <a:pt x="5" y="68"/>
                </a:lnTo>
                <a:lnTo>
                  <a:pt x="12" y="73"/>
                </a:lnTo>
                <a:lnTo>
                  <a:pt x="10" y="81"/>
                </a:lnTo>
                <a:lnTo>
                  <a:pt x="24" y="88"/>
                </a:lnTo>
                <a:lnTo>
                  <a:pt x="35" y="99"/>
                </a:lnTo>
                <a:lnTo>
                  <a:pt x="30" y="106"/>
                </a:lnTo>
                <a:lnTo>
                  <a:pt x="16" y="106"/>
                </a:lnTo>
                <a:lnTo>
                  <a:pt x="7" y="110"/>
                </a:lnTo>
                <a:lnTo>
                  <a:pt x="16" y="117"/>
                </a:lnTo>
                <a:lnTo>
                  <a:pt x="35" y="117"/>
                </a:lnTo>
                <a:close/>
              </a:path>
            </a:pathLst>
          </a:custGeom>
          <a:solidFill>
            <a:srgbClr val="39B218"/>
          </a:solidFill>
          <a:ln w="3175">
            <a:solidFill>
              <a:srgbClr val="000000"/>
            </a:solidFill>
            <a:prstDash val="solid"/>
            <a:round/>
            <a:headEnd/>
            <a:tailEnd/>
          </a:ln>
        </p:spPr>
        <p:txBody>
          <a:bodyPr/>
          <a:lstStyle/>
          <a:p>
            <a:endParaRPr lang="cs-CZ"/>
          </a:p>
        </p:txBody>
      </p:sp>
      <p:sp>
        <p:nvSpPr>
          <p:cNvPr id="71703" name="Freeform 23"/>
          <p:cNvSpPr>
            <a:spLocks/>
          </p:cNvSpPr>
          <p:nvPr/>
        </p:nvSpPr>
        <p:spPr bwMode="auto">
          <a:xfrm>
            <a:off x="4529931" y="3563939"/>
            <a:ext cx="875375" cy="365125"/>
          </a:xfrm>
          <a:custGeom>
            <a:avLst/>
            <a:gdLst/>
            <a:ahLst/>
            <a:cxnLst>
              <a:cxn ang="0">
                <a:pos x="143" y="200"/>
              </a:cxn>
              <a:cxn ang="0">
                <a:pos x="171" y="200"/>
              </a:cxn>
              <a:cxn ang="0">
                <a:pos x="193" y="188"/>
              </a:cxn>
              <a:cxn ang="0">
                <a:pos x="199" y="180"/>
              </a:cxn>
              <a:cxn ang="0">
                <a:pos x="206" y="170"/>
              </a:cxn>
              <a:cxn ang="0">
                <a:pos x="248" y="172"/>
              </a:cxn>
              <a:cxn ang="0">
                <a:pos x="258" y="176"/>
              </a:cxn>
              <a:cxn ang="0">
                <a:pos x="275" y="188"/>
              </a:cxn>
              <a:cxn ang="0">
                <a:pos x="319" y="184"/>
              </a:cxn>
              <a:cxn ang="0">
                <a:pos x="330" y="193"/>
              </a:cxn>
              <a:cxn ang="0">
                <a:pos x="330" y="207"/>
              </a:cxn>
              <a:cxn ang="0">
                <a:pos x="343" y="186"/>
              </a:cxn>
              <a:cxn ang="0">
                <a:pos x="352" y="186"/>
              </a:cxn>
              <a:cxn ang="0">
                <a:pos x="359" y="191"/>
              </a:cxn>
              <a:cxn ang="0">
                <a:pos x="378" y="188"/>
              </a:cxn>
              <a:cxn ang="0">
                <a:pos x="394" y="178"/>
              </a:cxn>
              <a:cxn ang="0">
                <a:pos x="394" y="172"/>
              </a:cxn>
              <a:cxn ang="0">
                <a:pos x="405" y="170"/>
              </a:cxn>
              <a:cxn ang="0">
                <a:pos x="410" y="162"/>
              </a:cxn>
              <a:cxn ang="0">
                <a:pos x="411" y="150"/>
              </a:cxn>
              <a:cxn ang="0">
                <a:pos x="413" y="145"/>
              </a:cxn>
              <a:cxn ang="0">
                <a:pos x="424" y="143"/>
              </a:cxn>
              <a:cxn ang="0">
                <a:pos x="436" y="128"/>
              </a:cxn>
              <a:cxn ang="0">
                <a:pos x="448" y="128"/>
              </a:cxn>
              <a:cxn ang="0">
                <a:pos x="457" y="122"/>
              </a:cxn>
              <a:cxn ang="0">
                <a:pos x="434" y="115"/>
              </a:cxn>
              <a:cxn ang="0">
                <a:pos x="408" y="88"/>
              </a:cxn>
              <a:cxn ang="0">
                <a:pos x="392" y="86"/>
              </a:cxn>
              <a:cxn ang="0">
                <a:pos x="380" y="80"/>
              </a:cxn>
              <a:cxn ang="0">
                <a:pos x="380" y="66"/>
              </a:cxn>
              <a:cxn ang="0">
                <a:pos x="356" y="63"/>
              </a:cxn>
              <a:cxn ang="0">
                <a:pos x="328" y="67"/>
              </a:cxn>
              <a:cxn ang="0">
                <a:pos x="307" y="71"/>
              </a:cxn>
              <a:cxn ang="0">
                <a:pos x="282" y="55"/>
              </a:cxn>
              <a:cxn ang="0">
                <a:pos x="286" y="40"/>
              </a:cxn>
              <a:cxn ang="0">
                <a:pos x="272" y="39"/>
              </a:cxn>
              <a:cxn ang="0">
                <a:pos x="262" y="28"/>
              </a:cxn>
              <a:cxn ang="0">
                <a:pos x="227" y="25"/>
              </a:cxn>
              <a:cxn ang="0">
                <a:pos x="221" y="16"/>
              </a:cxn>
              <a:cxn ang="0">
                <a:pos x="209" y="12"/>
              </a:cxn>
              <a:cxn ang="0">
                <a:pos x="183" y="23"/>
              </a:cxn>
              <a:cxn ang="0">
                <a:pos x="176" y="23"/>
              </a:cxn>
              <a:cxn ang="0">
                <a:pos x="159" y="2"/>
              </a:cxn>
              <a:cxn ang="0">
                <a:pos x="148" y="0"/>
              </a:cxn>
              <a:cxn ang="0">
                <a:pos x="143" y="20"/>
              </a:cxn>
              <a:cxn ang="0">
                <a:pos x="98" y="34"/>
              </a:cxn>
              <a:cxn ang="0">
                <a:pos x="91" y="43"/>
              </a:cxn>
              <a:cxn ang="0">
                <a:pos x="30" y="62"/>
              </a:cxn>
              <a:cxn ang="0">
                <a:pos x="23" y="74"/>
              </a:cxn>
              <a:cxn ang="0">
                <a:pos x="0" y="65"/>
              </a:cxn>
              <a:cxn ang="0">
                <a:pos x="0" y="73"/>
              </a:cxn>
              <a:cxn ang="0">
                <a:pos x="23" y="88"/>
              </a:cxn>
              <a:cxn ang="0">
                <a:pos x="24" y="116"/>
              </a:cxn>
              <a:cxn ang="0">
                <a:pos x="119" y="189"/>
              </a:cxn>
              <a:cxn ang="0">
                <a:pos x="134" y="193"/>
              </a:cxn>
              <a:cxn ang="0">
                <a:pos x="143" y="200"/>
              </a:cxn>
            </a:cxnLst>
            <a:rect l="0" t="0" r="r" b="b"/>
            <a:pathLst>
              <a:path w="457" h="207">
                <a:moveTo>
                  <a:pt x="143" y="200"/>
                </a:moveTo>
                <a:lnTo>
                  <a:pt x="171" y="200"/>
                </a:lnTo>
                <a:lnTo>
                  <a:pt x="193" y="188"/>
                </a:lnTo>
                <a:lnTo>
                  <a:pt x="199" y="180"/>
                </a:lnTo>
                <a:lnTo>
                  <a:pt x="206" y="170"/>
                </a:lnTo>
                <a:lnTo>
                  <a:pt x="248" y="172"/>
                </a:lnTo>
                <a:lnTo>
                  <a:pt x="258" y="176"/>
                </a:lnTo>
                <a:lnTo>
                  <a:pt x="275" y="188"/>
                </a:lnTo>
                <a:lnTo>
                  <a:pt x="319" y="184"/>
                </a:lnTo>
                <a:lnTo>
                  <a:pt x="330" y="193"/>
                </a:lnTo>
                <a:lnTo>
                  <a:pt x="330" y="207"/>
                </a:lnTo>
                <a:lnTo>
                  <a:pt x="343" y="186"/>
                </a:lnTo>
                <a:lnTo>
                  <a:pt x="352" y="186"/>
                </a:lnTo>
                <a:lnTo>
                  <a:pt x="359" y="191"/>
                </a:lnTo>
                <a:lnTo>
                  <a:pt x="378" y="188"/>
                </a:lnTo>
                <a:lnTo>
                  <a:pt x="394" y="178"/>
                </a:lnTo>
                <a:lnTo>
                  <a:pt x="394" y="172"/>
                </a:lnTo>
                <a:lnTo>
                  <a:pt x="405" y="170"/>
                </a:lnTo>
                <a:lnTo>
                  <a:pt x="410" y="162"/>
                </a:lnTo>
                <a:lnTo>
                  <a:pt x="411" y="150"/>
                </a:lnTo>
                <a:lnTo>
                  <a:pt x="413" y="145"/>
                </a:lnTo>
                <a:lnTo>
                  <a:pt x="424" y="143"/>
                </a:lnTo>
                <a:lnTo>
                  <a:pt x="436" y="128"/>
                </a:lnTo>
                <a:lnTo>
                  <a:pt x="448" y="128"/>
                </a:lnTo>
                <a:lnTo>
                  <a:pt x="457" y="122"/>
                </a:lnTo>
                <a:lnTo>
                  <a:pt x="434" y="115"/>
                </a:lnTo>
                <a:lnTo>
                  <a:pt x="408" y="88"/>
                </a:lnTo>
                <a:lnTo>
                  <a:pt x="392" y="86"/>
                </a:lnTo>
                <a:lnTo>
                  <a:pt x="380" y="80"/>
                </a:lnTo>
                <a:lnTo>
                  <a:pt x="380" y="66"/>
                </a:lnTo>
                <a:lnTo>
                  <a:pt x="356" y="63"/>
                </a:lnTo>
                <a:lnTo>
                  <a:pt x="328" y="67"/>
                </a:lnTo>
                <a:lnTo>
                  <a:pt x="307" y="71"/>
                </a:lnTo>
                <a:lnTo>
                  <a:pt x="282" y="55"/>
                </a:lnTo>
                <a:lnTo>
                  <a:pt x="286" y="40"/>
                </a:lnTo>
                <a:lnTo>
                  <a:pt x="272" y="39"/>
                </a:lnTo>
                <a:lnTo>
                  <a:pt x="262" y="28"/>
                </a:lnTo>
                <a:lnTo>
                  <a:pt x="227" y="25"/>
                </a:lnTo>
                <a:lnTo>
                  <a:pt x="221" y="16"/>
                </a:lnTo>
                <a:lnTo>
                  <a:pt x="209" y="12"/>
                </a:lnTo>
                <a:lnTo>
                  <a:pt x="183" y="23"/>
                </a:lnTo>
                <a:lnTo>
                  <a:pt x="176" y="23"/>
                </a:lnTo>
                <a:lnTo>
                  <a:pt x="159" y="2"/>
                </a:lnTo>
                <a:lnTo>
                  <a:pt x="148" y="0"/>
                </a:lnTo>
                <a:lnTo>
                  <a:pt x="143" y="20"/>
                </a:lnTo>
                <a:lnTo>
                  <a:pt x="98" y="34"/>
                </a:lnTo>
                <a:lnTo>
                  <a:pt x="91" y="43"/>
                </a:lnTo>
                <a:lnTo>
                  <a:pt x="30" y="62"/>
                </a:lnTo>
                <a:lnTo>
                  <a:pt x="23" y="74"/>
                </a:lnTo>
                <a:lnTo>
                  <a:pt x="0" y="65"/>
                </a:lnTo>
                <a:lnTo>
                  <a:pt x="0" y="73"/>
                </a:lnTo>
                <a:lnTo>
                  <a:pt x="23" y="88"/>
                </a:lnTo>
                <a:lnTo>
                  <a:pt x="24" y="116"/>
                </a:lnTo>
                <a:lnTo>
                  <a:pt x="119" y="189"/>
                </a:lnTo>
                <a:lnTo>
                  <a:pt x="134" y="193"/>
                </a:lnTo>
                <a:lnTo>
                  <a:pt x="143" y="200"/>
                </a:lnTo>
                <a:close/>
              </a:path>
            </a:pathLst>
          </a:custGeom>
          <a:solidFill>
            <a:srgbClr val="FFFFFF"/>
          </a:solidFill>
          <a:ln w="3175">
            <a:solidFill>
              <a:srgbClr val="000000"/>
            </a:solidFill>
            <a:prstDash val="solid"/>
            <a:round/>
            <a:headEnd/>
            <a:tailEnd/>
          </a:ln>
        </p:spPr>
        <p:txBody>
          <a:bodyPr/>
          <a:lstStyle/>
          <a:p>
            <a:endParaRPr lang="cs-CZ"/>
          </a:p>
        </p:txBody>
      </p:sp>
      <p:sp>
        <p:nvSpPr>
          <p:cNvPr id="71704" name="Freeform 24"/>
          <p:cNvSpPr>
            <a:spLocks/>
          </p:cNvSpPr>
          <p:nvPr/>
        </p:nvSpPr>
        <p:spPr bwMode="auto">
          <a:xfrm>
            <a:off x="4180814" y="3863975"/>
            <a:ext cx="1016396" cy="357188"/>
          </a:xfrm>
          <a:custGeom>
            <a:avLst/>
            <a:gdLst/>
            <a:ahLst/>
            <a:cxnLst>
              <a:cxn ang="0">
                <a:pos x="485" y="133"/>
              </a:cxn>
              <a:cxn ang="0">
                <a:pos x="488" y="107"/>
              </a:cxn>
              <a:cxn ang="0">
                <a:pos x="525" y="99"/>
              </a:cxn>
              <a:cxn ang="0">
                <a:pos x="530" y="71"/>
              </a:cxn>
              <a:cxn ang="0">
                <a:pos x="513" y="37"/>
              </a:cxn>
              <a:cxn ang="0">
                <a:pos x="502" y="14"/>
              </a:cxn>
              <a:cxn ang="0">
                <a:pos x="441" y="6"/>
              </a:cxn>
              <a:cxn ang="0">
                <a:pos x="389" y="0"/>
              </a:cxn>
              <a:cxn ang="0">
                <a:pos x="376" y="18"/>
              </a:cxn>
              <a:cxn ang="0">
                <a:pos x="326" y="30"/>
              </a:cxn>
              <a:cxn ang="0">
                <a:pos x="302" y="19"/>
              </a:cxn>
              <a:cxn ang="0">
                <a:pos x="279" y="33"/>
              </a:cxn>
              <a:cxn ang="0">
                <a:pos x="240" y="58"/>
              </a:cxn>
              <a:cxn ang="0">
                <a:pos x="242" y="100"/>
              </a:cxn>
              <a:cxn ang="0">
                <a:pos x="234" y="111"/>
              </a:cxn>
              <a:cxn ang="0">
                <a:pos x="195" y="100"/>
              </a:cxn>
              <a:cxn ang="0">
                <a:pos x="122" y="118"/>
              </a:cxn>
              <a:cxn ang="0">
                <a:pos x="75" y="107"/>
              </a:cxn>
              <a:cxn ang="0">
                <a:pos x="36" y="109"/>
              </a:cxn>
              <a:cxn ang="0">
                <a:pos x="0" y="110"/>
              </a:cxn>
              <a:cxn ang="0">
                <a:pos x="2" y="136"/>
              </a:cxn>
              <a:cxn ang="0">
                <a:pos x="31" y="159"/>
              </a:cxn>
              <a:cxn ang="0">
                <a:pos x="61" y="163"/>
              </a:cxn>
              <a:cxn ang="0">
                <a:pos x="129" y="156"/>
              </a:cxn>
              <a:cxn ang="0">
                <a:pos x="165" y="153"/>
              </a:cxn>
              <a:cxn ang="0">
                <a:pos x="183" y="156"/>
              </a:cxn>
              <a:cxn ang="0">
                <a:pos x="223" y="187"/>
              </a:cxn>
              <a:cxn ang="0">
                <a:pos x="279" y="197"/>
              </a:cxn>
              <a:cxn ang="0">
                <a:pos x="310" y="198"/>
              </a:cxn>
              <a:cxn ang="0">
                <a:pos x="371" y="186"/>
              </a:cxn>
              <a:cxn ang="0">
                <a:pos x="413" y="187"/>
              </a:cxn>
              <a:cxn ang="0">
                <a:pos x="446" y="179"/>
              </a:cxn>
              <a:cxn ang="0">
                <a:pos x="460" y="168"/>
              </a:cxn>
              <a:cxn ang="0">
                <a:pos x="486" y="153"/>
              </a:cxn>
            </a:cxnLst>
            <a:rect l="0" t="0" r="r" b="b"/>
            <a:pathLst>
              <a:path w="532" h="202">
                <a:moveTo>
                  <a:pt x="486" y="153"/>
                </a:moveTo>
                <a:lnTo>
                  <a:pt x="485" y="133"/>
                </a:lnTo>
                <a:lnTo>
                  <a:pt x="495" y="115"/>
                </a:lnTo>
                <a:lnTo>
                  <a:pt x="488" y="107"/>
                </a:lnTo>
                <a:lnTo>
                  <a:pt x="492" y="99"/>
                </a:lnTo>
                <a:lnTo>
                  <a:pt x="525" y="99"/>
                </a:lnTo>
                <a:lnTo>
                  <a:pt x="532" y="91"/>
                </a:lnTo>
                <a:lnTo>
                  <a:pt x="530" y="71"/>
                </a:lnTo>
                <a:lnTo>
                  <a:pt x="521" y="58"/>
                </a:lnTo>
                <a:lnTo>
                  <a:pt x="513" y="37"/>
                </a:lnTo>
                <a:lnTo>
                  <a:pt x="513" y="23"/>
                </a:lnTo>
                <a:lnTo>
                  <a:pt x="502" y="14"/>
                </a:lnTo>
                <a:lnTo>
                  <a:pt x="458" y="18"/>
                </a:lnTo>
                <a:lnTo>
                  <a:pt x="441" y="6"/>
                </a:lnTo>
                <a:lnTo>
                  <a:pt x="431" y="2"/>
                </a:lnTo>
                <a:lnTo>
                  <a:pt x="389" y="0"/>
                </a:lnTo>
                <a:lnTo>
                  <a:pt x="382" y="10"/>
                </a:lnTo>
                <a:lnTo>
                  <a:pt x="376" y="18"/>
                </a:lnTo>
                <a:lnTo>
                  <a:pt x="354" y="30"/>
                </a:lnTo>
                <a:lnTo>
                  <a:pt x="326" y="30"/>
                </a:lnTo>
                <a:lnTo>
                  <a:pt x="317" y="23"/>
                </a:lnTo>
                <a:lnTo>
                  <a:pt x="302" y="19"/>
                </a:lnTo>
                <a:lnTo>
                  <a:pt x="300" y="26"/>
                </a:lnTo>
                <a:lnTo>
                  <a:pt x="279" y="33"/>
                </a:lnTo>
                <a:lnTo>
                  <a:pt x="268" y="50"/>
                </a:lnTo>
                <a:lnTo>
                  <a:pt x="240" y="58"/>
                </a:lnTo>
                <a:lnTo>
                  <a:pt x="234" y="69"/>
                </a:lnTo>
                <a:lnTo>
                  <a:pt x="242" y="100"/>
                </a:lnTo>
                <a:lnTo>
                  <a:pt x="242" y="109"/>
                </a:lnTo>
                <a:lnTo>
                  <a:pt x="234" y="111"/>
                </a:lnTo>
                <a:lnTo>
                  <a:pt x="228" y="105"/>
                </a:lnTo>
                <a:lnTo>
                  <a:pt x="195" y="100"/>
                </a:lnTo>
                <a:lnTo>
                  <a:pt x="148" y="107"/>
                </a:lnTo>
                <a:lnTo>
                  <a:pt x="122" y="118"/>
                </a:lnTo>
                <a:lnTo>
                  <a:pt x="104" y="118"/>
                </a:lnTo>
                <a:lnTo>
                  <a:pt x="75" y="107"/>
                </a:lnTo>
                <a:lnTo>
                  <a:pt x="54" y="123"/>
                </a:lnTo>
                <a:lnTo>
                  <a:pt x="36" y="109"/>
                </a:lnTo>
                <a:lnTo>
                  <a:pt x="14" y="106"/>
                </a:lnTo>
                <a:lnTo>
                  <a:pt x="0" y="110"/>
                </a:lnTo>
                <a:lnTo>
                  <a:pt x="9" y="118"/>
                </a:lnTo>
                <a:lnTo>
                  <a:pt x="2" y="136"/>
                </a:lnTo>
                <a:lnTo>
                  <a:pt x="10" y="148"/>
                </a:lnTo>
                <a:lnTo>
                  <a:pt x="31" y="159"/>
                </a:lnTo>
                <a:lnTo>
                  <a:pt x="52" y="156"/>
                </a:lnTo>
                <a:lnTo>
                  <a:pt x="61" y="163"/>
                </a:lnTo>
                <a:lnTo>
                  <a:pt x="84" y="167"/>
                </a:lnTo>
                <a:lnTo>
                  <a:pt x="129" y="156"/>
                </a:lnTo>
                <a:lnTo>
                  <a:pt x="153" y="155"/>
                </a:lnTo>
                <a:lnTo>
                  <a:pt x="165" y="153"/>
                </a:lnTo>
                <a:lnTo>
                  <a:pt x="181" y="149"/>
                </a:lnTo>
                <a:lnTo>
                  <a:pt x="183" y="156"/>
                </a:lnTo>
                <a:lnTo>
                  <a:pt x="185" y="164"/>
                </a:lnTo>
                <a:lnTo>
                  <a:pt x="223" y="187"/>
                </a:lnTo>
                <a:lnTo>
                  <a:pt x="261" y="193"/>
                </a:lnTo>
                <a:lnTo>
                  <a:pt x="279" y="197"/>
                </a:lnTo>
                <a:lnTo>
                  <a:pt x="289" y="198"/>
                </a:lnTo>
                <a:lnTo>
                  <a:pt x="310" y="198"/>
                </a:lnTo>
                <a:lnTo>
                  <a:pt x="349" y="202"/>
                </a:lnTo>
                <a:lnTo>
                  <a:pt x="371" y="186"/>
                </a:lnTo>
                <a:lnTo>
                  <a:pt x="389" y="182"/>
                </a:lnTo>
                <a:lnTo>
                  <a:pt x="413" y="187"/>
                </a:lnTo>
                <a:lnTo>
                  <a:pt x="418" y="178"/>
                </a:lnTo>
                <a:lnTo>
                  <a:pt x="446" y="179"/>
                </a:lnTo>
                <a:lnTo>
                  <a:pt x="450" y="172"/>
                </a:lnTo>
                <a:lnTo>
                  <a:pt x="460" y="168"/>
                </a:lnTo>
                <a:lnTo>
                  <a:pt x="472" y="156"/>
                </a:lnTo>
                <a:lnTo>
                  <a:pt x="486" y="153"/>
                </a:lnTo>
                <a:close/>
              </a:path>
            </a:pathLst>
          </a:custGeom>
          <a:solidFill>
            <a:srgbClr val="39B218"/>
          </a:solidFill>
          <a:ln w="36576">
            <a:solidFill>
              <a:srgbClr val="000000"/>
            </a:solidFill>
            <a:prstDash val="solid"/>
            <a:round/>
            <a:headEnd/>
            <a:tailEnd/>
          </a:ln>
        </p:spPr>
        <p:txBody>
          <a:bodyPr/>
          <a:lstStyle/>
          <a:p>
            <a:endParaRPr lang="cs-CZ"/>
          </a:p>
        </p:txBody>
      </p:sp>
      <p:sp>
        <p:nvSpPr>
          <p:cNvPr id="71705" name="Freeform 25"/>
          <p:cNvSpPr>
            <a:spLocks/>
          </p:cNvSpPr>
          <p:nvPr/>
        </p:nvSpPr>
        <p:spPr bwMode="auto">
          <a:xfrm>
            <a:off x="3663156" y="4013200"/>
            <a:ext cx="607087" cy="250825"/>
          </a:xfrm>
          <a:custGeom>
            <a:avLst/>
            <a:gdLst/>
            <a:ahLst/>
            <a:cxnLst>
              <a:cxn ang="0">
                <a:pos x="308" y="65"/>
              </a:cxn>
              <a:cxn ang="0">
                <a:pos x="286" y="68"/>
              </a:cxn>
              <a:cxn ang="0">
                <a:pos x="265" y="57"/>
              </a:cxn>
              <a:cxn ang="0">
                <a:pos x="256" y="45"/>
              </a:cxn>
              <a:cxn ang="0">
                <a:pos x="265" y="27"/>
              </a:cxn>
              <a:cxn ang="0">
                <a:pos x="254" y="19"/>
              </a:cxn>
              <a:cxn ang="0">
                <a:pos x="209" y="2"/>
              </a:cxn>
              <a:cxn ang="0">
                <a:pos x="176" y="6"/>
              </a:cxn>
              <a:cxn ang="0">
                <a:pos x="132" y="7"/>
              </a:cxn>
              <a:cxn ang="0">
                <a:pos x="123" y="0"/>
              </a:cxn>
              <a:cxn ang="0">
                <a:pos x="113" y="6"/>
              </a:cxn>
              <a:cxn ang="0">
                <a:pos x="83" y="4"/>
              </a:cxn>
              <a:cxn ang="0">
                <a:pos x="76" y="11"/>
              </a:cxn>
              <a:cxn ang="0">
                <a:pos x="80" y="16"/>
              </a:cxn>
              <a:cxn ang="0">
                <a:pos x="38" y="46"/>
              </a:cxn>
              <a:cxn ang="0">
                <a:pos x="22" y="62"/>
              </a:cxn>
              <a:cxn ang="0">
                <a:pos x="10" y="72"/>
              </a:cxn>
              <a:cxn ang="0">
                <a:pos x="5" y="83"/>
              </a:cxn>
              <a:cxn ang="0">
                <a:pos x="0" y="106"/>
              </a:cxn>
              <a:cxn ang="0">
                <a:pos x="3" y="109"/>
              </a:cxn>
              <a:cxn ang="0">
                <a:pos x="13" y="104"/>
              </a:cxn>
              <a:cxn ang="0">
                <a:pos x="29" y="90"/>
              </a:cxn>
              <a:cxn ang="0">
                <a:pos x="52" y="91"/>
              </a:cxn>
              <a:cxn ang="0">
                <a:pos x="54" y="110"/>
              </a:cxn>
              <a:cxn ang="0">
                <a:pos x="55" y="121"/>
              </a:cxn>
              <a:cxn ang="0">
                <a:pos x="64" y="123"/>
              </a:cxn>
              <a:cxn ang="0">
                <a:pos x="68" y="136"/>
              </a:cxn>
              <a:cxn ang="0">
                <a:pos x="78" y="136"/>
              </a:cxn>
              <a:cxn ang="0">
                <a:pos x="111" y="132"/>
              </a:cxn>
              <a:cxn ang="0">
                <a:pos x="127" y="134"/>
              </a:cxn>
              <a:cxn ang="0">
                <a:pos x="143" y="125"/>
              </a:cxn>
              <a:cxn ang="0">
                <a:pos x="150" y="111"/>
              </a:cxn>
              <a:cxn ang="0">
                <a:pos x="172" y="99"/>
              </a:cxn>
              <a:cxn ang="0">
                <a:pos x="177" y="119"/>
              </a:cxn>
              <a:cxn ang="0">
                <a:pos x="207" y="142"/>
              </a:cxn>
              <a:cxn ang="0">
                <a:pos x="230" y="110"/>
              </a:cxn>
              <a:cxn ang="0">
                <a:pos x="233" y="99"/>
              </a:cxn>
              <a:cxn ang="0">
                <a:pos x="251" y="109"/>
              </a:cxn>
              <a:cxn ang="0">
                <a:pos x="266" y="110"/>
              </a:cxn>
              <a:cxn ang="0">
                <a:pos x="293" y="115"/>
              </a:cxn>
              <a:cxn ang="0">
                <a:pos x="291" y="106"/>
              </a:cxn>
              <a:cxn ang="0">
                <a:pos x="293" y="92"/>
              </a:cxn>
              <a:cxn ang="0">
                <a:pos x="312" y="90"/>
              </a:cxn>
              <a:cxn ang="0">
                <a:pos x="312" y="83"/>
              </a:cxn>
              <a:cxn ang="0">
                <a:pos x="317" y="72"/>
              </a:cxn>
              <a:cxn ang="0">
                <a:pos x="308" y="65"/>
              </a:cxn>
            </a:cxnLst>
            <a:rect l="0" t="0" r="r" b="b"/>
            <a:pathLst>
              <a:path w="317" h="142">
                <a:moveTo>
                  <a:pt x="308" y="65"/>
                </a:moveTo>
                <a:lnTo>
                  <a:pt x="286" y="68"/>
                </a:lnTo>
                <a:lnTo>
                  <a:pt x="265" y="57"/>
                </a:lnTo>
                <a:lnTo>
                  <a:pt x="256" y="45"/>
                </a:lnTo>
                <a:lnTo>
                  <a:pt x="265" y="27"/>
                </a:lnTo>
                <a:lnTo>
                  <a:pt x="254" y="19"/>
                </a:lnTo>
                <a:lnTo>
                  <a:pt x="209" y="2"/>
                </a:lnTo>
                <a:lnTo>
                  <a:pt x="176" y="6"/>
                </a:lnTo>
                <a:lnTo>
                  <a:pt x="132" y="7"/>
                </a:lnTo>
                <a:lnTo>
                  <a:pt x="123" y="0"/>
                </a:lnTo>
                <a:lnTo>
                  <a:pt x="113" y="6"/>
                </a:lnTo>
                <a:lnTo>
                  <a:pt x="83" y="4"/>
                </a:lnTo>
                <a:lnTo>
                  <a:pt x="76" y="11"/>
                </a:lnTo>
                <a:lnTo>
                  <a:pt x="80" y="16"/>
                </a:lnTo>
                <a:lnTo>
                  <a:pt x="38" y="46"/>
                </a:lnTo>
                <a:lnTo>
                  <a:pt x="22" y="62"/>
                </a:lnTo>
                <a:lnTo>
                  <a:pt x="10" y="72"/>
                </a:lnTo>
                <a:lnTo>
                  <a:pt x="5" y="83"/>
                </a:lnTo>
                <a:lnTo>
                  <a:pt x="0" y="106"/>
                </a:lnTo>
                <a:lnTo>
                  <a:pt x="3" y="109"/>
                </a:lnTo>
                <a:lnTo>
                  <a:pt x="13" y="104"/>
                </a:lnTo>
                <a:lnTo>
                  <a:pt x="29" y="90"/>
                </a:lnTo>
                <a:lnTo>
                  <a:pt x="52" y="91"/>
                </a:lnTo>
                <a:lnTo>
                  <a:pt x="54" y="110"/>
                </a:lnTo>
                <a:lnTo>
                  <a:pt x="55" y="121"/>
                </a:lnTo>
                <a:lnTo>
                  <a:pt x="64" y="123"/>
                </a:lnTo>
                <a:lnTo>
                  <a:pt x="68" y="136"/>
                </a:lnTo>
                <a:lnTo>
                  <a:pt x="78" y="136"/>
                </a:lnTo>
                <a:lnTo>
                  <a:pt x="111" y="132"/>
                </a:lnTo>
                <a:lnTo>
                  <a:pt x="127" y="134"/>
                </a:lnTo>
                <a:lnTo>
                  <a:pt x="143" y="125"/>
                </a:lnTo>
                <a:lnTo>
                  <a:pt x="150" y="111"/>
                </a:lnTo>
                <a:lnTo>
                  <a:pt x="172" y="99"/>
                </a:lnTo>
                <a:lnTo>
                  <a:pt x="177" y="119"/>
                </a:lnTo>
                <a:lnTo>
                  <a:pt x="207" y="142"/>
                </a:lnTo>
                <a:lnTo>
                  <a:pt x="230" y="110"/>
                </a:lnTo>
                <a:lnTo>
                  <a:pt x="233" y="99"/>
                </a:lnTo>
                <a:lnTo>
                  <a:pt x="251" y="109"/>
                </a:lnTo>
                <a:lnTo>
                  <a:pt x="266" y="110"/>
                </a:lnTo>
                <a:lnTo>
                  <a:pt x="293" y="115"/>
                </a:lnTo>
                <a:lnTo>
                  <a:pt x="291" y="106"/>
                </a:lnTo>
                <a:lnTo>
                  <a:pt x="293" y="92"/>
                </a:lnTo>
                <a:lnTo>
                  <a:pt x="312" y="90"/>
                </a:lnTo>
                <a:lnTo>
                  <a:pt x="312" y="83"/>
                </a:lnTo>
                <a:lnTo>
                  <a:pt x="317" y="72"/>
                </a:lnTo>
                <a:lnTo>
                  <a:pt x="308" y="65"/>
                </a:lnTo>
                <a:close/>
              </a:path>
            </a:pathLst>
          </a:custGeom>
          <a:solidFill>
            <a:srgbClr val="39B218"/>
          </a:solidFill>
          <a:ln w="3175">
            <a:solidFill>
              <a:srgbClr val="000000"/>
            </a:solidFill>
            <a:prstDash val="solid"/>
            <a:round/>
            <a:headEnd/>
            <a:tailEnd/>
          </a:ln>
        </p:spPr>
        <p:txBody>
          <a:bodyPr/>
          <a:lstStyle/>
          <a:p>
            <a:endParaRPr lang="cs-CZ"/>
          </a:p>
        </p:txBody>
      </p:sp>
      <p:sp>
        <p:nvSpPr>
          <p:cNvPr id="71706" name="Rectangle 26"/>
          <p:cNvSpPr>
            <a:spLocks noChangeArrowheads="1"/>
          </p:cNvSpPr>
          <p:nvPr/>
        </p:nvSpPr>
        <p:spPr bwMode="auto">
          <a:xfrm>
            <a:off x="3783541" y="4076700"/>
            <a:ext cx="294953" cy="138499"/>
          </a:xfrm>
          <a:prstGeom prst="rect">
            <a:avLst/>
          </a:prstGeom>
          <a:noFill/>
          <a:ln w="9525">
            <a:noFill/>
            <a:miter lim="800000"/>
            <a:headEnd/>
            <a:tailEnd/>
          </a:ln>
        </p:spPr>
        <p:txBody>
          <a:bodyPr wrap="none" lIns="0" tIns="0" rIns="0" bIns="0">
            <a:spAutoFit/>
          </a:bodyPr>
          <a:lstStyle/>
          <a:p>
            <a:pPr eaLnBrk="0" hangingPunct="0"/>
            <a:r>
              <a:rPr lang="en-US" sz="900" b="1" dirty="0" err="1">
                <a:solidFill>
                  <a:srgbClr val="FFFFFF"/>
                </a:solidFill>
                <a:latin typeface="Arial" charset="0"/>
                <a:cs typeface="Arial" charset="0"/>
              </a:rPr>
              <a:t>Switz</a:t>
            </a:r>
            <a:endParaRPr lang="en-US" sz="2400" dirty="0">
              <a:latin typeface="Times New Roman" pitchFamily="18" charset="0"/>
              <a:cs typeface="Arial" charset="0"/>
            </a:endParaRPr>
          </a:p>
        </p:txBody>
      </p:sp>
      <p:sp>
        <p:nvSpPr>
          <p:cNvPr id="71707" name="Freeform 27"/>
          <p:cNvSpPr>
            <a:spLocks/>
          </p:cNvSpPr>
          <p:nvPr/>
        </p:nvSpPr>
        <p:spPr bwMode="auto">
          <a:xfrm>
            <a:off x="1224492" y="4503738"/>
            <a:ext cx="624285" cy="722312"/>
          </a:xfrm>
          <a:custGeom>
            <a:avLst/>
            <a:gdLst/>
            <a:ahLst/>
            <a:cxnLst>
              <a:cxn ang="0">
                <a:pos x="179" y="344"/>
              </a:cxn>
              <a:cxn ang="0">
                <a:pos x="171" y="315"/>
              </a:cxn>
              <a:cxn ang="0">
                <a:pos x="176" y="283"/>
              </a:cxn>
              <a:cxn ang="0">
                <a:pos x="199" y="261"/>
              </a:cxn>
              <a:cxn ang="0">
                <a:pos x="186" y="231"/>
              </a:cxn>
              <a:cxn ang="0">
                <a:pos x="202" y="207"/>
              </a:cxn>
              <a:cxn ang="0">
                <a:pos x="237" y="196"/>
              </a:cxn>
              <a:cxn ang="0">
                <a:pos x="235" y="173"/>
              </a:cxn>
              <a:cxn ang="0">
                <a:pos x="265" y="119"/>
              </a:cxn>
              <a:cxn ang="0">
                <a:pos x="307" y="90"/>
              </a:cxn>
              <a:cxn ang="0">
                <a:pos x="326" y="69"/>
              </a:cxn>
              <a:cxn ang="0">
                <a:pos x="314" y="44"/>
              </a:cxn>
              <a:cxn ang="0">
                <a:pos x="251" y="35"/>
              </a:cxn>
              <a:cxn ang="0">
                <a:pos x="202" y="23"/>
              </a:cxn>
              <a:cxn ang="0">
                <a:pos x="197" y="1"/>
              </a:cxn>
              <a:cxn ang="0">
                <a:pos x="155" y="1"/>
              </a:cxn>
              <a:cxn ang="0">
                <a:pos x="134" y="62"/>
              </a:cxn>
              <a:cxn ang="0">
                <a:pos x="124" y="81"/>
              </a:cxn>
              <a:cxn ang="0">
                <a:pos x="103" y="113"/>
              </a:cxn>
              <a:cxn ang="0">
                <a:pos x="77" y="158"/>
              </a:cxn>
              <a:cxn ang="0">
                <a:pos x="49" y="189"/>
              </a:cxn>
              <a:cxn ang="0">
                <a:pos x="17" y="226"/>
              </a:cxn>
              <a:cxn ang="0">
                <a:pos x="15" y="253"/>
              </a:cxn>
              <a:cxn ang="0">
                <a:pos x="33" y="273"/>
              </a:cxn>
              <a:cxn ang="0">
                <a:pos x="47" y="284"/>
              </a:cxn>
              <a:cxn ang="0">
                <a:pos x="33" y="315"/>
              </a:cxn>
              <a:cxn ang="0">
                <a:pos x="24" y="350"/>
              </a:cxn>
              <a:cxn ang="0">
                <a:pos x="5" y="372"/>
              </a:cxn>
              <a:cxn ang="0">
                <a:pos x="3" y="391"/>
              </a:cxn>
              <a:cxn ang="0">
                <a:pos x="38" y="394"/>
              </a:cxn>
              <a:cxn ang="0">
                <a:pos x="68" y="406"/>
              </a:cxn>
              <a:cxn ang="0">
                <a:pos x="99" y="407"/>
              </a:cxn>
              <a:cxn ang="0">
                <a:pos x="124" y="403"/>
              </a:cxn>
            </a:cxnLst>
            <a:rect l="0" t="0" r="r" b="b"/>
            <a:pathLst>
              <a:path w="326" h="409">
                <a:moveTo>
                  <a:pt x="129" y="369"/>
                </a:moveTo>
                <a:lnTo>
                  <a:pt x="179" y="344"/>
                </a:lnTo>
                <a:lnTo>
                  <a:pt x="179" y="329"/>
                </a:lnTo>
                <a:lnTo>
                  <a:pt x="171" y="315"/>
                </a:lnTo>
                <a:lnTo>
                  <a:pt x="169" y="299"/>
                </a:lnTo>
                <a:lnTo>
                  <a:pt x="176" y="283"/>
                </a:lnTo>
                <a:lnTo>
                  <a:pt x="190" y="271"/>
                </a:lnTo>
                <a:lnTo>
                  <a:pt x="199" y="261"/>
                </a:lnTo>
                <a:lnTo>
                  <a:pt x="197" y="254"/>
                </a:lnTo>
                <a:lnTo>
                  <a:pt x="186" y="231"/>
                </a:lnTo>
                <a:lnTo>
                  <a:pt x="188" y="212"/>
                </a:lnTo>
                <a:lnTo>
                  <a:pt x="202" y="207"/>
                </a:lnTo>
                <a:lnTo>
                  <a:pt x="220" y="207"/>
                </a:lnTo>
                <a:lnTo>
                  <a:pt x="237" y="196"/>
                </a:lnTo>
                <a:lnTo>
                  <a:pt x="240" y="185"/>
                </a:lnTo>
                <a:lnTo>
                  <a:pt x="235" y="173"/>
                </a:lnTo>
                <a:lnTo>
                  <a:pt x="251" y="150"/>
                </a:lnTo>
                <a:lnTo>
                  <a:pt x="265" y="119"/>
                </a:lnTo>
                <a:lnTo>
                  <a:pt x="270" y="109"/>
                </a:lnTo>
                <a:lnTo>
                  <a:pt x="307" y="90"/>
                </a:lnTo>
                <a:lnTo>
                  <a:pt x="322" y="78"/>
                </a:lnTo>
                <a:lnTo>
                  <a:pt x="326" y="69"/>
                </a:lnTo>
                <a:lnTo>
                  <a:pt x="319" y="57"/>
                </a:lnTo>
                <a:lnTo>
                  <a:pt x="314" y="44"/>
                </a:lnTo>
                <a:lnTo>
                  <a:pt x="272" y="31"/>
                </a:lnTo>
                <a:lnTo>
                  <a:pt x="251" y="35"/>
                </a:lnTo>
                <a:lnTo>
                  <a:pt x="220" y="24"/>
                </a:lnTo>
                <a:lnTo>
                  <a:pt x="202" y="23"/>
                </a:lnTo>
                <a:lnTo>
                  <a:pt x="193" y="15"/>
                </a:lnTo>
                <a:lnTo>
                  <a:pt x="197" y="1"/>
                </a:lnTo>
                <a:lnTo>
                  <a:pt x="178" y="0"/>
                </a:lnTo>
                <a:lnTo>
                  <a:pt x="155" y="1"/>
                </a:lnTo>
                <a:lnTo>
                  <a:pt x="139" y="11"/>
                </a:lnTo>
                <a:lnTo>
                  <a:pt x="134" y="62"/>
                </a:lnTo>
                <a:lnTo>
                  <a:pt x="132" y="74"/>
                </a:lnTo>
                <a:lnTo>
                  <a:pt x="124" y="81"/>
                </a:lnTo>
                <a:lnTo>
                  <a:pt x="110" y="105"/>
                </a:lnTo>
                <a:lnTo>
                  <a:pt x="103" y="113"/>
                </a:lnTo>
                <a:lnTo>
                  <a:pt x="92" y="131"/>
                </a:lnTo>
                <a:lnTo>
                  <a:pt x="77" y="158"/>
                </a:lnTo>
                <a:lnTo>
                  <a:pt x="61" y="177"/>
                </a:lnTo>
                <a:lnTo>
                  <a:pt x="49" y="189"/>
                </a:lnTo>
                <a:lnTo>
                  <a:pt x="24" y="206"/>
                </a:lnTo>
                <a:lnTo>
                  <a:pt x="17" y="226"/>
                </a:lnTo>
                <a:lnTo>
                  <a:pt x="5" y="241"/>
                </a:lnTo>
                <a:lnTo>
                  <a:pt x="15" y="253"/>
                </a:lnTo>
                <a:lnTo>
                  <a:pt x="22" y="275"/>
                </a:lnTo>
                <a:lnTo>
                  <a:pt x="33" y="273"/>
                </a:lnTo>
                <a:lnTo>
                  <a:pt x="56" y="276"/>
                </a:lnTo>
                <a:lnTo>
                  <a:pt x="47" y="284"/>
                </a:lnTo>
                <a:lnTo>
                  <a:pt x="42" y="303"/>
                </a:lnTo>
                <a:lnTo>
                  <a:pt x="33" y="315"/>
                </a:lnTo>
                <a:lnTo>
                  <a:pt x="33" y="325"/>
                </a:lnTo>
                <a:lnTo>
                  <a:pt x="24" y="350"/>
                </a:lnTo>
                <a:lnTo>
                  <a:pt x="19" y="360"/>
                </a:lnTo>
                <a:lnTo>
                  <a:pt x="5" y="372"/>
                </a:lnTo>
                <a:lnTo>
                  <a:pt x="0" y="386"/>
                </a:lnTo>
                <a:lnTo>
                  <a:pt x="3" y="391"/>
                </a:lnTo>
                <a:lnTo>
                  <a:pt x="21" y="390"/>
                </a:lnTo>
                <a:lnTo>
                  <a:pt x="38" y="394"/>
                </a:lnTo>
                <a:lnTo>
                  <a:pt x="56" y="399"/>
                </a:lnTo>
                <a:lnTo>
                  <a:pt x="68" y="406"/>
                </a:lnTo>
                <a:lnTo>
                  <a:pt x="84" y="409"/>
                </a:lnTo>
                <a:lnTo>
                  <a:pt x="99" y="407"/>
                </a:lnTo>
                <a:lnTo>
                  <a:pt x="111" y="405"/>
                </a:lnTo>
                <a:lnTo>
                  <a:pt x="124" y="403"/>
                </a:lnTo>
                <a:lnTo>
                  <a:pt x="129" y="369"/>
                </a:lnTo>
                <a:close/>
              </a:path>
            </a:pathLst>
          </a:custGeom>
          <a:solidFill>
            <a:srgbClr val="39B218"/>
          </a:solidFill>
          <a:ln w="3175">
            <a:solidFill>
              <a:srgbClr val="000000"/>
            </a:solidFill>
            <a:prstDash val="solid"/>
            <a:round/>
            <a:headEnd/>
            <a:tailEnd/>
          </a:ln>
        </p:spPr>
        <p:txBody>
          <a:bodyPr/>
          <a:lstStyle/>
          <a:p>
            <a:endParaRPr lang="cs-CZ"/>
          </a:p>
        </p:txBody>
      </p:sp>
      <p:sp>
        <p:nvSpPr>
          <p:cNvPr id="71708" name="Freeform 28"/>
          <p:cNvSpPr>
            <a:spLocks/>
          </p:cNvSpPr>
          <p:nvPr/>
        </p:nvSpPr>
        <p:spPr bwMode="auto">
          <a:xfrm>
            <a:off x="5413905" y="4235450"/>
            <a:ext cx="631164" cy="615950"/>
          </a:xfrm>
          <a:custGeom>
            <a:avLst/>
            <a:gdLst/>
            <a:ahLst/>
            <a:cxnLst>
              <a:cxn ang="0">
                <a:pos x="80" y="305"/>
              </a:cxn>
              <a:cxn ang="0">
                <a:pos x="98" y="287"/>
              </a:cxn>
              <a:cxn ang="0">
                <a:pos x="127" y="295"/>
              </a:cxn>
              <a:cxn ang="0">
                <a:pos x="152" y="311"/>
              </a:cxn>
              <a:cxn ang="0">
                <a:pos x="183" y="326"/>
              </a:cxn>
              <a:cxn ang="0">
                <a:pos x="211" y="310"/>
              </a:cxn>
              <a:cxn ang="0">
                <a:pos x="234" y="306"/>
              </a:cxn>
              <a:cxn ang="0">
                <a:pos x="260" y="303"/>
              </a:cxn>
              <a:cxn ang="0">
                <a:pos x="296" y="302"/>
              </a:cxn>
              <a:cxn ang="0">
                <a:pos x="302" y="279"/>
              </a:cxn>
              <a:cxn ang="0">
                <a:pos x="330" y="237"/>
              </a:cxn>
              <a:cxn ang="0">
                <a:pos x="293" y="206"/>
              </a:cxn>
              <a:cxn ang="0">
                <a:pos x="290" y="163"/>
              </a:cxn>
              <a:cxn ang="0">
                <a:pos x="298" y="150"/>
              </a:cxn>
              <a:cxn ang="0">
                <a:pos x="296" y="122"/>
              </a:cxn>
              <a:cxn ang="0">
                <a:pos x="272" y="122"/>
              </a:cxn>
              <a:cxn ang="0">
                <a:pos x="213" y="103"/>
              </a:cxn>
              <a:cxn ang="0">
                <a:pos x="180" y="71"/>
              </a:cxn>
              <a:cxn ang="0">
                <a:pos x="159" y="39"/>
              </a:cxn>
              <a:cxn ang="0">
                <a:pos x="115" y="11"/>
              </a:cxn>
              <a:cxn ang="0">
                <a:pos x="101" y="0"/>
              </a:cxn>
              <a:cxn ang="0">
                <a:pos x="72" y="7"/>
              </a:cxn>
              <a:cxn ang="0">
                <a:pos x="33" y="20"/>
              </a:cxn>
              <a:cxn ang="0">
                <a:pos x="5" y="27"/>
              </a:cxn>
              <a:cxn ang="0">
                <a:pos x="16" y="41"/>
              </a:cxn>
              <a:cxn ang="0">
                <a:pos x="16" y="50"/>
              </a:cxn>
              <a:cxn ang="0">
                <a:pos x="26" y="52"/>
              </a:cxn>
              <a:cxn ang="0">
                <a:pos x="26" y="57"/>
              </a:cxn>
              <a:cxn ang="0">
                <a:pos x="38" y="73"/>
              </a:cxn>
              <a:cxn ang="0">
                <a:pos x="59" y="76"/>
              </a:cxn>
              <a:cxn ang="0">
                <a:pos x="42" y="79"/>
              </a:cxn>
              <a:cxn ang="0">
                <a:pos x="42" y="98"/>
              </a:cxn>
              <a:cxn ang="0">
                <a:pos x="58" y="102"/>
              </a:cxn>
              <a:cxn ang="0">
                <a:pos x="45" y="134"/>
              </a:cxn>
              <a:cxn ang="0">
                <a:pos x="42" y="145"/>
              </a:cxn>
              <a:cxn ang="0">
                <a:pos x="59" y="153"/>
              </a:cxn>
              <a:cxn ang="0">
                <a:pos x="79" y="177"/>
              </a:cxn>
              <a:cxn ang="0">
                <a:pos x="61" y="175"/>
              </a:cxn>
              <a:cxn ang="0">
                <a:pos x="79" y="196"/>
              </a:cxn>
              <a:cxn ang="0">
                <a:pos x="66" y="206"/>
              </a:cxn>
              <a:cxn ang="0">
                <a:pos x="37" y="219"/>
              </a:cxn>
              <a:cxn ang="0">
                <a:pos x="47" y="236"/>
              </a:cxn>
              <a:cxn ang="0">
                <a:pos x="35" y="229"/>
              </a:cxn>
              <a:cxn ang="0">
                <a:pos x="17" y="237"/>
              </a:cxn>
              <a:cxn ang="0">
                <a:pos x="2" y="259"/>
              </a:cxn>
              <a:cxn ang="0">
                <a:pos x="9" y="286"/>
              </a:cxn>
              <a:cxn ang="0">
                <a:pos x="2" y="302"/>
              </a:cxn>
              <a:cxn ang="0">
                <a:pos x="42" y="325"/>
              </a:cxn>
              <a:cxn ang="0">
                <a:pos x="63" y="345"/>
              </a:cxn>
              <a:cxn ang="0">
                <a:pos x="79" y="333"/>
              </a:cxn>
            </a:cxnLst>
            <a:rect l="0" t="0" r="r" b="b"/>
            <a:pathLst>
              <a:path w="330" h="349">
                <a:moveTo>
                  <a:pt x="75" y="321"/>
                </a:moveTo>
                <a:lnTo>
                  <a:pt x="80" y="305"/>
                </a:lnTo>
                <a:lnTo>
                  <a:pt x="89" y="298"/>
                </a:lnTo>
                <a:lnTo>
                  <a:pt x="98" y="287"/>
                </a:lnTo>
                <a:lnTo>
                  <a:pt x="108" y="295"/>
                </a:lnTo>
                <a:lnTo>
                  <a:pt x="127" y="295"/>
                </a:lnTo>
                <a:lnTo>
                  <a:pt x="138" y="307"/>
                </a:lnTo>
                <a:lnTo>
                  <a:pt x="152" y="311"/>
                </a:lnTo>
                <a:lnTo>
                  <a:pt x="169" y="328"/>
                </a:lnTo>
                <a:lnTo>
                  <a:pt x="183" y="326"/>
                </a:lnTo>
                <a:lnTo>
                  <a:pt x="183" y="317"/>
                </a:lnTo>
                <a:lnTo>
                  <a:pt x="211" y="310"/>
                </a:lnTo>
                <a:lnTo>
                  <a:pt x="220" y="317"/>
                </a:lnTo>
                <a:lnTo>
                  <a:pt x="234" y="306"/>
                </a:lnTo>
                <a:lnTo>
                  <a:pt x="256" y="309"/>
                </a:lnTo>
                <a:lnTo>
                  <a:pt x="260" y="303"/>
                </a:lnTo>
                <a:lnTo>
                  <a:pt x="281" y="305"/>
                </a:lnTo>
                <a:lnTo>
                  <a:pt x="296" y="302"/>
                </a:lnTo>
                <a:lnTo>
                  <a:pt x="305" y="305"/>
                </a:lnTo>
                <a:lnTo>
                  <a:pt x="302" y="279"/>
                </a:lnTo>
                <a:lnTo>
                  <a:pt x="316" y="251"/>
                </a:lnTo>
                <a:lnTo>
                  <a:pt x="330" y="237"/>
                </a:lnTo>
                <a:lnTo>
                  <a:pt x="309" y="221"/>
                </a:lnTo>
                <a:lnTo>
                  <a:pt x="293" y="206"/>
                </a:lnTo>
                <a:lnTo>
                  <a:pt x="288" y="184"/>
                </a:lnTo>
                <a:lnTo>
                  <a:pt x="290" y="163"/>
                </a:lnTo>
                <a:lnTo>
                  <a:pt x="310" y="153"/>
                </a:lnTo>
                <a:lnTo>
                  <a:pt x="298" y="150"/>
                </a:lnTo>
                <a:lnTo>
                  <a:pt x="284" y="134"/>
                </a:lnTo>
                <a:lnTo>
                  <a:pt x="296" y="122"/>
                </a:lnTo>
                <a:lnTo>
                  <a:pt x="286" y="111"/>
                </a:lnTo>
                <a:lnTo>
                  <a:pt x="272" y="122"/>
                </a:lnTo>
                <a:lnTo>
                  <a:pt x="234" y="114"/>
                </a:lnTo>
                <a:lnTo>
                  <a:pt x="213" y="103"/>
                </a:lnTo>
                <a:lnTo>
                  <a:pt x="204" y="77"/>
                </a:lnTo>
                <a:lnTo>
                  <a:pt x="180" y="71"/>
                </a:lnTo>
                <a:lnTo>
                  <a:pt x="166" y="58"/>
                </a:lnTo>
                <a:lnTo>
                  <a:pt x="159" y="39"/>
                </a:lnTo>
                <a:lnTo>
                  <a:pt x="134" y="16"/>
                </a:lnTo>
                <a:lnTo>
                  <a:pt x="115" y="11"/>
                </a:lnTo>
                <a:lnTo>
                  <a:pt x="108" y="8"/>
                </a:lnTo>
                <a:lnTo>
                  <a:pt x="101" y="0"/>
                </a:lnTo>
                <a:lnTo>
                  <a:pt x="87" y="6"/>
                </a:lnTo>
                <a:lnTo>
                  <a:pt x="72" y="7"/>
                </a:lnTo>
                <a:lnTo>
                  <a:pt x="51" y="19"/>
                </a:lnTo>
                <a:lnTo>
                  <a:pt x="33" y="20"/>
                </a:lnTo>
                <a:lnTo>
                  <a:pt x="24" y="26"/>
                </a:lnTo>
                <a:lnTo>
                  <a:pt x="5" y="27"/>
                </a:lnTo>
                <a:lnTo>
                  <a:pt x="17" y="34"/>
                </a:lnTo>
                <a:lnTo>
                  <a:pt x="16" y="41"/>
                </a:lnTo>
                <a:lnTo>
                  <a:pt x="19" y="46"/>
                </a:lnTo>
                <a:lnTo>
                  <a:pt x="16" y="50"/>
                </a:lnTo>
                <a:lnTo>
                  <a:pt x="21" y="54"/>
                </a:lnTo>
                <a:lnTo>
                  <a:pt x="26" y="52"/>
                </a:lnTo>
                <a:lnTo>
                  <a:pt x="31" y="54"/>
                </a:lnTo>
                <a:lnTo>
                  <a:pt x="26" y="57"/>
                </a:lnTo>
                <a:lnTo>
                  <a:pt x="28" y="68"/>
                </a:lnTo>
                <a:lnTo>
                  <a:pt x="38" y="73"/>
                </a:lnTo>
                <a:lnTo>
                  <a:pt x="56" y="73"/>
                </a:lnTo>
                <a:lnTo>
                  <a:pt x="59" y="76"/>
                </a:lnTo>
                <a:lnTo>
                  <a:pt x="54" y="79"/>
                </a:lnTo>
                <a:lnTo>
                  <a:pt x="42" y="79"/>
                </a:lnTo>
                <a:lnTo>
                  <a:pt x="37" y="87"/>
                </a:lnTo>
                <a:lnTo>
                  <a:pt x="42" y="98"/>
                </a:lnTo>
                <a:lnTo>
                  <a:pt x="42" y="102"/>
                </a:lnTo>
                <a:lnTo>
                  <a:pt x="58" y="102"/>
                </a:lnTo>
                <a:lnTo>
                  <a:pt x="59" y="114"/>
                </a:lnTo>
                <a:lnTo>
                  <a:pt x="45" y="134"/>
                </a:lnTo>
                <a:lnTo>
                  <a:pt x="47" y="140"/>
                </a:lnTo>
                <a:lnTo>
                  <a:pt x="42" y="145"/>
                </a:lnTo>
                <a:lnTo>
                  <a:pt x="45" y="152"/>
                </a:lnTo>
                <a:lnTo>
                  <a:pt x="59" y="153"/>
                </a:lnTo>
                <a:lnTo>
                  <a:pt x="84" y="169"/>
                </a:lnTo>
                <a:lnTo>
                  <a:pt x="79" y="177"/>
                </a:lnTo>
                <a:lnTo>
                  <a:pt x="68" y="177"/>
                </a:lnTo>
                <a:lnTo>
                  <a:pt x="61" y="175"/>
                </a:lnTo>
                <a:lnTo>
                  <a:pt x="58" y="179"/>
                </a:lnTo>
                <a:lnTo>
                  <a:pt x="79" y="196"/>
                </a:lnTo>
                <a:lnTo>
                  <a:pt x="77" y="207"/>
                </a:lnTo>
                <a:lnTo>
                  <a:pt x="66" y="206"/>
                </a:lnTo>
                <a:lnTo>
                  <a:pt x="38" y="213"/>
                </a:lnTo>
                <a:lnTo>
                  <a:pt x="37" y="219"/>
                </a:lnTo>
                <a:lnTo>
                  <a:pt x="47" y="229"/>
                </a:lnTo>
                <a:lnTo>
                  <a:pt x="47" y="236"/>
                </a:lnTo>
                <a:lnTo>
                  <a:pt x="42" y="237"/>
                </a:lnTo>
                <a:lnTo>
                  <a:pt x="35" y="229"/>
                </a:lnTo>
                <a:lnTo>
                  <a:pt x="30" y="229"/>
                </a:lnTo>
                <a:lnTo>
                  <a:pt x="17" y="237"/>
                </a:lnTo>
                <a:lnTo>
                  <a:pt x="14" y="253"/>
                </a:lnTo>
                <a:lnTo>
                  <a:pt x="2" y="259"/>
                </a:lnTo>
                <a:lnTo>
                  <a:pt x="0" y="270"/>
                </a:lnTo>
                <a:lnTo>
                  <a:pt x="9" y="286"/>
                </a:lnTo>
                <a:lnTo>
                  <a:pt x="2" y="294"/>
                </a:lnTo>
                <a:lnTo>
                  <a:pt x="2" y="302"/>
                </a:lnTo>
                <a:lnTo>
                  <a:pt x="26" y="314"/>
                </a:lnTo>
                <a:lnTo>
                  <a:pt x="42" y="325"/>
                </a:lnTo>
                <a:lnTo>
                  <a:pt x="54" y="332"/>
                </a:lnTo>
                <a:lnTo>
                  <a:pt x="63" y="345"/>
                </a:lnTo>
                <a:lnTo>
                  <a:pt x="72" y="349"/>
                </a:lnTo>
                <a:lnTo>
                  <a:pt x="79" y="333"/>
                </a:lnTo>
                <a:lnTo>
                  <a:pt x="75" y="321"/>
                </a:lnTo>
                <a:close/>
              </a:path>
            </a:pathLst>
          </a:custGeom>
          <a:solidFill>
            <a:schemeClr val="bg1"/>
          </a:solidFill>
          <a:ln w="3175">
            <a:solidFill>
              <a:srgbClr val="000000"/>
            </a:solidFill>
            <a:prstDash val="solid"/>
            <a:round/>
            <a:headEnd/>
            <a:tailEnd/>
          </a:ln>
        </p:spPr>
        <p:txBody>
          <a:bodyPr/>
          <a:lstStyle/>
          <a:p>
            <a:endParaRPr lang="cs-CZ"/>
          </a:p>
        </p:txBody>
      </p:sp>
      <p:sp>
        <p:nvSpPr>
          <p:cNvPr id="71709" name="Freeform 29"/>
          <p:cNvSpPr>
            <a:spLocks noEditPoints="1"/>
          </p:cNvSpPr>
          <p:nvPr/>
        </p:nvSpPr>
        <p:spPr bwMode="auto">
          <a:xfrm>
            <a:off x="3790421" y="3013075"/>
            <a:ext cx="1109266" cy="1068388"/>
          </a:xfrm>
          <a:custGeom>
            <a:avLst/>
            <a:gdLst/>
            <a:ahLst/>
            <a:cxnLst>
              <a:cxn ang="0">
                <a:pos x="89" y="187"/>
              </a:cxn>
              <a:cxn ang="0">
                <a:pos x="54" y="229"/>
              </a:cxn>
              <a:cxn ang="0">
                <a:pos x="19" y="222"/>
              </a:cxn>
              <a:cxn ang="0">
                <a:pos x="12" y="281"/>
              </a:cxn>
              <a:cxn ang="0">
                <a:pos x="10" y="322"/>
              </a:cxn>
              <a:cxn ang="0">
                <a:pos x="14" y="348"/>
              </a:cxn>
              <a:cxn ang="0">
                <a:pos x="5" y="374"/>
              </a:cxn>
              <a:cxn ang="0">
                <a:pos x="5" y="412"/>
              </a:cxn>
              <a:cxn ang="0">
                <a:pos x="56" y="446"/>
              </a:cxn>
              <a:cxn ang="0">
                <a:pos x="87" y="511"/>
              </a:cxn>
              <a:cxn ang="0">
                <a:pos x="80" y="580"/>
              </a:cxn>
              <a:cxn ang="0">
                <a:pos x="204" y="592"/>
              </a:cxn>
              <a:cxn ang="0">
                <a:pos x="258" y="605"/>
              </a:cxn>
              <a:cxn ang="0">
                <a:pos x="326" y="600"/>
              </a:cxn>
              <a:cxn ang="0">
                <a:pos x="432" y="587"/>
              </a:cxn>
              <a:cxn ang="0">
                <a:pos x="446" y="582"/>
              </a:cxn>
              <a:cxn ang="0">
                <a:pos x="472" y="532"/>
              </a:cxn>
              <a:cxn ang="0">
                <a:pos x="506" y="501"/>
              </a:cxn>
              <a:cxn ang="0">
                <a:pos x="387" y="385"/>
              </a:cxn>
              <a:cxn ang="0">
                <a:pos x="417" y="374"/>
              </a:cxn>
              <a:cxn ang="0">
                <a:pos x="530" y="332"/>
              </a:cxn>
              <a:cxn ang="0">
                <a:pos x="563" y="335"/>
              </a:cxn>
              <a:cxn ang="0">
                <a:pos x="579" y="310"/>
              </a:cxn>
              <a:cxn ang="0">
                <a:pos x="558" y="225"/>
              </a:cxn>
              <a:cxn ang="0">
                <a:pos x="546" y="151"/>
              </a:cxn>
              <a:cxn ang="0">
                <a:pos x="511" y="96"/>
              </a:cxn>
              <a:cxn ang="0">
                <a:pos x="488" y="73"/>
              </a:cxn>
              <a:cxn ang="0">
                <a:pos x="462" y="52"/>
              </a:cxn>
              <a:cxn ang="0">
                <a:pos x="438" y="52"/>
              </a:cxn>
              <a:cxn ang="0">
                <a:pos x="417" y="60"/>
              </a:cxn>
              <a:cxn ang="0">
                <a:pos x="368" y="79"/>
              </a:cxn>
              <a:cxn ang="0">
                <a:pos x="331" y="86"/>
              </a:cxn>
              <a:cxn ang="0">
                <a:pos x="347" y="60"/>
              </a:cxn>
              <a:cxn ang="0">
                <a:pos x="314" y="46"/>
              </a:cxn>
              <a:cxn ang="0">
                <a:pos x="289" y="40"/>
              </a:cxn>
              <a:cxn ang="0">
                <a:pos x="286" y="23"/>
              </a:cxn>
              <a:cxn ang="0">
                <a:pos x="249" y="7"/>
              </a:cxn>
              <a:cxn ang="0">
                <a:pos x="228" y="33"/>
              </a:cxn>
              <a:cxn ang="0">
                <a:pos x="220" y="49"/>
              </a:cxn>
              <a:cxn ang="0">
                <a:pos x="218" y="67"/>
              </a:cxn>
              <a:cxn ang="0">
                <a:pos x="204" y="83"/>
              </a:cxn>
              <a:cxn ang="0">
                <a:pos x="188" y="109"/>
              </a:cxn>
              <a:cxn ang="0">
                <a:pos x="171" y="114"/>
              </a:cxn>
              <a:cxn ang="0">
                <a:pos x="148" y="91"/>
              </a:cxn>
              <a:cxn ang="0">
                <a:pos x="115" y="114"/>
              </a:cxn>
              <a:cxn ang="0">
                <a:pos x="85" y="163"/>
              </a:cxn>
              <a:cxn ang="0">
                <a:pos x="502" y="52"/>
              </a:cxn>
              <a:cxn ang="0">
                <a:pos x="488" y="61"/>
              </a:cxn>
              <a:cxn ang="0">
                <a:pos x="474" y="41"/>
              </a:cxn>
              <a:cxn ang="0">
                <a:pos x="504" y="38"/>
              </a:cxn>
            </a:cxnLst>
            <a:rect l="0" t="0" r="r" b="b"/>
            <a:pathLst>
              <a:path w="580" h="605">
                <a:moveTo>
                  <a:pt x="68" y="170"/>
                </a:moveTo>
                <a:lnTo>
                  <a:pt x="70" y="179"/>
                </a:lnTo>
                <a:lnTo>
                  <a:pt x="89" y="187"/>
                </a:lnTo>
                <a:lnTo>
                  <a:pt x="85" y="198"/>
                </a:lnTo>
                <a:lnTo>
                  <a:pt x="64" y="210"/>
                </a:lnTo>
                <a:lnTo>
                  <a:pt x="54" y="229"/>
                </a:lnTo>
                <a:lnTo>
                  <a:pt x="43" y="230"/>
                </a:lnTo>
                <a:lnTo>
                  <a:pt x="31" y="224"/>
                </a:lnTo>
                <a:lnTo>
                  <a:pt x="19" y="222"/>
                </a:lnTo>
                <a:lnTo>
                  <a:pt x="17" y="230"/>
                </a:lnTo>
                <a:lnTo>
                  <a:pt x="19" y="253"/>
                </a:lnTo>
                <a:lnTo>
                  <a:pt x="12" y="281"/>
                </a:lnTo>
                <a:lnTo>
                  <a:pt x="3" y="294"/>
                </a:lnTo>
                <a:lnTo>
                  <a:pt x="5" y="316"/>
                </a:lnTo>
                <a:lnTo>
                  <a:pt x="10" y="322"/>
                </a:lnTo>
                <a:lnTo>
                  <a:pt x="10" y="332"/>
                </a:lnTo>
                <a:lnTo>
                  <a:pt x="15" y="341"/>
                </a:lnTo>
                <a:lnTo>
                  <a:pt x="14" y="348"/>
                </a:lnTo>
                <a:lnTo>
                  <a:pt x="0" y="362"/>
                </a:lnTo>
                <a:lnTo>
                  <a:pt x="9" y="367"/>
                </a:lnTo>
                <a:lnTo>
                  <a:pt x="5" y="374"/>
                </a:lnTo>
                <a:lnTo>
                  <a:pt x="12" y="394"/>
                </a:lnTo>
                <a:lnTo>
                  <a:pt x="12" y="406"/>
                </a:lnTo>
                <a:lnTo>
                  <a:pt x="5" y="412"/>
                </a:lnTo>
                <a:lnTo>
                  <a:pt x="19" y="423"/>
                </a:lnTo>
                <a:lnTo>
                  <a:pt x="33" y="442"/>
                </a:lnTo>
                <a:lnTo>
                  <a:pt x="56" y="446"/>
                </a:lnTo>
                <a:lnTo>
                  <a:pt x="120" y="467"/>
                </a:lnTo>
                <a:lnTo>
                  <a:pt x="115" y="478"/>
                </a:lnTo>
                <a:lnTo>
                  <a:pt x="87" y="511"/>
                </a:lnTo>
                <a:lnTo>
                  <a:pt x="70" y="559"/>
                </a:lnTo>
                <a:lnTo>
                  <a:pt x="71" y="573"/>
                </a:lnTo>
                <a:lnTo>
                  <a:pt x="80" y="580"/>
                </a:lnTo>
                <a:lnTo>
                  <a:pt x="125" y="578"/>
                </a:lnTo>
                <a:lnTo>
                  <a:pt x="158" y="574"/>
                </a:lnTo>
                <a:lnTo>
                  <a:pt x="204" y="592"/>
                </a:lnTo>
                <a:lnTo>
                  <a:pt x="218" y="588"/>
                </a:lnTo>
                <a:lnTo>
                  <a:pt x="240" y="591"/>
                </a:lnTo>
                <a:lnTo>
                  <a:pt x="258" y="605"/>
                </a:lnTo>
                <a:lnTo>
                  <a:pt x="279" y="589"/>
                </a:lnTo>
                <a:lnTo>
                  <a:pt x="308" y="600"/>
                </a:lnTo>
                <a:lnTo>
                  <a:pt x="326" y="600"/>
                </a:lnTo>
                <a:lnTo>
                  <a:pt x="352" y="589"/>
                </a:lnTo>
                <a:lnTo>
                  <a:pt x="399" y="582"/>
                </a:lnTo>
                <a:lnTo>
                  <a:pt x="432" y="587"/>
                </a:lnTo>
                <a:lnTo>
                  <a:pt x="438" y="593"/>
                </a:lnTo>
                <a:lnTo>
                  <a:pt x="446" y="591"/>
                </a:lnTo>
                <a:lnTo>
                  <a:pt x="446" y="582"/>
                </a:lnTo>
                <a:lnTo>
                  <a:pt x="438" y="551"/>
                </a:lnTo>
                <a:lnTo>
                  <a:pt x="444" y="540"/>
                </a:lnTo>
                <a:lnTo>
                  <a:pt x="472" y="532"/>
                </a:lnTo>
                <a:lnTo>
                  <a:pt x="483" y="515"/>
                </a:lnTo>
                <a:lnTo>
                  <a:pt x="504" y="508"/>
                </a:lnTo>
                <a:lnTo>
                  <a:pt x="506" y="501"/>
                </a:lnTo>
                <a:lnTo>
                  <a:pt x="411" y="428"/>
                </a:lnTo>
                <a:lnTo>
                  <a:pt x="410" y="400"/>
                </a:lnTo>
                <a:lnTo>
                  <a:pt x="387" y="385"/>
                </a:lnTo>
                <a:lnTo>
                  <a:pt x="387" y="377"/>
                </a:lnTo>
                <a:lnTo>
                  <a:pt x="410" y="386"/>
                </a:lnTo>
                <a:lnTo>
                  <a:pt x="417" y="374"/>
                </a:lnTo>
                <a:lnTo>
                  <a:pt x="478" y="355"/>
                </a:lnTo>
                <a:lnTo>
                  <a:pt x="485" y="346"/>
                </a:lnTo>
                <a:lnTo>
                  <a:pt x="530" y="332"/>
                </a:lnTo>
                <a:lnTo>
                  <a:pt x="535" y="312"/>
                </a:lnTo>
                <a:lnTo>
                  <a:pt x="546" y="314"/>
                </a:lnTo>
                <a:lnTo>
                  <a:pt x="563" y="335"/>
                </a:lnTo>
                <a:lnTo>
                  <a:pt x="570" y="335"/>
                </a:lnTo>
                <a:lnTo>
                  <a:pt x="575" y="327"/>
                </a:lnTo>
                <a:lnTo>
                  <a:pt x="579" y="310"/>
                </a:lnTo>
                <a:lnTo>
                  <a:pt x="580" y="291"/>
                </a:lnTo>
                <a:lnTo>
                  <a:pt x="561" y="271"/>
                </a:lnTo>
                <a:lnTo>
                  <a:pt x="558" y="225"/>
                </a:lnTo>
                <a:lnTo>
                  <a:pt x="549" y="188"/>
                </a:lnTo>
                <a:lnTo>
                  <a:pt x="533" y="172"/>
                </a:lnTo>
                <a:lnTo>
                  <a:pt x="546" y="151"/>
                </a:lnTo>
                <a:lnTo>
                  <a:pt x="547" y="125"/>
                </a:lnTo>
                <a:lnTo>
                  <a:pt x="535" y="103"/>
                </a:lnTo>
                <a:lnTo>
                  <a:pt x="511" y="96"/>
                </a:lnTo>
                <a:lnTo>
                  <a:pt x="509" y="86"/>
                </a:lnTo>
                <a:lnTo>
                  <a:pt x="499" y="73"/>
                </a:lnTo>
                <a:lnTo>
                  <a:pt x="488" y="73"/>
                </a:lnTo>
                <a:lnTo>
                  <a:pt x="479" y="68"/>
                </a:lnTo>
                <a:lnTo>
                  <a:pt x="476" y="63"/>
                </a:lnTo>
                <a:lnTo>
                  <a:pt x="462" y="52"/>
                </a:lnTo>
                <a:lnTo>
                  <a:pt x="444" y="54"/>
                </a:lnTo>
                <a:lnTo>
                  <a:pt x="429" y="60"/>
                </a:lnTo>
                <a:lnTo>
                  <a:pt x="438" y="52"/>
                </a:lnTo>
                <a:lnTo>
                  <a:pt x="448" y="46"/>
                </a:lnTo>
                <a:lnTo>
                  <a:pt x="432" y="46"/>
                </a:lnTo>
                <a:lnTo>
                  <a:pt x="417" y="60"/>
                </a:lnTo>
                <a:lnTo>
                  <a:pt x="406" y="65"/>
                </a:lnTo>
                <a:lnTo>
                  <a:pt x="385" y="68"/>
                </a:lnTo>
                <a:lnTo>
                  <a:pt x="368" y="79"/>
                </a:lnTo>
                <a:lnTo>
                  <a:pt x="371" y="83"/>
                </a:lnTo>
                <a:lnTo>
                  <a:pt x="347" y="79"/>
                </a:lnTo>
                <a:lnTo>
                  <a:pt x="331" y="86"/>
                </a:lnTo>
                <a:lnTo>
                  <a:pt x="328" y="76"/>
                </a:lnTo>
                <a:lnTo>
                  <a:pt x="333" y="69"/>
                </a:lnTo>
                <a:lnTo>
                  <a:pt x="347" y="60"/>
                </a:lnTo>
                <a:lnTo>
                  <a:pt x="347" y="52"/>
                </a:lnTo>
                <a:lnTo>
                  <a:pt x="317" y="53"/>
                </a:lnTo>
                <a:lnTo>
                  <a:pt x="314" y="46"/>
                </a:lnTo>
                <a:lnTo>
                  <a:pt x="301" y="42"/>
                </a:lnTo>
                <a:lnTo>
                  <a:pt x="289" y="46"/>
                </a:lnTo>
                <a:lnTo>
                  <a:pt x="289" y="40"/>
                </a:lnTo>
                <a:lnTo>
                  <a:pt x="277" y="37"/>
                </a:lnTo>
                <a:lnTo>
                  <a:pt x="286" y="30"/>
                </a:lnTo>
                <a:lnTo>
                  <a:pt x="286" y="23"/>
                </a:lnTo>
                <a:lnTo>
                  <a:pt x="281" y="14"/>
                </a:lnTo>
                <a:lnTo>
                  <a:pt x="265" y="7"/>
                </a:lnTo>
                <a:lnTo>
                  <a:pt x="249" y="7"/>
                </a:lnTo>
                <a:lnTo>
                  <a:pt x="214" y="0"/>
                </a:lnTo>
                <a:lnTo>
                  <a:pt x="213" y="8"/>
                </a:lnTo>
                <a:lnTo>
                  <a:pt x="228" y="33"/>
                </a:lnTo>
                <a:lnTo>
                  <a:pt x="214" y="38"/>
                </a:lnTo>
                <a:lnTo>
                  <a:pt x="209" y="45"/>
                </a:lnTo>
                <a:lnTo>
                  <a:pt x="220" y="49"/>
                </a:lnTo>
                <a:lnTo>
                  <a:pt x="216" y="54"/>
                </a:lnTo>
                <a:lnTo>
                  <a:pt x="225" y="64"/>
                </a:lnTo>
                <a:lnTo>
                  <a:pt x="218" y="67"/>
                </a:lnTo>
                <a:lnTo>
                  <a:pt x="216" y="73"/>
                </a:lnTo>
                <a:lnTo>
                  <a:pt x="228" y="84"/>
                </a:lnTo>
                <a:lnTo>
                  <a:pt x="204" y="83"/>
                </a:lnTo>
                <a:lnTo>
                  <a:pt x="197" y="92"/>
                </a:lnTo>
                <a:lnTo>
                  <a:pt x="193" y="119"/>
                </a:lnTo>
                <a:lnTo>
                  <a:pt x="188" y="109"/>
                </a:lnTo>
                <a:lnTo>
                  <a:pt x="179" y="106"/>
                </a:lnTo>
                <a:lnTo>
                  <a:pt x="178" y="114"/>
                </a:lnTo>
                <a:lnTo>
                  <a:pt x="171" y="114"/>
                </a:lnTo>
                <a:lnTo>
                  <a:pt x="169" y="103"/>
                </a:lnTo>
                <a:lnTo>
                  <a:pt x="165" y="95"/>
                </a:lnTo>
                <a:lnTo>
                  <a:pt x="148" y="91"/>
                </a:lnTo>
                <a:lnTo>
                  <a:pt x="117" y="92"/>
                </a:lnTo>
                <a:lnTo>
                  <a:pt x="108" y="103"/>
                </a:lnTo>
                <a:lnTo>
                  <a:pt x="115" y="114"/>
                </a:lnTo>
                <a:lnTo>
                  <a:pt x="120" y="122"/>
                </a:lnTo>
                <a:lnTo>
                  <a:pt x="103" y="123"/>
                </a:lnTo>
                <a:lnTo>
                  <a:pt x="85" y="163"/>
                </a:lnTo>
                <a:lnTo>
                  <a:pt x="68" y="170"/>
                </a:lnTo>
                <a:close/>
                <a:moveTo>
                  <a:pt x="504" y="38"/>
                </a:moveTo>
                <a:lnTo>
                  <a:pt x="502" y="52"/>
                </a:lnTo>
                <a:lnTo>
                  <a:pt x="504" y="60"/>
                </a:lnTo>
                <a:lnTo>
                  <a:pt x="499" y="57"/>
                </a:lnTo>
                <a:lnTo>
                  <a:pt x="488" y="61"/>
                </a:lnTo>
                <a:lnTo>
                  <a:pt x="472" y="54"/>
                </a:lnTo>
                <a:lnTo>
                  <a:pt x="476" y="48"/>
                </a:lnTo>
                <a:lnTo>
                  <a:pt x="474" y="41"/>
                </a:lnTo>
                <a:lnTo>
                  <a:pt x="488" y="40"/>
                </a:lnTo>
                <a:lnTo>
                  <a:pt x="483" y="30"/>
                </a:lnTo>
                <a:lnTo>
                  <a:pt x="504" y="38"/>
                </a:lnTo>
                <a:close/>
              </a:path>
            </a:pathLst>
          </a:custGeom>
          <a:solidFill>
            <a:srgbClr val="39B218"/>
          </a:solidFill>
          <a:ln w="36576">
            <a:solidFill>
              <a:srgbClr val="000000"/>
            </a:solidFill>
            <a:prstDash val="solid"/>
            <a:round/>
            <a:headEnd/>
            <a:tailEnd/>
          </a:ln>
        </p:spPr>
        <p:txBody>
          <a:bodyPr/>
          <a:lstStyle/>
          <a:p>
            <a:endParaRPr lang="cs-CZ"/>
          </a:p>
        </p:txBody>
      </p:sp>
      <p:sp>
        <p:nvSpPr>
          <p:cNvPr id="71710" name="Freeform 30"/>
          <p:cNvSpPr>
            <a:spLocks/>
          </p:cNvSpPr>
          <p:nvPr/>
        </p:nvSpPr>
        <p:spPr bwMode="auto">
          <a:xfrm>
            <a:off x="3943483" y="703263"/>
            <a:ext cx="2044832" cy="1865312"/>
          </a:xfrm>
          <a:custGeom>
            <a:avLst/>
            <a:gdLst/>
            <a:ahLst/>
            <a:cxnLst>
              <a:cxn ang="0">
                <a:pos x="331" y="967"/>
              </a:cxn>
              <a:cxn ang="0">
                <a:pos x="342" y="921"/>
              </a:cxn>
              <a:cxn ang="0">
                <a:pos x="373" y="845"/>
              </a:cxn>
              <a:cxn ang="0">
                <a:pos x="398" y="807"/>
              </a:cxn>
              <a:cxn ang="0">
                <a:pos x="371" y="727"/>
              </a:cxn>
              <a:cxn ang="0">
                <a:pos x="370" y="642"/>
              </a:cxn>
              <a:cxn ang="0">
                <a:pos x="467" y="587"/>
              </a:cxn>
              <a:cxn ang="0">
                <a:pos x="490" y="432"/>
              </a:cxn>
              <a:cxn ang="0">
                <a:pos x="555" y="328"/>
              </a:cxn>
              <a:cxn ang="0">
                <a:pos x="628" y="241"/>
              </a:cxn>
              <a:cxn ang="0">
                <a:pos x="715" y="187"/>
              </a:cxn>
              <a:cxn ang="0">
                <a:pos x="816" y="209"/>
              </a:cxn>
              <a:cxn ang="0">
                <a:pos x="877" y="199"/>
              </a:cxn>
              <a:cxn ang="0">
                <a:pos x="928" y="94"/>
              </a:cxn>
              <a:cxn ang="0">
                <a:pos x="997" y="92"/>
              </a:cxn>
              <a:cxn ang="0">
                <a:pos x="1024" y="148"/>
              </a:cxn>
              <a:cxn ang="0">
                <a:pos x="1069" y="82"/>
              </a:cxn>
              <a:cxn ang="0">
                <a:pos x="999" y="65"/>
              </a:cxn>
              <a:cxn ang="0">
                <a:pos x="1008" y="22"/>
              </a:cxn>
              <a:cxn ang="0">
                <a:pos x="959" y="32"/>
              </a:cxn>
              <a:cxn ang="0">
                <a:pos x="950" y="0"/>
              </a:cxn>
              <a:cxn ang="0">
                <a:pos x="907" y="45"/>
              </a:cxn>
              <a:cxn ang="0">
                <a:pos x="872" y="74"/>
              </a:cxn>
              <a:cxn ang="0">
                <a:pos x="835" y="26"/>
              </a:cxn>
              <a:cxn ang="0">
                <a:pos x="767" y="92"/>
              </a:cxn>
              <a:cxn ang="0">
                <a:pos x="729" y="120"/>
              </a:cxn>
              <a:cxn ang="0">
                <a:pos x="696" y="120"/>
              </a:cxn>
              <a:cxn ang="0">
                <a:pos x="657" y="136"/>
              </a:cxn>
              <a:cxn ang="0">
                <a:pos x="663" y="170"/>
              </a:cxn>
              <a:cxn ang="0">
                <a:pos x="619" y="175"/>
              </a:cxn>
              <a:cxn ang="0">
                <a:pos x="586" y="250"/>
              </a:cxn>
              <a:cxn ang="0">
                <a:pos x="549" y="264"/>
              </a:cxn>
              <a:cxn ang="0">
                <a:pos x="530" y="320"/>
              </a:cxn>
              <a:cxn ang="0">
                <a:pos x="405" y="461"/>
              </a:cxn>
              <a:cxn ang="0">
                <a:pos x="349" y="531"/>
              </a:cxn>
              <a:cxn ang="0">
                <a:pos x="289" y="621"/>
              </a:cxn>
              <a:cxn ang="0">
                <a:pos x="296" y="631"/>
              </a:cxn>
              <a:cxn ang="0">
                <a:pos x="208" y="641"/>
              </a:cxn>
              <a:cxn ang="0">
                <a:pos x="155" y="696"/>
              </a:cxn>
              <a:cxn ang="0">
                <a:pos x="96" y="707"/>
              </a:cxn>
              <a:cxn ang="0">
                <a:pos x="38" y="736"/>
              </a:cxn>
              <a:cxn ang="0">
                <a:pos x="70" y="748"/>
              </a:cxn>
              <a:cxn ang="0">
                <a:pos x="21" y="776"/>
              </a:cxn>
              <a:cxn ang="0">
                <a:pos x="92" y="783"/>
              </a:cxn>
              <a:cxn ang="0">
                <a:pos x="143" y="776"/>
              </a:cxn>
              <a:cxn ang="0">
                <a:pos x="115" y="810"/>
              </a:cxn>
              <a:cxn ang="0">
                <a:pos x="23" y="805"/>
              </a:cxn>
              <a:cxn ang="0">
                <a:pos x="33" y="836"/>
              </a:cxn>
              <a:cxn ang="0">
                <a:pos x="9" y="859"/>
              </a:cxn>
              <a:cxn ang="0">
                <a:pos x="21" y="895"/>
              </a:cxn>
              <a:cxn ang="0">
                <a:pos x="72" y="851"/>
              </a:cxn>
              <a:cxn ang="0">
                <a:pos x="59" y="875"/>
              </a:cxn>
              <a:cxn ang="0">
                <a:pos x="5" y="924"/>
              </a:cxn>
              <a:cxn ang="0">
                <a:pos x="42" y="943"/>
              </a:cxn>
              <a:cxn ang="0">
                <a:pos x="30" y="1021"/>
              </a:cxn>
              <a:cxn ang="0">
                <a:pos x="59" y="1038"/>
              </a:cxn>
              <a:cxn ang="0">
                <a:pos x="82" y="1050"/>
              </a:cxn>
              <a:cxn ang="0">
                <a:pos x="129" y="1036"/>
              </a:cxn>
              <a:cxn ang="0">
                <a:pos x="190" y="1014"/>
              </a:cxn>
              <a:cxn ang="0">
                <a:pos x="256" y="975"/>
              </a:cxn>
              <a:cxn ang="0">
                <a:pos x="272" y="945"/>
              </a:cxn>
              <a:cxn ang="0">
                <a:pos x="281" y="971"/>
              </a:cxn>
            </a:cxnLst>
            <a:rect l="0" t="0" r="r" b="b"/>
            <a:pathLst>
              <a:path w="1069" h="1056">
                <a:moveTo>
                  <a:pt x="307" y="983"/>
                </a:moveTo>
                <a:lnTo>
                  <a:pt x="307" y="1002"/>
                </a:lnTo>
                <a:lnTo>
                  <a:pt x="330" y="987"/>
                </a:lnTo>
                <a:lnTo>
                  <a:pt x="331" y="967"/>
                </a:lnTo>
                <a:lnTo>
                  <a:pt x="328" y="959"/>
                </a:lnTo>
                <a:lnTo>
                  <a:pt x="328" y="947"/>
                </a:lnTo>
                <a:lnTo>
                  <a:pt x="342" y="931"/>
                </a:lnTo>
                <a:lnTo>
                  <a:pt x="342" y="921"/>
                </a:lnTo>
                <a:lnTo>
                  <a:pt x="368" y="914"/>
                </a:lnTo>
                <a:lnTo>
                  <a:pt x="373" y="906"/>
                </a:lnTo>
                <a:lnTo>
                  <a:pt x="380" y="868"/>
                </a:lnTo>
                <a:lnTo>
                  <a:pt x="373" y="845"/>
                </a:lnTo>
                <a:lnTo>
                  <a:pt x="364" y="836"/>
                </a:lnTo>
                <a:lnTo>
                  <a:pt x="382" y="828"/>
                </a:lnTo>
                <a:lnTo>
                  <a:pt x="391" y="820"/>
                </a:lnTo>
                <a:lnTo>
                  <a:pt x="398" y="807"/>
                </a:lnTo>
                <a:lnTo>
                  <a:pt x="394" y="792"/>
                </a:lnTo>
                <a:lnTo>
                  <a:pt x="377" y="780"/>
                </a:lnTo>
                <a:lnTo>
                  <a:pt x="370" y="769"/>
                </a:lnTo>
                <a:lnTo>
                  <a:pt x="371" y="727"/>
                </a:lnTo>
                <a:lnTo>
                  <a:pt x="370" y="717"/>
                </a:lnTo>
                <a:lnTo>
                  <a:pt x="371" y="688"/>
                </a:lnTo>
                <a:lnTo>
                  <a:pt x="382" y="667"/>
                </a:lnTo>
                <a:lnTo>
                  <a:pt x="370" y="642"/>
                </a:lnTo>
                <a:lnTo>
                  <a:pt x="403" y="602"/>
                </a:lnTo>
                <a:lnTo>
                  <a:pt x="434" y="591"/>
                </a:lnTo>
                <a:lnTo>
                  <a:pt x="460" y="595"/>
                </a:lnTo>
                <a:lnTo>
                  <a:pt x="467" y="587"/>
                </a:lnTo>
                <a:lnTo>
                  <a:pt x="471" y="566"/>
                </a:lnTo>
                <a:lnTo>
                  <a:pt x="453" y="550"/>
                </a:lnTo>
                <a:lnTo>
                  <a:pt x="483" y="501"/>
                </a:lnTo>
                <a:lnTo>
                  <a:pt x="490" y="432"/>
                </a:lnTo>
                <a:lnTo>
                  <a:pt x="518" y="421"/>
                </a:lnTo>
                <a:lnTo>
                  <a:pt x="528" y="393"/>
                </a:lnTo>
                <a:lnTo>
                  <a:pt x="560" y="359"/>
                </a:lnTo>
                <a:lnTo>
                  <a:pt x="555" y="328"/>
                </a:lnTo>
                <a:lnTo>
                  <a:pt x="574" y="289"/>
                </a:lnTo>
                <a:lnTo>
                  <a:pt x="593" y="271"/>
                </a:lnTo>
                <a:lnTo>
                  <a:pt x="617" y="279"/>
                </a:lnTo>
                <a:lnTo>
                  <a:pt x="628" y="241"/>
                </a:lnTo>
                <a:lnTo>
                  <a:pt x="661" y="235"/>
                </a:lnTo>
                <a:lnTo>
                  <a:pt x="692" y="240"/>
                </a:lnTo>
                <a:lnTo>
                  <a:pt x="699" y="210"/>
                </a:lnTo>
                <a:lnTo>
                  <a:pt x="715" y="187"/>
                </a:lnTo>
                <a:lnTo>
                  <a:pt x="755" y="171"/>
                </a:lnTo>
                <a:lnTo>
                  <a:pt x="778" y="193"/>
                </a:lnTo>
                <a:lnTo>
                  <a:pt x="783" y="202"/>
                </a:lnTo>
                <a:lnTo>
                  <a:pt x="816" y="209"/>
                </a:lnTo>
                <a:lnTo>
                  <a:pt x="832" y="202"/>
                </a:lnTo>
                <a:lnTo>
                  <a:pt x="842" y="190"/>
                </a:lnTo>
                <a:lnTo>
                  <a:pt x="856" y="199"/>
                </a:lnTo>
                <a:lnTo>
                  <a:pt x="877" y="199"/>
                </a:lnTo>
                <a:lnTo>
                  <a:pt x="903" y="174"/>
                </a:lnTo>
                <a:lnTo>
                  <a:pt x="895" y="126"/>
                </a:lnTo>
                <a:lnTo>
                  <a:pt x="900" y="110"/>
                </a:lnTo>
                <a:lnTo>
                  <a:pt x="928" y="94"/>
                </a:lnTo>
                <a:lnTo>
                  <a:pt x="950" y="82"/>
                </a:lnTo>
                <a:lnTo>
                  <a:pt x="964" y="78"/>
                </a:lnTo>
                <a:lnTo>
                  <a:pt x="977" y="87"/>
                </a:lnTo>
                <a:lnTo>
                  <a:pt x="997" y="92"/>
                </a:lnTo>
                <a:lnTo>
                  <a:pt x="1011" y="99"/>
                </a:lnTo>
                <a:lnTo>
                  <a:pt x="1024" y="120"/>
                </a:lnTo>
                <a:lnTo>
                  <a:pt x="1013" y="140"/>
                </a:lnTo>
                <a:lnTo>
                  <a:pt x="1024" y="148"/>
                </a:lnTo>
                <a:lnTo>
                  <a:pt x="1046" y="118"/>
                </a:lnTo>
                <a:lnTo>
                  <a:pt x="1050" y="98"/>
                </a:lnTo>
                <a:lnTo>
                  <a:pt x="1065" y="102"/>
                </a:lnTo>
                <a:lnTo>
                  <a:pt x="1069" y="82"/>
                </a:lnTo>
                <a:lnTo>
                  <a:pt x="1055" y="83"/>
                </a:lnTo>
                <a:lnTo>
                  <a:pt x="1029" y="79"/>
                </a:lnTo>
                <a:lnTo>
                  <a:pt x="996" y="71"/>
                </a:lnTo>
                <a:lnTo>
                  <a:pt x="999" y="65"/>
                </a:lnTo>
                <a:lnTo>
                  <a:pt x="1031" y="64"/>
                </a:lnTo>
                <a:lnTo>
                  <a:pt x="1059" y="37"/>
                </a:lnTo>
                <a:lnTo>
                  <a:pt x="1013" y="15"/>
                </a:lnTo>
                <a:lnTo>
                  <a:pt x="1008" y="22"/>
                </a:lnTo>
                <a:lnTo>
                  <a:pt x="984" y="9"/>
                </a:lnTo>
                <a:lnTo>
                  <a:pt x="966" y="21"/>
                </a:lnTo>
                <a:lnTo>
                  <a:pt x="970" y="36"/>
                </a:lnTo>
                <a:lnTo>
                  <a:pt x="959" y="32"/>
                </a:lnTo>
                <a:lnTo>
                  <a:pt x="949" y="34"/>
                </a:lnTo>
                <a:lnTo>
                  <a:pt x="949" y="29"/>
                </a:lnTo>
                <a:lnTo>
                  <a:pt x="956" y="19"/>
                </a:lnTo>
                <a:lnTo>
                  <a:pt x="950" y="0"/>
                </a:lnTo>
                <a:lnTo>
                  <a:pt x="928" y="9"/>
                </a:lnTo>
                <a:lnTo>
                  <a:pt x="923" y="29"/>
                </a:lnTo>
                <a:lnTo>
                  <a:pt x="907" y="61"/>
                </a:lnTo>
                <a:lnTo>
                  <a:pt x="907" y="45"/>
                </a:lnTo>
                <a:lnTo>
                  <a:pt x="900" y="38"/>
                </a:lnTo>
                <a:lnTo>
                  <a:pt x="900" y="18"/>
                </a:lnTo>
                <a:lnTo>
                  <a:pt x="879" y="52"/>
                </a:lnTo>
                <a:lnTo>
                  <a:pt x="872" y="74"/>
                </a:lnTo>
                <a:lnTo>
                  <a:pt x="861" y="92"/>
                </a:lnTo>
                <a:lnTo>
                  <a:pt x="860" y="52"/>
                </a:lnTo>
                <a:lnTo>
                  <a:pt x="874" y="29"/>
                </a:lnTo>
                <a:lnTo>
                  <a:pt x="835" y="26"/>
                </a:lnTo>
                <a:lnTo>
                  <a:pt x="825" y="59"/>
                </a:lnTo>
                <a:lnTo>
                  <a:pt x="813" y="67"/>
                </a:lnTo>
                <a:lnTo>
                  <a:pt x="797" y="88"/>
                </a:lnTo>
                <a:lnTo>
                  <a:pt x="767" y="92"/>
                </a:lnTo>
                <a:lnTo>
                  <a:pt x="739" y="90"/>
                </a:lnTo>
                <a:lnTo>
                  <a:pt x="750" y="105"/>
                </a:lnTo>
                <a:lnTo>
                  <a:pt x="729" y="110"/>
                </a:lnTo>
                <a:lnTo>
                  <a:pt x="729" y="120"/>
                </a:lnTo>
                <a:lnTo>
                  <a:pt x="717" y="121"/>
                </a:lnTo>
                <a:lnTo>
                  <a:pt x="699" y="157"/>
                </a:lnTo>
                <a:lnTo>
                  <a:pt x="699" y="130"/>
                </a:lnTo>
                <a:lnTo>
                  <a:pt x="696" y="120"/>
                </a:lnTo>
                <a:lnTo>
                  <a:pt x="682" y="137"/>
                </a:lnTo>
                <a:lnTo>
                  <a:pt x="678" y="159"/>
                </a:lnTo>
                <a:lnTo>
                  <a:pt x="675" y="133"/>
                </a:lnTo>
                <a:lnTo>
                  <a:pt x="657" y="136"/>
                </a:lnTo>
                <a:lnTo>
                  <a:pt x="654" y="145"/>
                </a:lnTo>
                <a:lnTo>
                  <a:pt x="656" y="157"/>
                </a:lnTo>
                <a:lnTo>
                  <a:pt x="663" y="164"/>
                </a:lnTo>
                <a:lnTo>
                  <a:pt x="663" y="170"/>
                </a:lnTo>
                <a:lnTo>
                  <a:pt x="649" y="159"/>
                </a:lnTo>
                <a:lnTo>
                  <a:pt x="640" y="164"/>
                </a:lnTo>
                <a:lnTo>
                  <a:pt x="649" y="170"/>
                </a:lnTo>
                <a:lnTo>
                  <a:pt x="619" y="175"/>
                </a:lnTo>
                <a:lnTo>
                  <a:pt x="609" y="190"/>
                </a:lnTo>
                <a:lnTo>
                  <a:pt x="567" y="235"/>
                </a:lnTo>
                <a:lnTo>
                  <a:pt x="595" y="240"/>
                </a:lnTo>
                <a:lnTo>
                  <a:pt x="586" y="250"/>
                </a:lnTo>
                <a:lnTo>
                  <a:pt x="560" y="250"/>
                </a:lnTo>
                <a:lnTo>
                  <a:pt x="563" y="262"/>
                </a:lnTo>
                <a:lnTo>
                  <a:pt x="563" y="274"/>
                </a:lnTo>
                <a:lnTo>
                  <a:pt x="549" y="264"/>
                </a:lnTo>
                <a:lnTo>
                  <a:pt x="528" y="293"/>
                </a:lnTo>
                <a:lnTo>
                  <a:pt x="521" y="312"/>
                </a:lnTo>
                <a:lnTo>
                  <a:pt x="541" y="312"/>
                </a:lnTo>
                <a:lnTo>
                  <a:pt x="530" y="320"/>
                </a:lnTo>
                <a:lnTo>
                  <a:pt x="495" y="320"/>
                </a:lnTo>
                <a:lnTo>
                  <a:pt x="405" y="442"/>
                </a:lnTo>
                <a:lnTo>
                  <a:pt x="419" y="450"/>
                </a:lnTo>
                <a:lnTo>
                  <a:pt x="405" y="461"/>
                </a:lnTo>
                <a:lnTo>
                  <a:pt x="410" y="485"/>
                </a:lnTo>
                <a:lnTo>
                  <a:pt x="394" y="470"/>
                </a:lnTo>
                <a:lnTo>
                  <a:pt x="394" y="481"/>
                </a:lnTo>
                <a:lnTo>
                  <a:pt x="349" y="531"/>
                </a:lnTo>
                <a:lnTo>
                  <a:pt x="354" y="534"/>
                </a:lnTo>
                <a:lnTo>
                  <a:pt x="331" y="545"/>
                </a:lnTo>
                <a:lnTo>
                  <a:pt x="270" y="599"/>
                </a:lnTo>
                <a:lnTo>
                  <a:pt x="289" y="621"/>
                </a:lnTo>
                <a:lnTo>
                  <a:pt x="338" y="606"/>
                </a:lnTo>
                <a:lnTo>
                  <a:pt x="331" y="611"/>
                </a:lnTo>
                <a:lnTo>
                  <a:pt x="317" y="616"/>
                </a:lnTo>
                <a:lnTo>
                  <a:pt x="296" y="631"/>
                </a:lnTo>
                <a:lnTo>
                  <a:pt x="260" y="621"/>
                </a:lnTo>
                <a:lnTo>
                  <a:pt x="242" y="639"/>
                </a:lnTo>
                <a:lnTo>
                  <a:pt x="239" y="626"/>
                </a:lnTo>
                <a:lnTo>
                  <a:pt x="208" y="641"/>
                </a:lnTo>
                <a:lnTo>
                  <a:pt x="166" y="652"/>
                </a:lnTo>
                <a:lnTo>
                  <a:pt x="162" y="661"/>
                </a:lnTo>
                <a:lnTo>
                  <a:pt x="133" y="671"/>
                </a:lnTo>
                <a:lnTo>
                  <a:pt x="155" y="696"/>
                </a:lnTo>
                <a:lnTo>
                  <a:pt x="106" y="690"/>
                </a:lnTo>
                <a:lnTo>
                  <a:pt x="103" y="706"/>
                </a:lnTo>
                <a:lnTo>
                  <a:pt x="105" y="722"/>
                </a:lnTo>
                <a:lnTo>
                  <a:pt x="96" y="707"/>
                </a:lnTo>
                <a:lnTo>
                  <a:pt x="75" y="726"/>
                </a:lnTo>
                <a:lnTo>
                  <a:pt x="54" y="719"/>
                </a:lnTo>
                <a:lnTo>
                  <a:pt x="42" y="717"/>
                </a:lnTo>
                <a:lnTo>
                  <a:pt x="38" y="736"/>
                </a:lnTo>
                <a:lnTo>
                  <a:pt x="63" y="738"/>
                </a:lnTo>
                <a:lnTo>
                  <a:pt x="85" y="736"/>
                </a:lnTo>
                <a:lnTo>
                  <a:pt x="70" y="741"/>
                </a:lnTo>
                <a:lnTo>
                  <a:pt x="70" y="748"/>
                </a:lnTo>
                <a:lnTo>
                  <a:pt x="47" y="742"/>
                </a:lnTo>
                <a:lnTo>
                  <a:pt x="24" y="750"/>
                </a:lnTo>
                <a:lnTo>
                  <a:pt x="33" y="764"/>
                </a:lnTo>
                <a:lnTo>
                  <a:pt x="21" y="776"/>
                </a:lnTo>
                <a:lnTo>
                  <a:pt x="21" y="792"/>
                </a:lnTo>
                <a:lnTo>
                  <a:pt x="35" y="801"/>
                </a:lnTo>
                <a:lnTo>
                  <a:pt x="82" y="792"/>
                </a:lnTo>
                <a:lnTo>
                  <a:pt x="92" y="783"/>
                </a:lnTo>
                <a:lnTo>
                  <a:pt x="89" y="799"/>
                </a:lnTo>
                <a:lnTo>
                  <a:pt x="126" y="797"/>
                </a:lnTo>
                <a:lnTo>
                  <a:pt x="131" y="780"/>
                </a:lnTo>
                <a:lnTo>
                  <a:pt x="143" y="776"/>
                </a:lnTo>
                <a:lnTo>
                  <a:pt x="134" y="790"/>
                </a:lnTo>
                <a:lnTo>
                  <a:pt x="131" y="798"/>
                </a:lnTo>
                <a:lnTo>
                  <a:pt x="133" y="807"/>
                </a:lnTo>
                <a:lnTo>
                  <a:pt x="115" y="810"/>
                </a:lnTo>
                <a:lnTo>
                  <a:pt x="105" y="828"/>
                </a:lnTo>
                <a:lnTo>
                  <a:pt x="96" y="809"/>
                </a:lnTo>
                <a:lnTo>
                  <a:pt x="38" y="809"/>
                </a:lnTo>
                <a:lnTo>
                  <a:pt x="23" y="805"/>
                </a:lnTo>
                <a:lnTo>
                  <a:pt x="16" y="811"/>
                </a:lnTo>
                <a:lnTo>
                  <a:pt x="24" y="830"/>
                </a:lnTo>
                <a:lnTo>
                  <a:pt x="14" y="840"/>
                </a:lnTo>
                <a:lnTo>
                  <a:pt x="33" y="836"/>
                </a:lnTo>
                <a:lnTo>
                  <a:pt x="28" y="844"/>
                </a:lnTo>
                <a:lnTo>
                  <a:pt x="16" y="856"/>
                </a:lnTo>
                <a:lnTo>
                  <a:pt x="12" y="856"/>
                </a:lnTo>
                <a:lnTo>
                  <a:pt x="9" y="859"/>
                </a:lnTo>
                <a:lnTo>
                  <a:pt x="9" y="863"/>
                </a:lnTo>
                <a:lnTo>
                  <a:pt x="10" y="866"/>
                </a:lnTo>
                <a:lnTo>
                  <a:pt x="23" y="871"/>
                </a:lnTo>
                <a:lnTo>
                  <a:pt x="21" y="895"/>
                </a:lnTo>
                <a:lnTo>
                  <a:pt x="38" y="883"/>
                </a:lnTo>
                <a:lnTo>
                  <a:pt x="40" y="875"/>
                </a:lnTo>
                <a:lnTo>
                  <a:pt x="59" y="863"/>
                </a:lnTo>
                <a:lnTo>
                  <a:pt x="72" y="851"/>
                </a:lnTo>
                <a:lnTo>
                  <a:pt x="82" y="845"/>
                </a:lnTo>
                <a:lnTo>
                  <a:pt x="96" y="851"/>
                </a:lnTo>
                <a:lnTo>
                  <a:pt x="89" y="857"/>
                </a:lnTo>
                <a:lnTo>
                  <a:pt x="59" y="875"/>
                </a:lnTo>
                <a:lnTo>
                  <a:pt x="52" y="885"/>
                </a:lnTo>
                <a:lnTo>
                  <a:pt x="31" y="901"/>
                </a:lnTo>
                <a:lnTo>
                  <a:pt x="56" y="908"/>
                </a:lnTo>
                <a:lnTo>
                  <a:pt x="5" y="924"/>
                </a:lnTo>
                <a:lnTo>
                  <a:pt x="0" y="936"/>
                </a:lnTo>
                <a:lnTo>
                  <a:pt x="24" y="943"/>
                </a:lnTo>
                <a:lnTo>
                  <a:pt x="47" y="933"/>
                </a:lnTo>
                <a:lnTo>
                  <a:pt x="42" y="943"/>
                </a:lnTo>
                <a:lnTo>
                  <a:pt x="12" y="968"/>
                </a:lnTo>
                <a:lnTo>
                  <a:pt x="2" y="991"/>
                </a:lnTo>
                <a:lnTo>
                  <a:pt x="10" y="1005"/>
                </a:lnTo>
                <a:lnTo>
                  <a:pt x="30" y="1021"/>
                </a:lnTo>
                <a:lnTo>
                  <a:pt x="42" y="1029"/>
                </a:lnTo>
                <a:lnTo>
                  <a:pt x="52" y="1032"/>
                </a:lnTo>
                <a:lnTo>
                  <a:pt x="63" y="1024"/>
                </a:lnTo>
                <a:lnTo>
                  <a:pt x="59" y="1038"/>
                </a:lnTo>
                <a:lnTo>
                  <a:pt x="56" y="1047"/>
                </a:lnTo>
                <a:lnTo>
                  <a:pt x="72" y="1048"/>
                </a:lnTo>
                <a:lnTo>
                  <a:pt x="91" y="1044"/>
                </a:lnTo>
                <a:lnTo>
                  <a:pt x="82" y="1050"/>
                </a:lnTo>
                <a:lnTo>
                  <a:pt x="98" y="1056"/>
                </a:lnTo>
                <a:lnTo>
                  <a:pt x="110" y="1054"/>
                </a:lnTo>
                <a:lnTo>
                  <a:pt x="124" y="1047"/>
                </a:lnTo>
                <a:lnTo>
                  <a:pt x="129" y="1036"/>
                </a:lnTo>
                <a:lnTo>
                  <a:pt x="136" y="1046"/>
                </a:lnTo>
                <a:lnTo>
                  <a:pt x="157" y="1036"/>
                </a:lnTo>
                <a:lnTo>
                  <a:pt x="178" y="1017"/>
                </a:lnTo>
                <a:lnTo>
                  <a:pt x="190" y="1014"/>
                </a:lnTo>
                <a:lnTo>
                  <a:pt x="195" y="1006"/>
                </a:lnTo>
                <a:lnTo>
                  <a:pt x="221" y="986"/>
                </a:lnTo>
                <a:lnTo>
                  <a:pt x="246" y="986"/>
                </a:lnTo>
                <a:lnTo>
                  <a:pt x="256" y="975"/>
                </a:lnTo>
                <a:lnTo>
                  <a:pt x="265" y="958"/>
                </a:lnTo>
                <a:lnTo>
                  <a:pt x="256" y="945"/>
                </a:lnTo>
                <a:lnTo>
                  <a:pt x="260" y="932"/>
                </a:lnTo>
                <a:lnTo>
                  <a:pt x="272" y="945"/>
                </a:lnTo>
                <a:lnTo>
                  <a:pt x="270" y="922"/>
                </a:lnTo>
                <a:lnTo>
                  <a:pt x="279" y="941"/>
                </a:lnTo>
                <a:lnTo>
                  <a:pt x="279" y="963"/>
                </a:lnTo>
                <a:lnTo>
                  <a:pt x="281" y="971"/>
                </a:lnTo>
                <a:lnTo>
                  <a:pt x="307" y="983"/>
                </a:lnTo>
                <a:close/>
              </a:path>
            </a:pathLst>
          </a:custGeom>
          <a:solidFill>
            <a:srgbClr val="39B218"/>
          </a:solidFill>
          <a:ln w="36513">
            <a:solidFill>
              <a:srgbClr val="000000"/>
            </a:solidFill>
            <a:prstDash val="solid"/>
            <a:round/>
            <a:headEnd/>
            <a:tailEnd/>
          </a:ln>
        </p:spPr>
        <p:txBody>
          <a:bodyPr/>
          <a:lstStyle/>
          <a:p>
            <a:endParaRPr lang="cs-CZ"/>
          </a:p>
        </p:txBody>
      </p:sp>
      <p:sp>
        <p:nvSpPr>
          <p:cNvPr id="71711" name="Freeform 31"/>
          <p:cNvSpPr>
            <a:spLocks noEditPoints="1"/>
          </p:cNvSpPr>
          <p:nvPr/>
        </p:nvSpPr>
        <p:spPr bwMode="auto">
          <a:xfrm>
            <a:off x="5616840" y="2290763"/>
            <a:ext cx="622565" cy="285750"/>
          </a:xfrm>
          <a:custGeom>
            <a:avLst/>
            <a:gdLst/>
            <a:ahLst/>
            <a:cxnLst>
              <a:cxn ang="0">
                <a:pos x="168" y="143"/>
              </a:cxn>
              <a:cxn ang="0">
                <a:pos x="224" y="144"/>
              </a:cxn>
              <a:cxn ang="0">
                <a:pos x="246" y="152"/>
              </a:cxn>
              <a:cxn ang="0">
                <a:pos x="316" y="152"/>
              </a:cxn>
              <a:cxn ang="0">
                <a:pos x="307" y="107"/>
              </a:cxn>
              <a:cxn ang="0">
                <a:pos x="313" y="59"/>
              </a:cxn>
              <a:cxn ang="0">
                <a:pos x="316" y="25"/>
              </a:cxn>
              <a:cxn ang="0">
                <a:pos x="314" y="0"/>
              </a:cxn>
              <a:cxn ang="0">
                <a:pos x="307" y="6"/>
              </a:cxn>
              <a:cxn ang="0">
                <a:pos x="257" y="15"/>
              </a:cxn>
              <a:cxn ang="0">
                <a:pos x="239" y="10"/>
              </a:cxn>
              <a:cxn ang="0">
                <a:pos x="201" y="9"/>
              </a:cxn>
              <a:cxn ang="0">
                <a:pos x="185" y="6"/>
              </a:cxn>
              <a:cxn ang="0">
                <a:pos x="175" y="11"/>
              </a:cxn>
              <a:cxn ang="0">
                <a:pos x="173" y="21"/>
              </a:cxn>
              <a:cxn ang="0">
                <a:pos x="143" y="21"/>
              </a:cxn>
              <a:cxn ang="0">
                <a:pos x="122" y="30"/>
              </a:cxn>
              <a:cxn ang="0">
                <a:pos x="107" y="44"/>
              </a:cxn>
              <a:cxn ang="0">
                <a:pos x="77" y="71"/>
              </a:cxn>
              <a:cxn ang="0">
                <a:pos x="82" y="87"/>
              </a:cxn>
              <a:cxn ang="0">
                <a:pos x="88" y="92"/>
              </a:cxn>
              <a:cxn ang="0">
                <a:pos x="95" y="113"/>
              </a:cxn>
              <a:cxn ang="0">
                <a:pos x="114" y="121"/>
              </a:cxn>
              <a:cxn ang="0">
                <a:pos x="128" y="122"/>
              </a:cxn>
              <a:cxn ang="0">
                <a:pos x="143" y="117"/>
              </a:cxn>
              <a:cxn ang="0">
                <a:pos x="149" y="153"/>
              </a:cxn>
              <a:cxn ang="0">
                <a:pos x="21" y="82"/>
              </a:cxn>
              <a:cxn ang="0">
                <a:pos x="6" y="87"/>
              </a:cxn>
              <a:cxn ang="0">
                <a:pos x="18" y="87"/>
              </a:cxn>
              <a:cxn ang="0">
                <a:pos x="35" y="99"/>
              </a:cxn>
              <a:cxn ang="0">
                <a:pos x="54" y="86"/>
              </a:cxn>
              <a:cxn ang="0">
                <a:pos x="35" y="71"/>
              </a:cxn>
              <a:cxn ang="0">
                <a:pos x="21" y="82"/>
              </a:cxn>
              <a:cxn ang="0">
                <a:pos x="37" y="109"/>
              </a:cxn>
              <a:cxn ang="0">
                <a:pos x="20" y="118"/>
              </a:cxn>
              <a:cxn ang="0">
                <a:pos x="0" y="118"/>
              </a:cxn>
              <a:cxn ang="0">
                <a:pos x="16" y="144"/>
              </a:cxn>
              <a:cxn ang="0">
                <a:pos x="13" y="162"/>
              </a:cxn>
              <a:cxn ang="0">
                <a:pos x="28" y="133"/>
              </a:cxn>
              <a:cxn ang="0">
                <a:pos x="49" y="133"/>
              </a:cxn>
              <a:cxn ang="0">
                <a:pos x="61" y="124"/>
              </a:cxn>
              <a:cxn ang="0">
                <a:pos x="74" y="117"/>
              </a:cxn>
              <a:cxn ang="0">
                <a:pos x="60" y="106"/>
              </a:cxn>
            </a:cxnLst>
            <a:rect l="0" t="0" r="r" b="b"/>
            <a:pathLst>
              <a:path w="325" h="162">
                <a:moveTo>
                  <a:pt x="156" y="151"/>
                </a:moveTo>
                <a:lnTo>
                  <a:pt x="168" y="143"/>
                </a:lnTo>
                <a:lnTo>
                  <a:pt x="210" y="137"/>
                </a:lnTo>
                <a:lnTo>
                  <a:pt x="224" y="144"/>
                </a:lnTo>
                <a:lnTo>
                  <a:pt x="239" y="145"/>
                </a:lnTo>
                <a:lnTo>
                  <a:pt x="246" y="152"/>
                </a:lnTo>
                <a:lnTo>
                  <a:pt x="285" y="160"/>
                </a:lnTo>
                <a:lnTo>
                  <a:pt x="316" y="152"/>
                </a:lnTo>
                <a:lnTo>
                  <a:pt x="323" y="133"/>
                </a:lnTo>
                <a:lnTo>
                  <a:pt x="307" y="107"/>
                </a:lnTo>
                <a:lnTo>
                  <a:pt x="313" y="72"/>
                </a:lnTo>
                <a:lnTo>
                  <a:pt x="313" y="59"/>
                </a:lnTo>
                <a:lnTo>
                  <a:pt x="283" y="41"/>
                </a:lnTo>
                <a:lnTo>
                  <a:pt x="316" y="25"/>
                </a:lnTo>
                <a:lnTo>
                  <a:pt x="325" y="10"/>
                </a:lnTo>
                <a:lnTo>
                  <a:pt x="314" y="0"/>
                </a:lnTo>
                <a:lnTo>
                  <a:pt x="309" y="0"/>
                </a:lnTo>
                <a:lnTo>
                  <a:pt x="307" y="6"/>
                </a:lnTo>
                <a:lnTo>
                  <a:pt x="297" y="10"/>
                </a:lnTo>
                <a:lnTo>
                  <a:pt x="257" y="15"/>
                </a:lnTo>
                <a:lnTo>
                  <a:pt x="245" y="14"/>
                </a:lnTo>
                <a:lnTo>
                  <a:pt x="239" y="10"/>
                </a:lnTo>
                <a:lnTo>
                  <a:pt x="220" y="11"/>
                </a:lnTo>
                <a:lnTo>
                  <a:pt x="201" y="9"/>
                </a:lnTo>
                <a:lnTo>
                  <a:pt x="194" y="11"/>
                </a:lnTo>
                <a:lnTo>
                  <a:pt x="185" y="6"/>
                </a:lnTo>
                <a:lnTo>
                  <a:pt x="184" y="11"/>
                </a:lnTo>
                <a:lnTo>
                  <a:pt x="175" y="11"/>
                </a:lnTo>
                <a:lnTo>
                  <a:pt x="177" y="17"/>
                </a:lnTo>
                <a:lnTo>
                  <a:pt x="173" y="21"/>
                </a:lnTo>
                <a:lnTo>
                  <a:pt x="154" y="23"/>
                </a:lnTo>
                <a:lnTo>
                  <a:pt x="143" y="21"/>
                </a:lnTo>
                <a:lnTo>
                  <a:pt x="142" y="27"/>
                </a:lnTo>
                <a:lnTo>
                  <a:pt x="122" y="30"/>
                </a:lnTo>
                <a:lnTo>
                  <a:pt x="107" y="40"/>
                </a:lnTo>
                <a:lnTo>
                  <a:pt x="107" y="44"/>
                </a:lnTo>
                <a:lnTo>
                  <a:pt x="79" y="53"/>
                </a:lnTo>
                <a:lnTo>
                  <a:pt x="77" y="71"/>
                </a:lnTo>
                <a:lnTo>
                  <a:pt x="82" y="71"/>
                </a:lnTo>
                <a:lnTo>
                  <a:pt x="82" y="87"/>
                </a:lnTo>
                <a:lnTo>
                  <a:pt x="98" y="90"/>
                </a:lnTo>
                <a:lnTo>
                  <a:pt x="88" y="92"/>
                </a:lnTo>
                <a:lnTo>
                  <a:pt x="88" y="107"/>
                </a:lnTo>
                <a:lnTo>
                  <a:pt x="95" y="113"/>
                </a:lnTo>
                <a:lnTo>
                  <a:pt x="100" y="121"/>
                </a:lnTo>
                <a:lnTo>
                  <a:pt x="114" y="121"/>
                </a:lnTo>
                <a:lnTo>
                  <a:pt x="121" y="128"/>
                </a:lnTo>
                <a:lnTo>
                  <a:pt x="128" y="122"/>
                </a:lnTo>
                <a:lnTo>
                  <a:pt x="129" y="117"/>
                </a:lnTo>
                <a:lnTo>
                  <a:pt x="143" y="117"/>
                </a:lnTo>
                <a:lnTo>
                  <a:pt x="143" y="129"/>
                </a:lnTo>
                <a:lnTo>
                  <a:pt x="149" y="153"/>
                </a:lnTo>
                <a:lnTo>
                  <a:pt x="156" y="151"/>
                </a:lnTo>
                <a:close/>
                <a:moveTo>
                  <a:pt x="21" y="82"/>
                </a:moveTo>
                <a:lnTo>
                  <a:pt x="9" y="84"/>
                </a:lnTo>
                <a:lnTo>
                  <a:pt x="6" y="87"/>
                </a:lnTo>
                <a:lnTo>
                  <a:pt x="9" y="88"/>
                </a:lnTo>
                <a:lnTo>
                  <a:pt x="18" y="87"/>
                </a:lnTo>
                <a:lnTo>
                  <a:pt x="28" y="99"/>
                </a:lnTo>
                <a:lnTo>
                  <a:pt x="35" y="99"/>
                </a:lnTo>
                <a:lnTo>
                  <a:pt x="37" y="91"/>
                </a:lnTo>
                <a:lnTo>
                  <a:pt x="54" y="86"/>
                </a:lnTo>
                <a:lnTo>
                  <a:pt x="53" y="78"/>
                </a:lnTo>
                <a:lnTo>
                  <a:pt x="35" y="71"/>
                </a:lnTo>
                <a:lnTo>
                  <a:pt x="30" y="69"/>
                </a:lnTo>
                <a:lnTo>
                  <a:pt x="21" y="82"/>
                </a:lnTo>
                <a:close/>
                <a:moveTo>
                  <a:pt x="60" y="106"/>
                </a:moveTo>
                <a:lnTo>
                  <a:pt x="37" y="109"/>
                </a:lnTo>
                <a:lnTo>
                  <a:pt x="25" y="109"/>
                </a:lnTo>
                <a:lnTo>
                  <a:pt x="20" y="118"/>
                </a:lnTo>
                <a:lnTo>
                  <a:pt x="14" y="117"/>
                </a:lnTo>
                <a:lnTo>
                  <a:pt x="0" y="118"/>
                </a:lnTo>
                <a:lnTo>
                  <a:pt x="4" y="136"/>
                </a:lnTo>
                <a:lnTo>
                  <a:pt x="16" y="144"/>
                </a:lnTo>
                <a:lnTo>
                  <a:pt x="13" y="156"/>
                </a:lnTo>
                <a:lnTo>
                  <a:pt x="13" y="162"/>
                </a:lnTo>
                <a:lnTo>
                  <a:pt x="20" y="153"/>
                </a:lnTo>
                <a:lnTo>
                  <a:pt x="28" y="133"/>
                </a:lnTo>
                <a:lnTo>
                  <a:pt x="39" y="136"/>
                </a:lnTo>
                <a:lnTo>
                  <a:pt x="49" y="133"/>
                </a:lnTo>
                <a:lnTo>
                  <a:pt x="53" y="128"/>
                </a:lnTo>
                <a:lnTo>
                  <a:pt x="61" y="124"/>
                </a:lnTo>
                <a:lnTo>
                  <a:pt x="65" y="118"/>
                </a:lnTo>
                <a:lnTo>
                  <a:pt x="74" y="117"/>
                </a:lnTo>
                <a:lnTo>
                  <a:pt x="72" y="113"/>
                </a:lnTo>
                <a:lnTo>
                  <a:pt x="60" y="106"/>
                </a:lnTo>
                <a:close/>
              </a:path>
            </a:pathLst>
          </a:custGeom>
          <a:solidFill>
            <a:srgbClr val="39B218"/>
          </a:solidFill>
          <a:ln w="3175">
            <a:solidFill>
              <a:srgbClr val="000000"/>
            </a:solidFill>
            <a:prstDash val="solid"/>
            <a:round/>
            <a:headEnd/>
            <a:tailEnd/>
          </a:ln>
        </p:spPr>
        <p:txBody>
          <a:bodyPr/>
          <a:lstStyle/>
          <a:p>
            <a:endParaRPr lang="cs-CZ"/>
          </a:p>
        </p:txBody>
      </p:sp>
      <p:sp>
        <p:nvSpPr>
          <p:cNvPr id="71712" name="Freeform 32"/>
          <p:cNvSpPr>
            <a:spLocks/>
          </p:cNvSpPr>
          <p:nvPr/>
        </p:nvSpPr>
        <p:spPr bwMode="auto">
          <a:xfrm>
            <a:off x="5161095" y="3775076"/>
            <a:ext cx="706834" cy="257175"/>
          </a:xfrm>
          <a:custGeom>
            <a:avLst/>
            <a:gdLst/>
            <a:ahLst/>
            <a:cxnLst>
              <a:cxn ang="0">
                <a:pos x="333" y="5"/>
              </a:cxn>
              <a:cxn ang="0">
                <a:pos x="319" y="0"/>
              </a:cxn>
              <a:cxn ang="0">
                <a:pos x="287" y="3"/>
              </a:cxn>
              <a:cxn ang="0">
                <a:pos x="275" y="8"/>
              </a:cxn>
              <a:cxn ang="0">
                <a:pos x="266" y="13"/>
              </a:cxn>
              <a:cxn ang="0">
                <a:pos x="254" y="8"/>
              </a:cxn>
              <a:cxn ang="0">
                <a:pos x="230" y="8"/>
              </a:cxn>
              <a:cxn ang="0">
                <a:pos x="219" y="19"/>
              </a:cxn>
              <a:cxn ang="0">
                <a:pos x="198" y="21"/>
              </a:cxn>
              <a:cxn ang="0">
                <a:pos x="190" y="13"/>
              </a:cxn>
              <a:cxn ang="0">
                <a:pos x="177" y="4"/>
              </a:cxn>
              <a:cxn ang="0">
                <a:pos x="167" y="0"/>
              </a:cxn>
              <a:cxn ang="0">
                <a:pos x="141" y="7"/>
              </a:cxn>
              <a:cxn ang="0">
                <a:pos x="127" y="3"/>
              </a:cxn>
              <a:cxn ang="0">
                <a:pos x="118" y="9"/>
              </a:cxn>
              <a:cxn ang="0">
                <a:pos x="106" y="9"/>
              </a:cxn>
              <a:cxn ang="0">
                <a:pos x="94" y="24"/>
              </a:cxn>
              <a:cxn ang="0">
                <a:pos x="83" y="26"/>
              </a:cxn>
              <a:cxn ang="0">
                <a:pos x="81" y="31"/>
              </a:cxn>
              <a:cxn ang="0">
                <a:pos x="80" y="43"/>
              </a:cxn>
              <a:cxn ang="0">
                <a:pos x="75" y="51"/>
              </a:cxn>
              <a:cxn ang="0">
                <a:pos x="64" y="53"/>
              </a:cxn>
              <a:cxn ang="0">
                <a:pos x="64" y="59"/>
              </a:cxn>
              <a:cxn ang="0">
                <a:pos x="48" y="69"/>
              </a:cxn>
              <a:cxn ang="0">
                <a:pos x="29" y="72"/>
              </a:cxn>
              <a:cxn ang="0">
                <a:pos x="22" y="67"/>
              </a:cxn>
              <a:cxn ang="0">
                <a:pos x="13" y="67"/>
              </a:cxn>
              <a:cxn ang="0">
                <a:pos x="0" y="88"/>
              </a:cxn>
              <a:cxn ang="0">
                <a:pos x="8" y="109"/>
              </a:cxn>
              <a:cxn ang="0">
                <a:pos x="17" y="122"/>
              </a:cxn>
              <a:cxn ang="0">
                <a:pos x="34" y="128"/>
              </a:cxn>
              <a:cxn ang="0">
                <a:pos x="66" y="146"/>
              </a:cxn>
              <a:cxn ang="0">
                <a:pos x="108" y="143"/>
              </a:cxn>
              <a:cxn ang="0">
                <a:pos x="115" y="143"/>
              </a:cxn>
              <a:cxn ang="0">
                <a:pos x="130" y="123"/>
              </a:cxn>
              <a:cxn ang="0">
                <a:pos x="169" y="114"/>
              </a:cxn>
              <a:cxn ang="0">
                <a:pos x="188" y="104"/>
              </a:cxn>
              <a:cxn ang="0">
                <a:pos x="209" y="108"/>
              </a:cxn>
              <a:cxn ang="0">
                <a:pos x="237" y="97"/>
              </a:cxn>
              <a:cxn ang="0">
                <a:pos x="242" y="85"/>
              </a:cxn>
              <a:cxn ang="0">
                <a:pos x="263" y="76"/>
              </a:cxn>
              <a:cxn ang="0">
                <a:pos x="284" y="76"/>
              </a:cxn>
              <a:cxn ang="0">
                <a:pos x="298" y="73"/>
              </a:cxn>
              <a:cxn ang="0">
                <a:pos x="319" y="76"/>
              </a:cxn>
              <a:cxn ang="0">
                <a:pos x="340" y="84"/>
              </a:cxn>
              <a:cxn ang="0">
                <a:pos x="355" y="80"/>
              </a:cxn>
              <a:cxn ang="0">
                <a:pos x="369" y="21"/>
              </a:cxn>
              <a:cxn ang="0">
                <a:pos x="357" y="20"/>
              </a:cxn>
              <a:cxn ang="0">
                <a:pos x="333" y="5"/>
              </a:cxn>
            </a:cxnLst>
            <a:rect l="0" t="0" r="r" b="b"/>
            <a:pathLst>
              <a:path w="369" h="146">
                <a:moveTo>
                  <a:pt x="333" y="5"/>
                </a:moveTo>
                <a:lnTo>
                  <a:pt x="319" y="0"/>
                </a:lnTo>
                <a:lnTo>
                  <a:pt x="287" y="3"/>
                </a:lnTo>
                <a:lnTo>
                  <a:pt x="275" y="8"/>
                </a:lnTo>
                <a:lnTo>
                  <a:pt x="266" y="13"/>
                </a:lnTo>
                <a:lnTo>
                  <a:pt x="254" y="8"/>
                </a:lnTo>
                <a:lnTo>
                  <a:pt x="230" y="8"/>
                </a:lnTo>
                <a:lnTo>
                  <a:pt x="219" y="19"/>
                </a:lnTo>
                <a:lnTo>
                  <a:pt x="198" y="21"/>
                </a:lnTo>
                <a:lnTo>
                  <a:pt x="190" y="13"/>
                </a:lnTo>
                <a:lnTo>
                  <a:pt x="177" y="4"/>
                </a:lnTo>
                <a:lnTo>
                  <a:pt x="167" y="0"/>
                </a:lnTo>
                <a:lnTo>
                  <a:pt x="141" y="7"/>
                </a:lnTo>
                <a:lnTo>
                  <a:pt x="127" y="3"/>
                </a:lnTo>
                <a:lnTo>
                  <a:pt x="118" y="9"/>
                </a:lnTo>
                <a:lnTo>
                  <a:pt x="106" y="9"/>
                </a:lnTo>
                <a:lnTo>
                  <a:pt x="94" y="24"/>
                </a:lnTo>
                <a:lnTo>
                  <a:pt x="83" y="26"/>
                </a:lnTo>
                <a:lnTo>
                  <a:pt x="81" y="31"/>
                </a:lnTo>
                <a:lnTo>
                  <a:pt x="80" y="43"/>
                </a:lnTo>
                <a:lnTo>
                  <a:pt x="75" y="51"/>
                </a:lnTo>
                <a:lnTo>
                  <a:pt x="64" y="53"/>
                </a:lnTo>
                <a:lnTo>
                  <a:pt x="64" y="59"/>
                </a:lnTo>
                <a:lnTo>
                  <a:pt x="48" y="69"/>
                </a:lnTo>
                <a:lnTo>
                  <a:pt x="29" y="72"/>
                </a:lnTo>
                <a:lnTo>
                  <a:pt x="22" y="67"/>
                </a:lnTo>
                <a:lnTo>
                  <a:pt x="13" y="67"/>
                </a:lnTo>
                <a:lnTo>
                  <a:pt x="0" y="88"/>
                </a:lnTo>
                <a:lnTo>
                  <a:pt x="8" y="109"/>
                </a:lnTo>
                <a:lnTo>
                  <a:pt x="17" y="122"/>
                </a:lnTo>
                <a:lnTo>
                  <a:pt x="34" y="128"/>
                </a:lnTo>
                <a:lnTo>
                  <a:pt x="66" y="146"/>
                </a:lnTo>
                <a:lnTo>
                  <a:pt x="108" y="143"/>
                </a:lnTo>
                <a:lnTo>
                  <a:pt x="115" y="143"/>
                </a:lnTo>
                <a:lnTo>
                  <a:pt x="130" y="123"/>
                </a:lnTo>
                <a:lnTo>
                  <a:pt x="169" y="114"/>
                </a:lnTo>
                <a:lnTo>
                  <a:pt x="188" y="104"/>
                </a:lnTo>
                <a:lnTo>
                  <a:pt x="209" y="108"/>
                </a:lnTo>
                <a:lnTo>
                  <a:pt x="237" y="97"/>
                </a:lnTo>
                <a:lnTo>
                  <a:pt x="242" y="85"/>
                </a:lnTo>
                <a:lnTo>
                  <a:pt x="263" y="76"/>
                </a:lnTo>
                <a:lnTo>
                  <a:pt x="284" y="76"/>
                </a:lnTo>
                <a:lnTo>
                  <a:pt x="298" y="73"/>
                </a:lnTo>
                <a:lnTo>
                  <a:pt x="319" y="76"/>
                </a:lnTo>
                <a:lnTo>
                  <a:pt x="340" y="84"/>
                </a:lnTo>
                <a:lnTo>
                  <a:pt x="355" y="80"/>
                </a:lnTo>
                <a:lnTo>
                  <a:pt x="369" y="21"/>
                </a:lnTo>
                <a:lnTo>
                  <a:pt x="357" y="20"/>
                </a:lnTo>
                <a:lnTo>
                  <a:pt x="333" y="5"/>
                </a:lnTo>
                <a:close/>
              </a:path>
            </a:pathLst>
          </a:custGeom>
          <a:solidFill>
            <a:srgbClr val="FFFFFF"/>
          </a:solidFill>
          <a:ln w="3175">
            <a:solidFill>
              <a:srgbClr val="000000"/>
            </a:solidFill>
            <a:prstDash val="solid"/>
            <a:round/>
            <a:headEnd/>
            <a:tailEnd/>
          </a:ln>
        </p:spPr>
        <p:txBody>
          <a:bodyPr/>
          <a:lstStyle/>
          <a:p>
            <a:endParaRPr lang="cs-CZ"/>
          </a:p>
        </p:txBody>
      </p:sp>
      <p:sp>
        <p:nvSpPr>
          <p:cNvPr id="71713" name="Freeform 33"/>
          <p:cNvSpPr>
            <a:spLocks/>
          </p:cNvSpPr>
          <p:nvPr/>
        </p:nvSpPr>
        <p:spPr bwMode="auto">
          <a:xfrm>
            <a:off x="4810258" y="3033714"/>
            <a:ext cx="1231371" cy="777875"/>
          </a:xfrm>
          <a:custGeom>
            <a:avLst/>
            <a:gdLst/>
            <a:ahLst/>
            <a:cxnLst>
              <a:cxn ang="0">
                <a:pos x="13" y="139"/>
              </a:cxn>
              <a:cxn ang="0">
                <a:pos x="16" y="176"/>
              </a:cxn>
              <a:cxn ang="0">
                <a:pos x="28" y="259"/>
              </a:cxn>
              <a:cxn ang="0">
                <a:pos x="46" y="298"/>
              </a:cxn>
              <a:cxn ang="0">
                <a:pos x="37" y="323"/>
              </a:cxn>
              <a:cxn ang="0">
                <a:pos x="75" y="316"/>
              </a:cxn>
              <a:cxn ang="0">
                <a:pos x="116" y="328"/>
              </a:cxn>
              <a:cxn ang="0">
                <a:pos x="140" y="340"/>
              </a:cxn>
              <a:cxn ang="0">
                <a:pos x="161" y="371"/>
              </a:cxn>
              <a:cxn ang="0">
                <a:pos x="210" y="363"/>
              </a:cxn>
              <a:cxn ang="0">
                <a:pos x="234" y="380"/>
              </a:cxn>
              <a:cxn ang="0">
                <a:pos x="262" y="388"/>
              </a:cxn>
              <a:cxn ang="0">
                <a:pos x="325" y="426"/>
              </a:cxn>
              <a:cxn ang="0">
                <a:pos x="361" y="423"/>
              </a:cxn>
              <a:cxn ang="0">
                <a:pos x="382" y="440"/>
              </a:cxn>
              <a:cxn ang="0">
                <a:pos x="414" y="427"/>
              </a:cxn>
              <a:cxn ang="0">
                <a:pos x="450" y="432"/>
              </a:cxn>
              <a:cxn ang="0">
                <a:pos x="503" y="419"/>
              </a:cxn>
              <a:cxn ang="0">
                <a:pos x="541" y="439"/>
              </a:cxn>
              <a:cxn ang="0">
                <a:pos x="572" y="439"/>
              </a:cxn>
              <a:cxn ang="0">
                <a:pos x="585" y="375"/>
              </a:cxn>
              <a:cxn ang="0">
                <a:pos x="640" y="327"/>
              </a:cxn>
              <a:cxn ang="0">
                <a:pos x="635" y="300"/>
              </a:cxn>
              <a:cxn ang="0">
                <a:pos x="621" y="279"/>
              </a:cxn>
              <a:cxn ang="0">
                <a:pos x="604" y="250"/>
              </a:cxn>
              <a:cxn ang="0">
                <a:pos x="595" y="202"/>
              </a:cxn>
              <a:cxn ang="0">
                <a:pos x="578" y="171"/>
              </a:cxn>
              <a:cxn ang="0">
                <a:pos x="600" y="117"/>
              </a:cxn>
              <a:cxn ang="0">
                <a:pos x="539" y="25"/>
              </a:cxn>
              <a:cxn ang="0">
                <a:pos x="497" y="23"/>
              </a:cxn>
              <a:cxn ang="0">
                <a:pos x="415" y="36"/>
              </a:cxn>
              <a:cxn ang="0">
                <a:pos x="320" y="33"/>
              </a:cxn>
              <a:cxn ang="0">
                <a:pos x="293" y="40"/>
              </a:cxn>
              <a:cxn ang="0">
                <a:pos x="278" y="18"/>
              </a:cxn>
              <a:cxn ang="0">
                <a:pos x="250" y="0"/>
              </a:cxn>
              <a:cxn ang="0">
                <a:pos x="187" y="10"/>
              </a:cxn>
              <a:cxn ang="0">
                <a:pos x="149" y="25"/>
              </a:cxn>
              <a:cxn ang="0">
                <a:pos x="79" y="57"/>
              </a:cxn>
              <a:cxn ang="0">
                <a:pos x="44" y="67"/>
              </a:cxn>
              <a:cxn ang="0">
                <a:pos x="20" y="76"/>
              </a:cxn>
              <a:cxn ang="0">
                <a:pos x="25" y="86"/>
              </a:cxn>
              <a:cxn ang="0">
                <a:pos x="14" y="113"/>
              </a:cxn>
            </a:cxnLst>
            <a:rect l="0" t="0" r="r" b="b"/>
            <a:pathLst>
              <a:path w="644" h="440">
                <a:moveTo>
                  <a:pt x="14" y="113"/>
                </a:moveTo>
                <a:lnTo>
                  <a:pt x="13" y="139"/>
                </a:lnTo>
                <a:lnTo>
                  <a:pt x="0" y="160"/>
                </a:lnTo>
                <a:lnTo>
                  <a:pt x="16" y="176"/>
                </a:lnTo>
                <a:lnTo>
                  <a:pt x="25" y="213"/>
                </a:lnTo>
                <a:lnTo>
                  <a:pt x="28" y="259"/>
                </a:lnTo>
                <a:lnTo>
                  <a:pt x="47" y="279"/>
                </a:lnTo>
                <a:lnTo>
                  <a:pt x="46" y="298"/>
                </a:lnTo>
                <a:lnTo>
                  <a:pt x="42" y="315"/>
                </a:lnTo>
                <a:lnTo>
                  <a:pt x="37" y="323"/>
                </a:lnTo>
                <a:lnTo>
                  <a:pt x="63" y="312"/>
                </a:lnTo>
                <a:lnTo>
                  <a:pt x="75" y="316"/>
                </a:lnTo>
                <a:lnTo>
                  <a:pt x="81" y="325"/>
                </a:lnTo>
                <a:lnTo>
                  <a:pt x="116" y="328"/>
                </a:lnTo>
                <a:lnTo>
                  <a:pt x="126" y="339"/>
                </a:lnTo>
                <a:lnTo>
                  <a:pt x="140" y="340"/>
                </a:lnTo>
                <a:lnTo>
                  <a:pt x="136" y="355"/>
                </a:lnTo>
                <a:lnTo>
                  <a:pt x="161" y="371"/>
                </a:lnTo>
                <a:lnTo>
                  <a:pt x="182" y="367"/>
                </a:lnTo>
                <a:lnTo>
                  <a:pt x="210" y="363"/>
                </a:lnTo>
                <a:lnTo>
                  <a:pt x="234" y="366"/>
                </a:lnTo>
                <a:lnTo>
                  <a:pt x="234" y="380"/>
                </a:lnTo>
                <a:lnTo>
                  <a:pt x="246" y="386"/>
                </a:lnTo>
                <a:lnTo>
                  <a:pt x="262" y="388"/>
                </a:lnTo>
                <a:lnTo>
                  <a:pt x="288" y="415"/>
                </a:lnTo>
                <a:lnTo>
                  <a:pt x="325" y="426"/>
                </a:lnTo>
                <a:lnTo>
                  <a:pt x="351" y="419"/>
                </a:lnTo>
                <a:lnTo>
                  <a:pt x="361" y="423"/>
                </a:lnTo>
                <a:lnTo>
                  <a:pt x="374" y="432"/>
                </a:lnTo>
                <a:lnTo>
                  <a:pt x="382" y="440"/>
                </a:lnTo>
                <a:lnTo>
                  <a:pt x="403" y="438"/>
                </a:lnTo>
                <a:lnTo>
                  <a:pt x="414" y="427"/>
                </a:lnTo>
                <a:lnTo>
                  <a:pt x="438" y="427"/>
                </a:lnTo>
                <a:lnTo>
                  <a:pt x="450" y="432"/>
                </a:lnTo>
                <a:lnTo>
                  <a:pt x="471" y="422"/>
                </a:lnTo>
                <a:lnTo>
                  <a:pt x="503" y="419"/>
                </a:lnTo>
                <a:lnTo>
                  <a:pt x="517" y="424"/>
                </a:lnTo>
                <a:lnTo>
                  <a:pt x="541" y="439"/>
                </a:lnTo>
                <a:lnTo>
                  <a:pt x="553" y="440"/>
                </a:lnTo>
                <a:lnTo>
                  <a:pt x="572" y="439"/>
                </a:lnTo>
                <a:lnTo>
                  <a:pt x="567" y="427"/>
                </a:lnTo>
                <a:lnTo>
                  <a:pt x="585" y="375"/>
                </a:lnTo>
                <a:lnTo>
                  <a:pt x="600" y="357"/>
                </a:lnTo>
                <a:lnTo>
                  <a:pt x="640" y="327"/>
                </a:lnTo>
                <a:lnTo>
                  <a:pt x="644" y="313"/>
                </a:lnTo>
                <a:lnTo>
                  <a:pt x="635" y="300"/>
                </a:lnTo>
                <a:lnTo>
                  <a:pt x="635" y="289"/>
                </a:lnTo>
                <a:lnTo>
                  <a:pt x="621" y="279"/>
                </a:lnTo>
                <a:lnTo>
                  <a:pt x="607" y="262"/>
                </a:lnTo>
                <a:lnTo>
                  <a:pt x="604" y="250"/>
                </a:lnTo>
                <a:lnTo>
                  <a:pt x="595" y="239"/>
                </a:lnTo>
                <a:lnTo>
                  <a:pt x="595" y="202"/>
                </a:lnTo>
                <a:lnTo>
                  <a:pt x="567" y="183"/>
                </a:lnTo>
                <a:lnTo>
                  <a:pt x="578" y="171"/>
                </a:lnTo>
                <a:lnTo>
                  <a:pt x="604" y="147"/>
                </a:lnTo>
                <a:lnTo>
                  <a:pt x="600" y="117"/>
                </a:lnTo>
                <a:lnTo>
                  <a:pt x="567" y="44"/>
                </a:lnTo>
                <a:lnTo>
                  <a:pt x="539" y="25"/>
                </a:lnTo>
                <a:lnTo>
                  <a:pt x="522" y="19"/>
                </a:lnTo>
                <a:lnTo>
                  <a:pt x="497" y="23"/>
                </a:lnTo>
                <a:lnTo>
                  <a:pt x="468" y="32"/>
                </a:lnTo>
                <a:lnTo>
                  <a:pt x="415" y="36"/>
                </a:lnTo>
                <a:lnTo>
                  <a:pt x="328" y="28"/>
                </a:lnTo>
                <a:lnTo>
                  <a:pt x="320" y="33"/>
                </a:lnTo>
                <a:lnTo>
                  <a:pt x="304" y="36"/>
                </a:lnTo>
                <a:lnTo>
                  <a:pt x="293" y="40"/>
                </a:lnTo>
                <a:lnTo>
                  <a:pt x="260" y="14"/>
                </a:lnTo>
                <a:lnTo>
                  <a:pt x="278" y="18"/>
                </a:lnTo>
                <a:lnTo>
                  <a:pt x="271" y="6"/>
                </a:lnTo>
                <a:lnTo>
                  <a:pt x="250" y="0"/>
                </a:lnTo>
                <a:lnTo>
                  <a:pt x="234" y="0"/>
                </a:lnTo>
                <a:lnTo>
                  <a:pt x="187" y="10"/>
                </a:lnTo>
                <a:lnTo>
                  <a:pt x="164" y="21"/>
                </a:lnTo>
                <a:lnTo>
                  <a:pt x="149" y="25"/>
                </a:lnTo>
                <a:lnTo>
                  <a:pt x="114" y="49"/>
                </a:lnTo>
                <a:lnTo>
                  <a:pt x="79" y="57"/>
                </a:lnTo>
                <a:lnTo>
                  <a:pt x="58" y="60"/>
                </a:lnTo>
                <a:lnTo>
                  <a:pt x="44" y="67"/>
                </a:lnTo>
                <a:lnTo>
                  <a:pt x="32" y="76"/>
                </a:lnTo>
                <a:lnTo>
                  <a:pt x="20" y="76"/>
                </a:lnTo>
                <a:lnTo>
                  <a:pt x="9" y="82"/>
                </a:lnTo>
                <a:lnTo>
                  <a:pt x="25" y="86"/>
                </a:lnTo>
                <a:lnTo>
                  <a:pt x="2" y="91"/>
                </a:lnTo>
                <a:lnTo>
                  <a:pt x="14" y="113"/>
                </a:lnTo>
                <a:close/>
              </a:path>
            </a:pathLst>
          </a:custGeom>
          <a:solidFill>
            <a:srgbClr val="39B218"/>
          </a:solidFill>
          <a:ln w="3175">
            <a:solidFill>
              <a:schemeClr val="tx1"/>
            </a:solidFill>
            <a:prstDash val="solid"/>
            <a:round/>
            <a:headEnd/>
            <a:tailEnd/>
          </a:ln>
        </p:spPr>
        <p:txBody>
          <a:bodyPr/>
          <a:lstStyle/>
          <a:p>
            <a:endParaRPr lang="cs-CZ"/>
          </a:p>
        </p:txBody>
      </p:sp>
      <p:sp>
        <p:nvSpPr>
          <p:cNvPr id="71714" name="Freeform 34"/>
          <p:cNvSpPr>
            <a:spLocks/>
          </p:cNvSpPr>
          <p:nvPr/>
        </p:nvSpPr>
        <p:spPr bwMode="auto">
          <a:xfrm>
            <a:off x="3902208" y="4924425"/>
            <a:ext cx="225292" cy="336550"/>
          </a:xfrm>
          <a:custGeom>
            <a:avLst/>
            <a:gdLst/>
            <a:ahLst/>
            <a:cxnLst>
              <a:cxn ang="0">
                <a:pos x="79" y="0"/>
              </a:cxn>
              <a:cxn ang="0">
                <a:pos x="103" y="15"/>
              </a:cxn>
              <a:cxn ang="0">
                <a:pos x="110" y="26"/>
              </a:cxn>
              <a:cxn ang="0">
                <a:pos x="115" y="50"/>
              </a:cxn>
              <a:cxn ang="0">
                <a:pos x="117" y="70"/>
              </a:cxn>
              <a:cxn ang="0">
                <a:pos x="112" y="89"/>
              </a:cxn>
              <a:cxn ang="0">
                <a:pos x="110" y="123"/>
              </a:cxn>
              <a:cxn ang="0">
                <a:pos x="106" y="154"/>
              </a:cxn>
              <a:cxn ang="0">
                <a:pos x="101" y="161"/>
              </a:cxn>
              <a:cxn ang="0">
                <a:pos x="99" y="167"/>
              </a:cxn>
              <a:cxn ang="0">
                <a:pos x="91" y="172"/>
              </a:cxn>
              <a:cxn ang="0">
                <a:pos x="72" y="167"/>
              </a:cxn>
              <a:cxn ang="0">
                <a:pos x="65" y="172"/>
              </a:cxn>
              <a:cxn ang="0">
                <a:pos x="58" y="183"/>
              </a:cxn>
              <a:cxn ang="0">
                <a:pos x="47" y="188"/>
              </a:cxn>
              <a:cxn ang="0">
                <a:pos x="31" y="191"/>
              </a:cxn>
              <a:cxn ang="0">
                <a:pos x="26" y="185"/>
              </a:cxn>
              <a:cxn ang="0">
                <a:pos x="12" y="167"/>
              </a:cxn>
              <a:cxn ang="0">
                <a:pos x="11" y="156"/>
              </a:cxn>
              <a:cxn ang="0">
                <a:pos x="11" y="150"/>
              </a:cxn>
              <a:cxn ang="0">
                <a:pos x="7" y="141"/>
              </a:cxn>
              <a:cxn ang="0">
                <a:pos x="14" y="118"/>
              </a:cxn>
              <a:cxn ang="0">
                <a:pos x="19" y="115"/>
              </a:cxn>
              <a:cxn ang="0">
                <a:pos x="18" y="104"/>
              </a:cxn>
              <a:cxn ang="0">
                <a:pos x="16" y="95"/>
              </a:cxn>
              <a:cxn ang="0">
                <a:pos x="19" y="85"/>
              </a:cxn>
              <a:cxn ang="0">
                <a:pos x="19" y="74"/>
              </a:cxn>
              <a:cxn ang="0">
                <a:pos x="18" y="65"/>
              </a:cxn>
              <a:cxn ang="0">
                <a:pos x="12" y="54"/>
              </a:cxn>
              <a:cxn ang="0">
                <a:pos x="5" y="54"/>
              </a:cxn>
              <a:cxn ang="0">
                <a:pos x="0" y="47"/>
              </a:cxn>
              <a:cxn ang="0">
                <a:pos x="4" y="24"/>
              </a:cxn>
              <a:cxn ang="0">
                <a:pos x="4" y="23"/>
              </a:cxn>
              <a:cxn ang="0">
                <a:pos x="16" y="33"/>
              </a:cxn>
              <a:cxn ang="0">
                <a:pos x="30" y="31"/>
              </a:cxn>
              <a:cxn ang="0">
                <a:pos x="70" y="9"/>
              </a:cxn>
              <a:cxn ang="0">
                <a:pos x="79" y="0"/>
              </a:cxn>
            </a:cxnLst>
            <a:rect l="0" t="0" r="r" b="b"/>
            <a:pathLst>
              <a:path w="117" h="191">
                <a:moveTo>
                  <a:pt x="79" y="0"/>
                </a:moveTo>
                <a:lnTo>
                  <a:pt x="103" y="15"/>
                </a:lnTo>
                <a:lnTo>
                  <a:pt x="110" y="26"/>
                </a:lnTo>
                <a:lnTo>
                  <a:pt x="115" y="50"/>
                </a:lnTo>
                <a:lnTo>
                  <a:pt x="117" y="70"/>
                </a:lnTo>
                <a:lnTo>
                  <a:pt x="112" y="89"/>
                </a:lnTo>
                <a:lnTo>
                  <a:pt x="110" y="123"/>
                </a:lnTo>
                <a:lnTo>
                  <a:pt x="106" y="154"/>
                </a:lnTo>
                <a:lnTo>
                  <a:pt x="101" y="161"/>
                </a:lnTo>
                <a:lnTo>
                  <a:pt x="99" y="167"/>
                </a:lnTo>
                <a:lnTo>
                  <a:pt x="91" y="172"/>
                </a:lnTo>
                <a:lnTo>
                  <a:pt x="72" y="167"/>
                </a:lnTo>
                <a:lnTo>
                  <a:pt x="65" y="172"/>
                </a:lnTo>
                <a:lnTo>
                  <a:pt x="58" y="183"/>
                </a:lnTo>
                <a:lnTo>
                  <a:pt x="47" y="188"/>
                </a:lnTo>
                <a:lnTo>
                  <a:pt x="31" y="191"/>
                </a:lnTo>
                <a:lnTo>
                  <a:pt x="26" y="185"/>
                </a:lnTo>
                <a:lnTo>
                  <a:pt x="12" y="167"/>
                </a:lnTo>
                <a:lnTo>
                  <a:pt x="11" y="156"/>
                </a:lnTo>
                <a:lnTo>
                  <a:pt x="11" y="150"/>
                </a:lnTo>
                <a:lnTo>
                  <a:pt x="7" y="141"/>
                </a:lnTo>
                <a:lnTo>
                  <a:pt x="14" y="118"/>
                </a:lnTo>
                <a:lnTo>
                  <a:pt x="19" y="115"/>
                </a:lnTo>
                <a:lnTo>
                  <a:pt x="18" y="104"/>
                </a:lnTo>
                <a:lnTo>
                  <a:pt x="16" y="95"/>
                </a:lnTo>
                <a:lnTo>
                  <a:pt x="19" y="85"/>
                </a:lnTo>
                <a:lnTo>
                  <a:pt x="19" y="74"/>
                </a:lnTo>
                <a:lnTo>
                  <a:pt x="18" y="65"/>
                </a:lnTo>
                <a:lnTo>
                  <a:pt x="12" y="54"/>
                </a:lnTo>
                <a:lnTo>
                  <a:pt x="5" y="54"/>
                </a:lnTo>
                <a:lnTo>
                  <a:pt x="0" y="47"/>
                </a:lnTo>
                <a:lnTo>
                  <a:pt x="4" y="24"/>
                </a:lnTo>
                <a:lnTo>
                  <a:pt x="4" y="23"/>
                </a:lnTo>
                <a:lnTo>
                  <a:pt x="16" y="33"/>
                </a:lnTo>
                <a:lnTo>
                  <a:pt x="30" y="31"/>
                </a:lnTo>
                <a:lnTo>
                  <a:pt x="70" y="9"/>
                </a:lnTo>
                <a:lnTo>
                  <a:pt x="79" y="0"/>
                </a:lnTo>
                <a:close/>
              </a:path>
            </a:pathLst>
          </a:custGeom>
          <a:solidFill>
            <a:srgbClr val="39B218"/>
          </a:solidFill>
          <a:ln w="3175">
            <a:solidFill>
              <a:srgbClr val="000000"/>
            </a:solidFill>
            <a:prstDash val="solid"/>
            <a:round/>
            <a:headEnd/>
            <a:tailEnd/>
          </a:ln>
        </p:spPr>
        <p:txBody>
          <a:bodyPr/>
          <a:lstStyle/>
          <a:p>
            <a:endParaRPr lang="cs-CZ"/>
          </a:p>
        </p:txBody>
      </p:sp>
      <p:sp>
        <p:nvSpPr>
          <p:cNvPr id="71715" name="Freeform 35"/>
          <p:cNvSpPr>
            <a:spLocks noEditPoints="1"/>
          </p:cNvSpPr>
          <p:nvPr/>
        </p:nvSpPr>
        <p:spPr bwMode="auto">
          <a:xfrm>
            <a:off x="3769783" y="4127501"/>
            <a:ext cx="1671638" cy="1463675"/>
          </a:xfrm>
          <a:custGeom>
            <a:avLst/>
            <a:gdLst/>
            <a:ahLst/>
            <a:cxnLst>
              <a:cxn ang="0">
                <a:pos x="625" y="741"/>
              </a:cxn>
              <a:cxn ang="0">
                <a:pos x="614" y="821"/>
              </a:cxn>
              <a:cxn ang="0">
                <a:pos x="543" y="802"/>
              </a:cxn>
              <a:cxn ang="0">
                <a:pos x="452" y="765"/>
              </a:cxn>
              <a:cxn ang="0">
                <a:pos x="398" y="729"/>
              </a:cxn>
              <a:cxn ang="0">
                <a:pos x="435" y="716"/>
              </a:cxn>
              <a:cxn ang="0">
                <a:pos x="496" y="726"/>
              </a:cxn>
              <a:cxn ang="0">
                <a:pos x="586" y="711"/>
              </a:cxn>
              <a:cxn ang="0">
                <a:pos x="651" y="701"/>
              </a:cxn>
              <a:cxn ang="0">
                <a:pos x="511" y="107"/>
              </a:cxn>
              <a:cxn ang="0">
                <a:pos x="492" y="87"/>
              </a:cxn>
              <a:cxn ang="0">
                <a:pos x="492" y="58"/>
              </a:cxn>
              <a:cxn ang="0">
                <a:pos x="476" y="44"/>
              </a:cxn>
              <a:cxn ang="0">
                <a:pos x="398" y="7"/>
              </a:cxn>
              <a:cxn ang="0">
                <a:pos x="368" y="6"/>
              </a:cxn>
              <a:cxn ang="0">
                <a:pos x="276" y="14"/>
              </a:cxn>
              <a:cxn ang="0">
                <a:pos x="253" y="34"/>
              </a:cxn>
              <a:cxn ang="0">
                <a:pos x="225" y="52"/>
              </a:cxn>
              <a:cxn ang="0">
                <a:pos x="190" y="52"/>
              </a:cxn>
              <a:cxn ang="0">
                <a:pos x="131" y="41"/>
              </a:cxn>
              <a:cxn ang="0">
                <a:pos x="88" y="76"/>
              </a:cxn>
              <a:cxn ang="0">
                <a:pos x="26" y="77"/>
              </a:cxn>
              <a:cxn ang="0">
                <a:pos x="25" y="125"/>
              </a:cxn>
              <a:cxn ang="0">
                <a:pos x="11" y="160"/>
              </a:cxn>
              <a:cxn ang="0">
                <a:pos x="49" y="215"/>
              </a:cxn>
              <a:cxn ang="0">
                <a:pos x="95" y="238"/>
              </a:cxn>
              <a:cxn ang="0">
                <a:pos x="121" y="210"/>
              </a:cxn>
              <a:cxn ang="0">
                <a:pos x="222" y="234"/>
              </a:cxn>
              <a:cxn ang="0">
                <a:pos x="264" y="298"/>
              </a:cxn>
              <a:cxn ang="0">
                <a:pos x="306" y="355"/>
              </a:cxn>
              <a:cxn ang="0">
                <a:pos x="361" y="398"/>
              </a:cxn>
              <a:cxn ang="0">
                <a:pos x="450" y="465"/>
              </a:cxn>
              <a:cxn ang="0">
                <a:pos x="530" y="497"/>
              </a:cxn>
              <a:cxn ang="0">
                <a:pos x="579" y="513"/>
              </a:cxn>
              <a:cxn ang="0">
                <a:pos x="604" y="550"/>
              </a:cxn>
              <a:cxn ang="0">
                <a:pos x="640" y="558"/>
              </a:cxn>
              <a:cxn ang="0">
                <a:pos x="680" y="613"/>
              </a:cxn>
              <a:cxn ang="0">
                <a:pos x="673" y="684"/>
              </a:cxn>
              <a:cxn ang="0">
                <a:pos x="686" y="730"/>
              </a:cxn>
              <a:cxn ang="0">
                <a:pos x="729" y="687"/>
              </a:cxn>
              <a:cxn ang="0">
                <a:pos x="766" y="608"/>
              </a:cxn>
              <a:cxn ang="0">
                <a:pos x="722" y="585"/>
              </a:cxn>
              <a:cxn ang="0">
                <a:pos x="773" y="521"/>
              </a:cxn>
              <a:cxn ang="0">
                <a:pos x="848" y="567"/>
              </a:cxn>
              <a:cxn ang="0">
                <a:pos x="860" y="535"/>
              </a:cxn>
              <a:cxn ang="0">
                <a:pos x="778" y="490"/>
              </a:cxn>
              <a:cxn ang="0">
                <a:pos x="680" y="451"/>
              </a:cxn>
              <a:cxn ang="0">
                <a:pos x="687" y="428"/>
              </a:cxn>
              <a:cxn ang="0">
                <a:pos x="660" y="412"/>
              </a:cxn>
              <a:cxn ang="0">
                <a:pos x="585" y="400"/>
              </a:cxn>
              <a:cxn ang="0">
                <a:pos x="541" y="368"/>
              </a:cxn>
              <a:cxn ang="0">
                <a:pos x="515" y="325"/>
              </a:cxn>
              <a:cxn ang="0">
                <a:pos x="492" y="279"/>
              </a:cxn>
              <a:cxn ang="0">
                <a:pos x="449" y="253"/>
              </a:cxn>
              <a:cxn ang="0">
                <a:pos x="405" y="179"/>
              </a:cxn>
              <a:cxn ang="0">
                <a:pos x="412" y="160"/>
              </a:cxn>
              <a:cxn ang="0">
                <a:pos x="417" y="127"/>
              </a:cxn>
              <a:cxn ang="0">
                <a:pos x="485" y="113"/>
              </a:cxn>
              <a:cxn ang="0">
                <a:pos x="508" y="117"/>
              </a:cxn>
            </a:cxnLst>
            <a:rect l="0" t="0" r="r" b="b"/>
            <a:pathLst>
              <a:path w="874" h="829">
                <a:moveTo>
                  <a:pt x="651" y="701"/>
                </a:moveTo>
                <a:lnTo>
                  <a:pt x="646" y="715"/>
                </a:lnTo>
                <a:lnTo>
                  <a:pt x="625" y="741"/>
                </a:lnTo>
                <a:lnTo>
                  <a:pt x="609" y="771"/>
                </a:lnTo>
                <a:lnTo>
                  <a:pt x="623" y="802"/>
                </a:lnTo>
                <a:lnTo>
                  <a:pt x="614" y="821"/>
                </a:lnTo>
                <a:lnTo>
                  <a:pt x="612" y="829"/>
                </a:lnTo>
                <a:lnTo>
                  <a:pt x="572" y="825"/>
                </a:lnTo>
                <a:lnTo>
                  <a:pt x="543" y="802"/>
                </a:lnTo>
                <a:lnTo>
                  <a:pt x="497" y="791"/>
                </a:lnTo>
                <a:lnTo>
                  <a:pt x="487" y="783"/>
                </a:lnTo>
                <a:lnTo>
                  <a:pt x="452" y="765"/>
                </a:lnTo>
                <a:lnTo>
                  <a:pt x="408" y="754"/>
                </a:lnTo>
                <a:lnTo>
                  <a:pt x="401" y="746"/>
                </a:lnTo>
                <a:lnTo>
                  <a:pt x="398" y="729"/>
                </a:lnTo>
                <a:lnTo>
                  <a:pt x="414" y="708"/>
                </a:lnTo>
                <a:lnTo>
                  <a:pt x="426" y="716"/>
                </a:lnTo>
                <a:lnTo>
                  <a:pt x="435" y="716"/>
                </a:lnTo>
                <a:lnTo>
                  <a:pt x="459" y="706"/>
                </a:lnTo>
                <a:lnTo>
                  <a:pt x="490" y="718"/>
                </a:lnTo>
                <a:lnTo>
                  <a:pt x="496" y="726"/>
                </a:lnTo>
                <a:lnTo>
                  <a:pt x="517" y="723"/>
                </a:lnTo>
                <a:lnTo>
                  <a:pt x="574" y="716"/>
                </a:lnTo>
                <a:lnTo>
                  <a:pt x="586" y="711"/>
                </a:lnTo>
                <a:lnTo>
                  <a:pt x="614" y="711"/>
                </a:lnTo>
                <a:lnTo>
                  <a:pt x="623" y="706"/>
                </a:lnTo>
                <a:lnTo>
                  <a:pt x="651" y="701"/>
                </a:lnTo>
                <a:close/>
                <a:moveTo>
                  <a:pt x="517" y="125"/>
                </a:moveTo>
                <a:lnTo>
                  <a:pt x="522" y="118"/>
                </a:lnTo>
                <a:lnTo>
                  <a:pt x="511" y="107"/>
                </a:lnTo>
                <a:lnTo>
                  <a:pt x="497" y="100"/>
                </a:lnTo>
                <a:lnTo>
                  <a:pt x="499" y="92"/>
                </a:lnTo>
                <a:lnTo>
                  <a:pt x="492" y="87"/>
                </a:lnTo>
                <a:lnTo>
                  <a:pt x="497" y="72"/>
                </a:lnTo>
                <a:lnTo>
                  <a:pt x="487" y="71"/>
                </a:lnTo>
                <a:lnTo>
                  <a:pt x="492" y="58"/>
                </a:lnTo>
                <a:lnTo>
                  <a:pt x="504" y="49"/>
                </a:lnTo>
                <a:lnTo>
                  <a:pt x="494" y="48"/>
                </a:lnTo>
                <a:lnTo>
                  <a:pt x="476" y="44"/>
                </a:lnTo>
                <a:lnTo>
                  <a:pt x="438" y="38"/>
                </a:lnTo>
                <a:lnTo>
                  <a:pt x="400" y="15"/>
                </a:lnTo>
                <a:lnTo>
                  <a:pt x="398" y="7"/>
                </a:lnTo>
                <a:lnTo>
                  <a:pt x="396" y="0"/>
                </a:lnTo>
                <a:lnTo>
                  <a:pt x="380" y="4"/>
                </a:lnTo>
                <a:lnTo>
                  <a:pt x="368" y="6"/>
                </a:lnTo>
                <a:lnTo>
                  <a:pt x="344" y="7"/>
                </a:lnTo>
                <a:lnTo>
                  <a:pt x="299" y="18"/>
                </a:lnTo>
                <a:lnTo>
                  <a:pt x="276" y="14"/>
                </a:lnTo>
                <a:lnTo>
                  <a:pt x="272" y="25"/>
                </a:lnTo>
                <a:lnTo>
                  <a:pt x="272" y="31"/>
                </a:lnTo>
                <a:lnTo>
                  <a:pt x="253" y="34"/>
                </a:lnTo>
                <a:lnTo>
                  <a:pt x="251" y="48"/>
                </a:lnTo>
                <a:lnTo>
                  <a:pt x="251" y="57"/>
                </a:lnTo>
                <a:lnTo>
                  <a:pt x="225" y="52"/>
                </a:lnTo>
                <a:lnTo>
                  <a:pt x="211" y="50"/>
                </a:lnTo>
                <a:lnTo>
                  <a:pt x="194" y="41"/>
                </a:lnTo>
                <a:lnTo>
                  <a:pt x="190" y="52"/>
                </a:lnTo>
                <a:lnTo>
                  <a:pt x="168" y="84"/>
                </a:lnTo>
                <a:lnTo>
                  <a:pt x="138" y="61"/>
                </a:lnTo>
                <a:lnTo>
                  <a:pt x="131" y="41"/>
                </a:lnTo>
                <a:lnTo>
                  <a:pt x="108" y="53"/>
                </a:lnTo>
                <a:lnTo>
                  <a:pt x="101" y="67"/>
                </a:lnTo>
                <a:lnTo>
                  <a:pt x="88" y="76"/>
                </a:lnTo>
                <a:lnTo>
                  <a:pt x="70" y="73"/>
                </a:lnTo>
                <a:lnTo>
                  <a:pt x="37" y="77"/>
                </a:lnTo>
                <a:lnTo>
                  <a:pt x="26" y="77"/>
                </a:lnTo>
                <a:lnTo>
                  <a:pt x="13" y="76"/>
                </a:lnTo>
                <a:lnTo>
                  <a:pt x="13" y="87"/>
                </a:lnTo>
                <a:lnTo>
                  <a:pt x="25" y="125"/>
                </a:lnTo>
                <a:lnTo>
                  <a:pt x="2" y="137"/>
                </a:lnTo>
                <a:lnTo>
                  <a:pt x="0" y="156"/>
                </a:lnTo>
                <a:lnTo>
                  <a:pt x="11" y="160"/>
                </a:lnTo>
                <a:lnTo>
                  <a:pt x="7" y="188"/>
                </a:lnTo>
                <a:lnTo>
                  <a:pt x="16" y="210"/>
                </a:lnTo>
                <a:lnTo>
                  <a:pt x="49" y="215"/>
                </a:lnTo>
                <a:lnTo>
                  <a:pt x="47" y="244"/>
                </a:lnTo>
                <a:lnTo>
                  <a:pt x="72" y="244"/>
                </a:lnTo>
                <a:lnTo>
                  <a:pt x="95" y="238"/>
                </a:lnTo>
                <a:lnTo>
                  <a:pt x="98" y="230"/>
                </a:lnTo>
                <a:lnTo>
                  <a:pt x="117" y="215"/>
                </a:lnTo>
                <a:lnTo>
                  <a:pt x="121" y="210"/>
                </a:lnTo>
                <a:lnTo>
                  <a:pt x="145" y="202"/>
                </a:lnTo>
                <a:lnTo>
                  <a:pt x="169" y="206"/>
                </a:lnTo>
                <a:lnTo>
                  <a:pt x="222" y="234"/>
                </a:lnTo>
                <a:lnTo>
                  <a:pt x="243" y="243"/>
                </a:lnTo>
                <a:lnTo>
                  <a:pt x="248" y="260"/>
                </a:lnTo>
                <a:lnTo>
                  <a:pt x="264" y="298"/>
                </a:lnTo>
                <a:lnTo>
                  <a:pt x="265" y="318"/>
                </a:lnTo>
                <a:lnTo>
                  <a:pt x="293" y="340"/>
                </a:lnTo>
                <a:lnTo>
                  <a:pt x="306" y="355"/>
                </a:lnTo>
                <a:lnTo>
                  <a:pt x="309" y="371"/>
                </a:lnTo>
                <a:lnTo>
                  <a:pt x="330" y="368"/>
                </a:lnTo>
                <a:lnTo>
                  <a:pt x="361" y="398"/>
                </a:lnTo>
                <a:lnTo>
                  <a:pt x="375" y="401"/>
                </a:lnTo>
                <a:lnTo>
                  <a:pt x="415" y="443"/>
                </a:lnTo>
                <a:lnTo>
                  <a:pt x="450" y="465"/>
                </a:lnTo>
                <a:lnTo>
                  <a:pt x="504" y="467"/>
                </a:lnTo>
                <a:lnTo>
                  <a:pt x="523" y="485"/>
                </a:lnTo>
                <a:lnTo>
                  <a:pt x="530" y="497"/>
                </a:lnTo>
                <a:lnTo>
                  <a:pt x="553" y="504"/>
                </a:lnTo>
                <a:lnTo>
                  <a:pt x="553" y="516"/>
                </a:lnTo>
                <a:lnTo>
                  <a:pt x="579" y="513"/>
                </a:lnTo>
                <a:lnTo>
                  <a:pt x="593" y="521"/>
                </a:lnTo>
                <a:lnTo>
                  <a:pt x="597" y="540"/>
                </a:lnTo>
                <a:lnTo>
                  <a:pt x="604" y="550"/>
                </a:lnTo>
                <a:lnTo>
                  <a:pt x="619" y="554"/>
                </a:lnTo>
                <a:lnTo>
                  <a:pt x="635" y="567"/>
                </a:lnTo>
                <a:lnTo>
                  <a:pt x="640" y="558"/>
                </a:lnTo>
                <a:lnTo>
                  <a:pt x="649" y="558"/>
                </a:lnTo>
                <a:lnTo>
                  <a:pt x="665" y="592"/>
                </a:lnTo>
                <a:lnTo>
                  <a:pt x="680" y="613"/>
                </a:lnTo>
                <a:lnTo>
                  <a:pt x="700" y="658"/>
                </a:lnTo>
                <a:lnTo>
                  <a:pt x="668" y="672"/>
                </a:lnTo>
                <a:lnTo>
                  <a:pt x="673" y="684"/>
                </a:lnTo>
                <a:lnTo>
                  <a:pt x="658" y="708"/>
                </a:lnTo>
                <a:lnTo>
                  <a:pt x="663" y="730"/>
                </a:lnTo>
                <a:lnTo>
                  <a:pt x="686" y="730"/>
                </a:lnTo>
                <a:lnTo>
                  <a:pt x="701" y="707"/>
                </a:lnTo>
                <a:lnTo>
                  <a:pt x="726" y="693"/>
                </a:lnTo>
                <a:lnTo>
                  <a:pt x="729" y="687"/>
                </a:lnTo>
                <a:lnTo>
                  <a:pt x="729" y="661"/>
                </a:lnTo>
                <a:lnTo>
                  <a:pt x="766" y="646"/>
                </a:lnTo>
                <a:lnTo>
                  <a:pt x="766" y="608"/>
                </a:lnTo>
                <a:lnTo>
                  <a:pt x="745" y="597"/>
                </a:lnTo>
                <a:lnTo>
                  <a:pt x="738" y="590"/>
                </a:lnTo>
                <a:lnTo>
                  <a:pt x="722" y="585"/>
                </a:lnTo>
                <a:lnTo>
                  <a:pt x="729" y="553"/>
                </a:lnTo>
                <a:lnTo>
                  <a:pt x="757" y="524"/>
                </a:lnTo>
                <a:lnTo>
                  <a:pt x="773" y="521"/>
                </a:lnTo>
                <a:lnTo>
                  <a:pt x="796" y="535"/>
                </a:lnTo>
                <a:lnTo>
                  <a:pt x="832" y="544"/>
                </a:lnTo>
                <a:lnTo>
                  <a:pt x="848" y="567"/>
                </a:lnTo>
                <a:lnTo>
                  <a:pt x="864" y="574"/>
                </a:lnTo>
                <a:lnTo>
                  <a:pt x="874" y="553"/>
                </a:lnTo>
                <a:lnTo>
                  <a:pt x="860" y="535"/>
                </a:lnTo>
                <a:lnTo>
                  <a:pt x="846" y="524"/>
                </a:lnTo>
                <a:lnTo>
                  <a:pt x="830" y="504"/>
                </a:lnTo>
                <a:lnTo>
                  <a:pt x="778" y="490"/>
                </a:lnTo>
                <a:lnTo>
                  <a:pt x="768" y="481"/>
                </a:lnTo>
                <a:lnTo>
                  <a:pt x="750" y="474"/>
                </a:lnTo>
                <a:lnTo>
                  <a:pt x="680" y="451"/>
                </a:lnTo>
                <a:lnTo>
                  <a:pt x="673" y="451"/>
                </a:lnTo>
                <a:lnTo>
                  <a:pt x="670" y="440"/>
                </a:lnTo>
                <a:lnTo>
                  <a:pt x="687" y="428"/>
                </a:lnTo>
                <a:lnTo>
                  <a:pt x="689" y="417"/>
                </a:lnTo>
                <a:lnTo>
                  <a:pt x="680" y="408"/>
                </a:lnTo>
                <a:lnTo>
                  <a:pt x="660" y="412"/>
                </a:lnTo>
                <a:lnTo>
                  <a:pt x="618" y="413"/>
                </a:lnTo>
                <a:lnTo>
                  <a:pt x="616" y="421"/>
                </a:lnTo>
                <a:lnTo>
                  <a:pt x="585" y="400"/>
                </a:lnTo>
                <a:lnTo>
                  <a:pt x="574" y="390"/>
                </a:lnTo>
                <a:lnTo>
                  <a:pt x="569" y="390"/>
                </a:lnTo>
                <a:lnTo>
                  <a:pt x="541" y="368"/>
                </a:lnTo>
                <a:lnTo>
                  <a:pt x="532" y="359"/>
                </a:lnTo>
                <a:lnTo>
                  <a:pt x="523" y="344"/>
                </a:lnTo>
                <a:lnTo>
                  <a:pt x="515" y="325"/>
                </a:lnTo>
                <a:lnTo>
                  <a:pt x="510" y="320"/>
                </a:lnTo>
                <a:lnTo>
                  <a:pt x="503" y="294"/>
                </a:lnTo>
                <a:lnTo>
                  <a:pt x="492" y="279"/>
                </a:lnTo>
                <a:lnTo>
                  <a:pt x="478" y="275"/>
                </a:lnTo>
                <a:lnTo>
                  <a:pt x="475" y="271"/>
                </a:lnTo>
                <a:lnTo>
                  <a:pt x="449" y="253"/>
                </a:lnTo>
                <a:lnTo>
                  <a:pt x="421" y="243"/>
                </a:lnTo>
                <a:lnTo>
                  <a:pt x="401" y="215"/>
                </a:lnTo>
                <a:lnTo>
                  <a:pt x="405" y="179"/>
                </a:lnTo>
                <a:lnTo>
                  <a:pt x="414" y="173"/>
                </a:lnTo>
                <a:lnTo>
                  <a:pt x="415" y="168"/>
                </a:lnTo>
                <a:lnTo>
                  <a:pt x="412" y="160"/>
                </a:lnTo>
                <a:lnTo>
                  <a:pt x="403" y="157"/>
                </a:lnTo>
                <a:lnTo>
                  <a:pt x="400" y="142"/>
                </a:lnTo>
                <a:lnTo>
                  <a:pt x="417" y="127"/>
                </a:lnTo>
                <a:lnTo>
                  <a:pt x="429" y="127"/>
                </a:lnTo>
                <a:lnTo>
                  <a:pt x="473" y="110"/>
                </a:lnTo>
                <a:lnTo>
                  <a:pt x="485" y="113"/>
                </a:lnTo>
                <a:lnTo>
                  <a:pt x="497" y="108"/>
                </a:lnTo>
                <a:lnTo>
                  <a:pt x="506" y="110"/>
                </a:lnTo>
                <a:lnTo>
                  <a:pt x="508" y="117"/>
                </a:lnTo>
                <a:lnTo>
                  <a:pt x="503" y="125"/>
                </a:lnTo>
                <a:lnTo>
                  <a:pt x="517" y="125"/>
                </a:lnTo>
                <a:close/>
              </a:path>
            </a:pathLst>
          </a:custGeom>
          <a:solidFill>
            <a:srgbClr val="39B218"/>
          </a:solidFill>
          <a:ln w="3175">
            <a:solidFill>
              <a:srgbClr val="000000"/>
            </a:solidFill>
            <a:prstDash val="solid"/>
            <a:round/>
            <a:headEnd/>
            <a:tailEnd/>
          </a:ln>
        </p:spPr>
        <p:txBody>
          <a:bodyPr/>
          <a:lstStyle/>
          <a:p>
            <a:endParaRPr lang="cs-CZ"/>
          </a:p>
        </p:txBody>
      </p:sp>
      <p:sp>
        <p:nvSpPr>
          <p:cNvPr id="71716" name="Freeform 36"/>
          <p:cNvSpPr>
            <a:spLocks noEditPoints="1"/>
          </p:cNvSpPr>
          <p:nvPr/>
        </p:nvSpPr>
        <p:spPr bwMode="auto">
          <a:xfrm>
            <a:off x="2835937" y="5048251"/>
            <a:ext cx="476382" cy="130175"/>
          </a:xfrm>
          <a:custGeom>
            <a:avLst/>
            <a:gdLst/>
            <a:ahLst/>
            <a:cxnLst>
              <a:cxn ang="0">
                <a:pos x="248" y="6"/>
              </a:cxn>
              <a:cxn ang="0">
                <a:pos x="249" y="6"/>
              </a:cxn>
              <a:cxn ang="0">
                <a:pos x="249" y="9"/>
              </a:cxn>
              <a:cxn ang="0">
                <a:pos x="249" y="19"/>
              </a:cxn>
              <a:cxn ang="0">
                <a:pos x="241" y="18"/>
              </a:cxn>
              <a:cxn ang="0">
                <a:pos x="229" y="14"/>
              </a:cxn>
              <a:cxn ang="0">
                <a:pos x="220" y="4"/>
              </a:cxn>
              <a:cxn ang="0">
                <a:pos x="227" y="0"/>
              </a:cxn>
              <a:cxn ang="0">
                <a:pos x="239" y="0"/>
              </a:cxn>
              <a:cxn ang="0">
                <a:pos x="244" y="2"/>
              </a:cxn>
              <a:cxn ang="0">
                <a:pos x="248" y="6"/>
              </a:cxn>
              <a:cxn ang="0">
                <a:pos x="167" y="3"/>
              </a:cxn>
              <a:cxn ang="0">
                <a:pos x="162" y="13"/>
              </a:cxn>
              <a:cxn ang="0">
                <a:pos x="162" y="18"/>
              </a:cxn>
              <a:cxn ang="0">
                <a:pos x="174" y="18"/>
              </a:cxn>
              <a:cxn ang="0">
                <a:pos x="180" y="29"/>
              </a:cxn>
              <a:cxn ang="0">
                <a:pos x="169" y="44"/>
              </a:cxn>
              <a:cxn ang="0">
                <a:pos x="152" y="55"/>
              </a:cxn>
              <a:cxn ang="0">
                <a:pos x="131" y="42"/>
              </a:cxn>
              <a:cxn ang="0">
                <a:pos x="127" y="33"/>
              </a:cxn>
              <a:cxn ang="0">
                <a:pos x="117" y="32"/>
              </a:cxn>
              <a:cxn ang="0">
                <a:pos x="108" y="34"/>
              </a:cxn>
              <a:cxn ang="0">
                <a:pos x="101" y="26"/>
              </a:cxn>
              <a:cxn ang="0">
                <a:pos x="117" y="14"/>
              </a:cxn>
              <a:cxn ang="0">
                <a:pos x="167" y="0"/>
              </a:cxn>
              <a:cxn ang="0">
                <a:pos x="169" y="0"/>
              </a:cxn>
              <a:cxn ang="0">
                <a:pos x="167" y="3"/>
              </a:cxn>
              <a:cxn ang="0">
                <a:pos x="21" y="56"/>
              </a:cxn>
              <a:cxn ang="0">
                <a:pos x="24" y="57"/>
              </a:cxn>
              <a:cxn ang="0">
                <a:pos x="24" y="55"/>
              </a:cxn>
              <a:cxn ang="0">
                <a:pos x="26" y="64"/>
              </a:cxn>
              <a:cxn ang="0">
                <a:pos x="18" y="71"/>
              </a:cxn>
              <a:cxn ang="0">
                <a:pos x="11" y="74"/>
              </a:cxn>
              <a:cxn ang="0">
                <a:pos x="0" y="68"/>
              </a:cxn>
              <a:cxn ang="0">
                <a:pos x="7" y="60"/>
              </a:cxn>
              <a:cxn ang="0">
                <a:pos x="21" y="56"/>
              </a:cxn>
            </a:cxnLst>
            <a:rect l="0" t="0" r="r" b="b"/>
            <a:pathLst>
              <a:path w="249" h="74">
                <a:moveTo>
                  <a:pt x="248" y="6"/>
                </a:moveTo>
                <a:lnTo>
                  <a:pt x="249" y="6"/>
                </a:lnTo>
                <a:lnTo>
                  <a:pt x="249" y="9"/>
                </a:lnTo>
                <a:lnTo>
                  <a:pt x="249" y="19"/>
                </a:lnTo>
                <a:lnTo>
                  <a:pt x="241" y="18"/>
                </a:lnTo>
                <a:lnTo>
                  <a:pt x="229" y="14"/>
                </a:lnTo>
                <a:lnTo>
                  <a:pt x="220" y="4"/>
                </a:lnTo>
                <a:lnTo>
                  <a:pt x="227" y="0"/>
                </a:lnTo>
                <a:lnTo>
                  <a:pt x="239" y="0"/>
                </a:lnTo>
                <a:lnTo>
                  <a:pt x="244" y="2"/>
                </a:lnTo>
                <a:lnTo>
                  <a:pt x="248" y="6"/>
                </a:lnTo>
                <a:close/>
                <a:moveTo>
                  <a:pt x="167" y="3"/>
                </a:moveTo>
                <a:lnTo>
                  <a:pt x="162" y="13"/>
                </a:lnTo>
                <a:lnTo>
                  <a:pt x="162" y="18"/>
                </a:lnTo>
                <a:lnTo>
                  <a:pt x="174" y="18"/>
                </a:lnTo>
                <a:lnTo>
                  <a:pt x="180" y="29"/>
                </a:lnTo>
                <a:lnTo>
                  <a:pt x="169" y="44"/>
                </a:lnTo>
                <a:lnTo>
                  <a:pt x="152" y="55"/>
                </a:lnTo>
                <a:lnTo>
                  <a:pt x="131" y="42"/>
                </a:lnTo>
                <a:lnTo>
                  <a:pt x="127" y="33"/>
                </a:lnTo>
                <a:lnTo>
                  <a:pt x="117" y="32"/>
                </a:lnTo>
                <a:lnTo>
                  <a:pt x="108" y="34"/>
                </a:lnTo>
                <a:lnTo>
                  <a:pt x="101" y="26"/>
                </a:lnTo>
                <a:lnTo>
                  <a:pt x="117" y="14"/>
                </a:lnTo>
                <a:lnTo>
                  <a:pt x="167" y="0"/>
                </a:lnTo>
                <a:lnTo>
                  <a:pt x="169" y="0"/>
                </a:lnTo>
                <a:lnTo>
                  <a:pt x="167" y="3"/>
                </a:lnTo>
                <a:close/>
                <a:moveTo>
                  <a:pt x="21" y="56"/>
                </a:moveTo>
                <a:lnTo>
                  <a:pt x="24" y="57"/>
                </a:lnTo>
                <a:lnTo>
                  <a:pt x="24" y="55"/>
                </a:lnTo>
                <a:lnTo>
                  <a:pt x="26" y="64"/>
                </a:lnTo>
                <a:lnTo>
                  <a:pt x="18" y="71"/>
                </a:lnTo>
                <a:lnTo>
                  <a:pt x="11" y="74"/>
                </a:lnTo>
                <a:lnTo>
                  <a:pt x="0" y="68"/>
                </a:lnTo>
                <a:lnTo>
                  <a:pt x="7" y="60"/>
                </a:lnTo>
                <a:lnTo>
                  <a:pt x="21" y="56"/>
                </a:lnTo>
                <a:close/>
              </a:path>
            </a:pathLst>
          </a:custGeom>
          <a:solidFill>
            <a:srgbClr val="00B050"/>
          </a:solidFill>
          <a:ln w="3175">
            <a:solidFill>
              <a:srgbClr val="000000"/>
            </a:solidFill>
            <a:prstDash val="solid"/>
            <a:round/>
            <a:headEnd/>
            <a:tailEnd/>
          </a:ln>
        </p:spPr>
        <p:txBody>
          <a:bodyPr/>
          <a:lstStyle/>
          <a:p>
            <a:endParaRPr lang="cs-CZ"/>
          </a:p>
        </p:txBody>
      </p:sp>
      <p:sp>
        <p:nvSpPr>
          <p:cNvPr id="71717" name="Freeform 37"/>
          <p:cNvSpPr>
            <a:spLocks/>
          </p:cNvSpPr>
          <p:nvPr/>
        </p:nvSpPr>
        <p:spPr bwMode="auto">
          <a:xfrm>
            <a:off x="1461824" y="4283076"/>
            <a:ext cx="1771385" cy="1146175"/>
          </a:xfrm>
          <a:custGeom>
            <a:avLst/>
            <a:gdLst/>
            <a:ahLst/>
            <a:cxnLst>
              <a:cxn ang="0">
                <a:pos x="819" y="232"/>
              </a:cxn>
              <a:cxn ang="0">
                <a:pos x="800" y="226"/>
              </a:cxn>
              <a:cxn ang="0">
                <a:pos x="781" y="210"/>
              </a:cxn>
              <a:cxn ang="0">
                <a:pos x="716" y="198"/>
              </a:cxn>
              <a:cxn ang="0">
                <a:pos x="615" y="153"/>
              </a:cxn>
              <a:cxn ang="0">
                <a:pos x="528" y="110"/>
              </a:cxn>
              <a:cxn ang="0">
                <a:pos x="432" y="81"/>
              </a:cxn>
              <a:cxn ang="0">
                <a:pos x="308" y="53"/>
              </a:cxn>
              <a:cxn ang="0">
                <a:pos x="200" y="29"/>
              </a:cxn>
              <a:cxn ang="0">
                <a:pos x="146" y="2"/>
              </a:cxn>
              <a:cxn ang="0">
                <a:pos x="99" y="16"/>
              </a:cxn>
              <a:cxn ang="0">
                <a:pos x="45" y="18"/>
              </a:cxn>
              <a:cxn ang="0">
                <a:pos x="31" y="54"/>
              </a:cxn>
              <a:cxn ang="0">
                <a:pos x="38" y="71"/>
              </a:cxn>
              <a:cxn ang="0">
                <a:pos x="28" y="98"/>
              </a:cxn>
              <a:cxn ang="0">
                <a:pos x="17" y="119"/>
              </a:cxn>
              <a:cxn ang="0">
                <a:pos x="31" y="126"/>
              </a:cxn>
              <a:cxn ang="0">
                <a:pos x="69" y="140"/>
              </a:cxn>
              <a:cxn ang="0">
                <a:pos x="127" y="160"/>
              </a:cxn>
              <a:cxn ang="0">
                <a:pos x="195" y="182"/>
              </a:cxn>
              <a:cxn ang="0">
                <a:pos x="183" y="215"/>
              </a:cxn>
              <a:cxn ang="0">
                <a:pos x="127" y="275"/>
              </a:cxn>
              <a:cxn ang="0">
                <a:pos x="113" y="321"/>
              </a:cxn>
              <a:cxn ang="0">
                <a:pos x="64" y="337"/>
              </a:cxn>
              <a:cxn ang="0">
                <a:pos x="75" y="386"/>
              </a:cxn>
              <a:cxn ang="0">
                <a:pos x="45" y="424"/>
              </a:cxn>
              <a:cxn ang="0">
                <a:pos x="55" y="469"/>
              </a:cxn>
              <a:cxn ang="0">
                <a:pos x="33" y="532"/>
              </a:cxn>
              <a:cxn ang="0">
                <a:pos x="71" y="562"/>
              </a:cxn>
              <a:cxn ang="0">
                <a:pos x="80" y="595"/>
              </a:cxn>
              <a:cxn ang="0">
                <a:pos x="104" y="642"/>
              </a:cxn>
              <a:cxn ang="0">
                <a:pos x="157" y="635"/>
              </a:cxn>
              <a:cxn ang="0">
                <a:pos x="211" y="626"/>
              </a:cxn>
              <a:cxn ang="0">
                <a:pos x="305" y="623"/>
              </a:cxn>
              <a:cxn ang="0">
                <a:pos x="394" y="631"/>
              </a:cxn>
              <a:cxn ang="0">
                <a:pos x="432" y="631"/>
              </a:cxn>
              <a:cxn ang="0">
                <a:pos x="538" y="585"/>
              </a:cxn>
              <a:cxn ang="0">
                <a:pos x="558" y="550"/>
              </a:cxn>
              <a:cxn ang="0">
                <a:pos x="603" y="521"/>
              </a:cxn>
              <a:cxn ang="0">
                <a:pos x="629" y="494"/>
              </a:cxn>
              <a:cxn ang="0">
                <a:pos x="599" y="452"/>
              </a:cxn>
              <a:cxn ang="0">
                <a:pos x="650" y="406"/>
              </a:cxn>
              <a:cxn ang="0">
                <a:pos x="713" y="356"/>
              </a:cxn>
              <a:cxn ang="0">
                <a:pos x="821" y="320"/>
              </a:cxn>
              <a:cxn ang="0">
                <a:pos x="915" y="278"/>
              </a:cxn>
              <a:cxn ang="0">
                <a:pos x="924" y="245"/>
              </a:cxn>
            </a:cxnLst>
            <a:rect l="0" t="0" r="r" b="b"/>
            <a:pathLst>
              <a:path w="926" h="649">
                <a:moveTo>
                  <a:pt x="868" y="237"/>
                </a:moveTo>
                <a:lnTo>
                  <a:pt x="828" y="236"/>
                </a:lnTo>
                <a:lnTo>
                  <a:pt x="819" y="232"/>
                </a:lnTo>
                <a:lnTo>
                  <a:pt x="805" y="221"/>
                </a:lnTo>
                <a:lnTo>
                  <a:pt x="807" y="225"/>
                </a:lnTo>
                <a:lnTo>
                  <a:pt x="800" y="226"/>
                </a:lnTo>
                <a:lnTo>
                  <a:pt x="791" y="225"/>
                </a:lnTo>
                <a:lnTo>
                  <a:pt x="790" y="218"/>
                </a:lnTo>
                <a:lnTo>
                  <a:pt x="781" y="210"/>
                </a:lnTo>
                <a:lnTo>
                  <a:pt x="763" y="196"/>
                </a:lnTo>
                <a:lnTo>
                  <a:pt x="753" y="191"/>
                </a:lnTo>
                <a:lnTo>
                  <a:pt x="716" y="198"/>
                </a:lnTo>
                <a:lnTo>
                  <a:pt x="695" y="194"/>
                </a:lnTo>
                <a:lnTo>
                  <a:pt x="636" y="171"/>
                </a:lnTo>
                <a:lnTo>
                  <a:pt x="615" y="153"/>
                </a:lnTo>
                <a:lnTo>
                  <a:pt x="601" y="149"/>
                </a:lnTo>
                <a:lnTo>
                  <a:pt x="565" y="114"/>
                </a:lnTo>
                <a:lnTo>
                  <a:pt x="528" y="110"/>
                </a:lnTo>
                <a:lnTo>
                  <a:pt x="511" y="102"/>
                </a:lnTo>
                <a:lnTo>
                  <a:pt x="470" y="96"/>
                </a:lnTo>
                <a:lnTo>
                  <a:pt x="432" y="81"/>
                </a:lnTo>
                <a:lnTo>
                  <a:pt x="413" y="83"/>
                </a:lnTo>
                <a:lnTo>
                  <a:pt x="364" y="73"/>
                </a:lnTo>
                <a:lnTo>
                  <a:pt x="308" y="53"/>
                </a:lnTo>
                <a:lnTo>
                  <a:pt x="270" y="37"/>
                </a:lnTo>
                <a:lnTo>
                  <a:pt x="254" y="39"/>
                </a:lnTo>
                <a:lnTo>
                  <a:pt x="200" y="29"/>
                </a:lnTo>
                <a:lnTo>
                  <a:pt x="176" y="19"/>
                </a:lnTo>
                <a:lnTo>
                  <a:pt x="158" y="7"/>
                </a:lnTo>
                <a:lnTo>
                  <a:pt x="146" y="2"/>
                </a:lnTo>
                <a:lnTo>
                  <a:pt x="115" y="0"/>
                </a:lnTo>
                <a:lnTo>
                  <a:pt x="101" y="8"/>
                </a:lnTo>
                <a:lnTo>
                  <a:pt x="99" y="16"/>
                </a:lnTo>
                <a:lnTo>
                  <a:pt x="87" y="22"/>
                </a:lnTo>
                <a:lnTo>
                  <a:pt x="61" y="18"/>
                </a:lnTo>
                <a:lnTo>
                  <a:pt x="45" y="18"/>
                </a:lnTo>
                <a:lnTo>
                  <a:pt x="26" y="23"/>
                </a:lnTo>
                <a:lnTo>
                  <a:pt x="15" y="35"/>
                </a:lnTo>
                <a:lnTo>
                  <a:pt x="31" y="54"/>
                </a:lnTo>
                <a:lnTo>
                  <a:pt x="26" y="62"/>
                </a:lnTo>
                <a:lnTo>
                  <a:pt x="33" y="69"/>
                </a:lnTo>
                <a:lnTo>
                  <a:pt x="38" y="71"/>
                </a:lnTo>
                <a:lnTo>
                  <a:pt x="24" y="83"/>
                </a:lnTo>
                <a:lnTo>
                  <a:pt x="34" y="90"/>
                </a:lnTo>
                <a:lnTo>
                  <a:pt x="28" y="98"/>
                </a:lnTo>
                <a:lnTo>
                  <a:pt x="40" y="99"/>
                </a:lnTo>
                <a:lnTo>
                  <a:pt x="28" y="107"/>
                </a:lnTo>
                <a:lnTo>
                  <a:pt x="17" y="119"/>
                </a:lnTo>
                <a:lnTo>
                  <a:pt x="15" y="129"/>
                </a:lnTo>
                <a:lnTo>
                  <a:pt x="15" y="136"/>
                </a:lnTo>
                <a:lnTo>
                  <a:pt x="31" y="126"/>
                </a:lnTo>
                <a:lnTo>
                  <a:pt x="54" y="125"/>
                </a:lnTo>
                <a:lnTo>
                  <a:pt x="73" y="126"/>
                </a:lnTo>
                <a:lnTo>
                  <a:pt x="69" y="140"/>
                </a:lnTo>
                <a:lnTo>
                  <a:pt x="78" y="148"/>
                </a:lnTo>
                <a:lnTo>
                  <a:pt x="96" y="149"/>
                </a:lnTo>
                <a:lnTo>
                  <a:pt x="127" y="160"/>
                </a:lnTo>
                <a:lnTo>
                  <a:pt x="148" y="156"/>
                </a:lnTo>
                <a:lnTo>
                  <a:pt x="190" y="169"/>
                </a:lnTo>
                <a:lnTo>
                  <a:pt x="195" y="182"/>
                </a:lnTo>
                <a:lnTo>
                  <a:pt x="202" y="194"/>
                </a:lnTo>
                <a:lnTo>
                  <a:pt x="198" y="203"/>
                </a:lnTo>
                <a:lnTo>
                  <a:pt x="183" y="215"/>
                </a:lnTo>
                <a:lnTo>
                  <a:pt x="146" y="234"/>
                </a:lnTo>
                <a:lnTo>
                  <a:pt x="141" y="244"/>
                </a:lnTo>
                <a:lnTo>
                  <a:pt x="127" y="275"/>
                </a:lnTo>
                <a:lnTo>
                  <a:pt x="111" y="298"/>
                </a:lnTo>
                <a:lnTo>
                  <a:pt x="116" y="310"/>
                </a:lnTo>
                <a:lnTo>
                  <a:pt x="113" y="321"/>
                </a:lnTo>
                <a:lnTo>
                  <a:pt x="96" y="332"/>
                </a:lnTo>
                <a:lnTo>
                  <a:pt x="78" y="332"/>
                </a:lnTo>
                <a:lnTo>
                  <a:pt x="64" y="337"/>
                </a:lnTo>
                <a:lnTo>
                  <a:pt x="62" y="356"/>
                </a:lnTo>
                <a:lnTo>
                  <a:pt x="73" y="379"/>
                </a:lnTo>
                <a:lnTo>
                  <a:pt x="75" y="386"/>
                </a:lnTo>
                <a:lnTo>
                  <a:pt x="66" y="396"/>
                </a:lnTo>
                <a:lnTo>
                  <a:pt x="52" y="408"/>
                </a:lnTo>
                <a:lnTo>
                  <a:pt x="45" y="424"/>
                </a:lnTo>
                <a:lnTo>
                  <a:pt x="47" y="440"/>
                </a:lnTo>
                <a:lnTo>
                  <a:pt x="55" y="454"/>
                </a:lnTo>
                <a:lnTo>
                  <a:pt x="55" y="469"/>
                </a:lnTo>
                <a:lnTo>
                  <a:pt x="5" y="494"/>
                </a:lnTo>
                <a:lnTo>
                  <a:pt x="0" y="528"/>
                </a:lnTo>
                <a:lnTo>
                  <a:pt x="33" y="532"/>
                </a:lnTo>
                <a:lnTo>
                  <a:pt x="41" y="536"/>
                </a:lnTo>
                <a:lnTo>
                  <a:pt x="62" y="551"/>
                </a:lnTo>
                <a:lnTo>
                  <a:pt x="71" y="562"/>
                </a:lnTo>
                <a:lnTo>
                  <a:pt x="75" y="573"/>
                </a:lnTo>
                <a:lnTo>
                  <a:pt x="71" y="585"/>
                </a:lnTo>
                <a:lnTo>
                  <a:pt x="80" y="595"/>
                </a:lnTo>
                <a:lnTo>
                  <a:pt x="80" y="605"/>
                </a:lnTo>
                <a:lnTo>
                  <a:pt x="90" y="627"/>
                </a:lnTo>
                <a:lnTo>
                  <a:pt x="104" y="642"/>
                </a:lnTo>
                <a:lnTo>
                  <a:pt x="129" y="649"/>
                </a:lnTo>
                <a:lnTo>
                  <a:pt x="143" y="646"/>
                </a:lnTo>
                <a:lnTo>
                  <a:pt x="157" y="635"/>
                </a:lnTo>
                <a:lnTo>
                  <a:pt x="172" y="627"/>
                </a:lnTo>
                <a:lnTo>
                  <a:pt x="191" y="624"/>
                </a:lnTo>
                <a:lnTo>
                  <a:pt x="211" y="626"/>
                </a:lnTo>
                <a:lnTo>
                  <a:pt x="232" y="615"/>
                </a:lnTo>
                <a:lnTo>
                  <a:pt x="286" y="618"/>
                </a:lnTo>
                <a:lnTo>
                  <a:pt x="305" y="623"/>
                </a:lnTo>
                <a:lnTo>
                  <a:pt x="329" y="623"/>
                </a:lnTo>
                <a:lnTo>
                  <a:pt x="369" y="635"/>
                </a:lnTo>
                <a:lnTo>
                  <a:pt x="394" y="631"/>
                </a:lnTo>
                <a:lnTo>
                  <a:pt x="411" y="637"/>
                </a:lnTo>
                <a:lnTo>
                  <a:pt x="423" y="637"/>
                </a:lnTo>
                <a:lnTo>
                  <a:pt x="432" y="631"/>
                </a:lnTo>
                <a:lnTo>
                  <a:pt x="456" y="601"/>
                </a:lnTo>
                <a:lnTo>
                  <a:pt x="491" y="585"/>
                </a:lnTo>
                <a:lnTo>
                  <a:pt x="538" y="585"/>
                </a:lnTo>
                <a:lnTo>
                  <a:pt x="537" y="578"/>
                </a:lnTo>
                <a:lnTo>
                  <a:pt x="544" y="569"/>
                </a:lnTo>
                <a:lnTo>
                  <a:pt x="558" y="550"/>
                </a:lnTo>
                <a:lnTo>
                  <a:pt x="575" y="532"/>
                </a:lnTo>
                <a:lnTo>
                  <a:pt x="587" y="525"/>
                </a:lnTo>
                <a:lnTo>
                  <a:pt x="603" y="521"/>
                </a:lnTo>
                <a:lnTo>
                  <a:pt x="624" y="512"/>
                </a:lnTo>
                <a:lnTo>
                  <a:pt x="633" y="502"/>
                </a:lnTo>
                <a:lnTo>
                  <a:pt x="629" y="494"/>
                </a:lnTo>
                <a:lnTo>
                  <a:pt x="612" y="486"/>
                </a:lnTo>
                <a:lnTo>
                  <a:pt x="603" y="471"/>
                </a:lnTo>
                <a:lnTo>
                  <a:pt x="599" y="452"/>
                </a:lnTo>
                <a:lnTo>
                  <a:pt x="606" y="444"/>
                </a:lnTo>
                <a:lnTo>
                  <a:pt x="615" y="431"/>
                </a:lnTo>
                <a:lnTo>
                  <a:pt x="650" y="406"/>
                </a:lnTo>
                <a:lnTo>
                  <a:pt x="678" y="378"/>
                </a:lnTo>
                <a:lnTo>
                  <a:pt x="699" y="363"/>
                </a:lnTo>
                <a:lnTo>
                  <a:pt x="713" y="356"/>
                </a:lnTo>
                <a:lnTo>
                  <a:pt x="713" y="348"/>
                </a:lnTo>
                <a:lnTo>
                  <a:pt x="734" y="335"/>
                </a:lnTo>
                <a:lnTo>
                  <a:pt x="821" y="320"/>
                </a:lnTo>
                <a:lnTo>
                  <a:pt x="844" y="309"/>
                </a:lnTo>
                <a:lnTo>
                  <a:pt x="901" y="289"/>
                </a:lnTo>
                <a:lnTo>
                  <a:pt x="915" y="278"/>
                </a:lnTo>
                <a:lnTo>
                  <a:pt x="912" y="256"/>
                </a:lnTo>
                <a:lnTo>
                  <a:pt x="926" y="253"/>
                </a:lnTo>
                <a:lnTo>
                  <a:pt x="924" y="245"/>
                </a:lnTo>
                <a:lnTo>
                  <a:pt x="915" y="241"/>
                </a:lnTo>
                <a:lnTo>
                  <a:pt x="868" y="237"/>
                </a:lnTo>
                <a:close/>
              </a:path>
            </a:pathLst>
          </a:custGeom>
          <a:solidFill>
            <a:srgbClr val="39B218"/>
          </a:solidFill>
          <a:ln w="36576">
            <a:solidFill>
              <a:srgbClr val="000000"/>
            </a:solidFill>
            <a:prstDash val="solid"/>
            <a:round/>
            <a:headEnd/>
            <a:tailEnd/>
          </a:ln>
        </p:spPr>
        <p:txBody>
          <a:bodyPr/>
          <a:lstStyle/>
          <a:p>
            <a:endParaRPr lang="cs-CZ"/>
          </a:p>
        </p:txBody>
      </p:sp>
      <p:sp>
        <p:nvSpPr>
          <p:cNvPr id="71718" name="Rectangle 38"/>
          <p:cNvSpPr>
            <a:spLocks noChangeArrowheads="1"/>
          </p:cNvSpPr>
          <p:nvPr/>
        </p:nvSpPr>
        <p:spPr bwMode="auto">
          <a:xfrm>
            <a:off x="2086109" y="4767263"/>
            <a:ext cx="347852" cy="153888"/>
          </a:xfrm>
          <a:prstGeom prst="rect">
            <a:avLst/>
          </a:prstGeom>
          <a:noFill/>
          <a:ln w="9525">
            <a:noFill/>
            <a:miter lim="800000"/>
            <a:headEnd/>
            <a:tailEnd/>
          </a:ln>
        </p:spPr>
        <p:txBody>
          <a:bodyPr wrap="none" lIns="0" tIns="0" rIns="0" bIns="0">
            <a:spAutoFit/>
          </a:bodyPr>
          <a:lstStyle/>
          <a:p>
            <a:pPr eaLnBrk="0" hangingPunct="0"/>
            <a:r>
              <a:rPr lang="en-US" sz="1000" b="1">
                <a:latin typeface="Arial" charset="0"/>
                <a:cs typeface="Arial" charset="0"/>
              </a:rPr>
              <a:t>Spain</a:t>
            </a:r>
            <a:endParaRPr lang="en-US" sz="2400">
              <a:latin typeface="Times New Roman" pitchFamily="18" charset="0"/>
              <a:cs typeface="Arial" charset="0"/>
            </a:endParaRPr>
          </a:p>
        </p:txBody>
      </p:sp>
      <p:sp>
        <p:nvSpPr>
          <p:cNvPr id="71719" name="Freeform 39"/>
          <p:cNvSpPr>
            <a:spLocks/>
          </p:cNvSpPr>
          <p:nvPr/>
        </p:nvSpPr>
        <p:spPr bwMode="auto">
          <a:xfrm>
            <a:off x="6944520" y="5521325"/>
            <a:ext cx="79110" cy="84138"/>
          </a:xfrm>
          <a:custGeom>
            <a:avLst/>
            <a:gdLst/>
            <a:ahLst/>
            <a:cxnLst>
              <a:cxn ang="0">
                <a:pos x="28" y="33"/>
              </a:cxn>
              <a:cxn ang="0">
                <a:pos x="35" y="30"/>
              </a:cxn>
              <a:cxn ang="0">
                <a:pos x="35" y="24"/>
              </a:cxn>
              <a:cxn ang="0">
                <a:pos x="41" y="14"/>
              </a:cxn>
              <a:cxn ang="0">
                <a:pos x="41" y="0"/>
              </a:cxn>
              <a:cxn ang="0">
                <a:pos x="21" y="10"/>
              </a:cxn>
              <a:cxn ang="0">
                <a:pos x="2" y="28"/>
              </a:cxn>
              <a:cxn ang="0">
                <a:pos x="0" y="33"/>
              </a:cxn>
              <a:cxn ang="0">
                <a:pos x="4" y="48"/>
              </a:cxn>
              <a:cxn ang="0">
                <a:pos x="28" y="33"/>
              </a:cxn>
            </a:cxnLst>
            <a:rect l="0" t="0" r="r" b="b"/>
            <a:pathLst>
              <a:path w="41" h="48">
                <a:moveTo>
                  <a:pt x="28" y="33"/>
                </a:moveTo>
                <a:lnTo>
                  <a:pt x="35" y="30"/>
                </a:lnTo>
                <a:lnTo>
                  <a:pt x="35" y="24"/>
                </a:lnTo>
                <a:lnTo>
                  <a:pt x="41" y="14"/>
                </a:lnTo>
                <a:lnTo>
                  <a:pt x="41" y="0"/>
                </a:lnTo>
                <a:lnTo>
                  <a:pt x="21" y="10"/>
                </a:lnTo>
                <a:lnTo>
                  <a:pt x="2" y="28"/>
                </a:lnTo>
                <a:lnTo>
                  <a:pt x="0" y="33"/>
                </a:lnTo>
                <a:lnTo>
                  <a:pt x="4" y="48"/>
                </a:lnTo>
                <a:lnTo>
                  <a:pt x="28" y="33"/>
                </a:lnTo>
                <a:close/>
              </a:path>
            </a:pathLst>
          </a:custGeom>
          <a:solidFill>
            <a:srgbClr val="FF0000"/>
          </a:solidFill>
          <a:ln w="3175">
            <a:solidFill>
              <a:srgbClr val="000000"/>
            </a:solidFill>
            <a:prstDash val="solid"/>
            <a:round/>
            <a:headEnd/>
            <a:tailEnd/>
          </a:ln>
        </p:spPr>
        <p:txBody>
          <a:bodyPr/>
          <a:lstStyle/>
          <a:p>
            <a:endParaRPr lang="cs-CZ"/>
          </a:p>
        </p:txBody>
      </p:sp>
      <p:sp>
        <p:nvSpPr>
          <p:cNvPr id="71720" name="Freeform 40"/>
          <p:cNvSpPr>
            <a:spLocks/>
          </p:cNvSpPr>
          <p:nvPr/>
        </p:nvSpPr>
        <p:spPr bwMode="auto">
          <a:xfrm>
            <a:off x="6294438" y="5699126"/>
            <a:ext cx="443706" cy="92075"/>
          </a:xfrm>
          <a:custGeom>
            <a:avLst/>
            <a:gdLst/>
            <a:ahLst/>
            <a:cxnLst>
              <a:cxn ang="0">
                <a:pos x="126" y="12"/>
              </a:cxn>
              <a:cxn ang="0">
                <a:pos x="114" y="9"/>
              </a:cxn>
              <a:cxn ang="0">
                <a:pos x="68" y="19"/>
              </a:cxn>
              <a:cxn ang="0">
                <a:pos x="56" y="13"/>
              </a:cxn>
              <a:cxn ang="0">
                <a:pos x="48" y="13"/>
              </a:cxn>
              <a:cxn ang="0">
                <a:pos x="51" y="5"/>
              </a:cxn>
              <a:cxn ang="0">
                <a:pos x="44" y="0"/>
              </a:cxn>
              <a:cxn ang="0">
                <a:pos x="35" y="8"/>
              </a:cxn>
              <a:cxn ang="0">
                <a:pos x="18" y="1"/>
              </a:cxn>
              <a:cxn ang="0">
                <a:pos x="13" y="1"/>
              </a:cxn>
              <a:cxn ang="0">
                <a:pos x="9" y="11"/>
              </a:cxn>
              <a:cxn ang="0">
                <a:pos x="2" y="9"/>
              </a:cxn>
              <a:cxn ang="0">
                <a:pos x="0" y="36"/>
              </a:cxn>
              <a:cxn ang="0">
                <a:pos x="7" y="34"/>
              </a:cxn>
              <a:cxn ang="0">
                <a:pos x="21" y="34"/>
              </a:cxn>
              <a:cxn ang="0">
                <a:pos x="35" y="31"/>
              </a:cxn>
              <a:cxn ang="0">
                <a:pos x="54" y="31"/>
              </a:cxn>
              <a:cxn ang="0">
                <a:pos x="77" y="34"/>
              </a:cxn>
              <a:cxn ang="0">
                <a:pos x="88" y="38"/>
              </a:cxn>
              <a:cxn ang="0">
                <a:pos x="100" y="40"/>
              </a:cxn>
              <a:cxn ang="0">
                <a:pos x="109" y="52"/>
              </a:cxn>
              <a:cxn ang="0">
                <a:pos x="135" y="48"/>
              </a:cxn>
              <a:cxn ang="0">
                <a:pos x="149" y="43"/>
              </a:cxn>
              <a:cxn ang="0">
                <a:pos x="163" y="42"/>
              </a:cxn>
              <a:cxn ang="0">
                <a:pos x="175" y="39"/>
              </a:cxn>
              <a:cxn ang="0">
                <a:pos x="190" y="38"/>
              </a:cxn>
              <a:cxn ang="0">
                <a:pos x="204" y="34"/>
              </a:cxn>
              <a:cxn ang="0">
                <a:pos x="222" y="38"/>
              </a:cxn>
              <a:cxn ang="0">
                <a:pos x="232" y="19"/>
              </a:cxn>
              <a:cxn ang="0">
                <a:pos x="229" y="13"/>
              </a:cxn>
              <a:cxn ang="0">
                <a:pos x="218" y="17"/>
              </a:cxn>
              <a:cxn ang="0">
                <a:pos x="211" y="19"/>
              </a:cxn>
              <a:cxn ang="0">
                <a:pos x="201" y="24"/>
              </a:cxn>
              <a:cxn ang="0">
                <a:pos x="187" y="21"/>
              </a:cxn>
              <a:cxn ang="0">
                <a:pos x="178" y="13"/>
              </a:cxn>
              <a:cxn ang="0">
                <a:pos x="163" y="16"/>
              </a:cxn>
              <a:cxn ang="0">
                <a:pos x="136" y="17"/>
              </a:cxn>
              <a:cxn ang="0">
                <a:pos x="126" y="15"/>
              </a:cxn>
              <a:cxn ang="0">
                <a:pos x="126" y="12"/>
              </a:cxn>
            </a:cxnLst>
            <a:rect l="0" t="0" r="r" b="b"/>
            <a:pathLst>
              <a:path w="232" h="52">
                <a:moveTo>
                  <a:pt x="126" y="12"/>
                </a:moveTo>
                <a:lnTo>
                  <a:pt x="114" y="9"/>
                </a:lnTo>
                <a:lnTo>
                  <a:pt x="68" y="19"/>
                </a:lnTo>
                <a:lnTo>
                  <a:pt x="56" y="13"/>
                </a:lnTo>
                <a:lnTo>
                  <a:pt x="48" y="13"/>
                </a:lnTo>
                <a:lnTo>
                  <a:pt x="51" y="5"/>
                </a:lnTo>
                <a:lnTo>
                  <a:pt x="44" y="0"/>
                </a:lnTo>
                <a:lnTo>
                  <a:pt x="35" y="8"/>
                </a:lnTo>
                <a:lnTo>
                  <a:pt x="18" y="1"/>
                </a:lnTo>
                <a:lnTo>
                  <a:pt x="13" y="1"/>
                </a:lnTo>
                <a:lnTo>
                  <a:pt x="9" y="11"/>
                </a:lnTo>
                <a:lnTo>
                  <a:pt x="2" y="9"/>
                </a:lnTo>
                <a:lnTo>
                  <a:pt x="0" y="36"/>
                </a:lnTo>
                <a:lnTo>
                  <a:pt x="7" y="34"/>
                </a:lnTo>
                <a:lnTo>
                  <a:pt x="21" y="34"/>
                </a:lnTo>
                <a:lnTo>
                  <a:pt x="35" y="31"/>
                </a:lnTo>
                <a:lnTo>
                  <a:pt x="54" y="31"/>
                </a:lnTo>
                <a:lnTo>
                  <a:pt x="77" y="34"/>
                </a:lnTo>
                <a:lnTo>
                  <a:pt x="88" y="38"/>
                </a:lnTo>
                <a:lnTo>
                  <a:pt x="100" y="40"/>
                </a:lnTo>
                <a:lnTo>
                  <a:pt x="109" y="52"/>
                </a:lnTo>
                <a:lnTo>
                  <a:pt x="135" y="48"/>
                </a:lnTo>
                <a:lnTo>
                  <a:pt x="149" y="43"/>
                </a:lnTo>
                <a:lnTo>
                  <a:pt x="163" y="42"/>
                </a:lnTo>
                <a:lnTo>
                  <a:pt x="175" y="39"/>
                </a:lnTo>
                <a:lnTo>
                  <a:pt x="190" y="38"/>
                </a:lnTo>
                <a:lnTo>
                  <a:pt x="204" y="34"/>
                </a:lnTo>
                <a:lnTo>
                  <a:pt x="222" y="38"/>
                </a:lnTo>
                <a:lnTo>
                  <a:pt x="232" y="19"/>
                </a:lnTo>
                <a:lnTo>
                  <a:pt x="229" y="13"/>
                </a:lnTo>
                <a:lnTo>
                  <a:pt x="218" y="17"/>
                </a:lnTo>
                <a:lnTo>
                  <a:pt x="211" y="19"/>
                </a:lnTo>
                <a:lnTo>
                  <a:pt x="201" y="24"/>
                </a:lnTo>
                <a:lnTo>
                  <a:pt x="187" y="21"/>
                </a:lnTo>
                <a:lnTo>
                  <a:pt x="178" y="13"/>
                </a:lnTo>
                <a:lnTo>
                  <a:pt x="163" y="16"/>
                </a:lnTo>
                <a:lnTo>
                  <a:pt x="136" y="17"/>
                </a:lnTo>
                <a:lnTo>
                  <a:pt x="126" y="15"/>
                </a:lnTo>
                <a:lnTo>
                  <a:pt x="126" y="12"/>
                </a:lnTo>
                <a:close/>
              </a:path>
            </a:pathLst>
          </a:custGeom>
          <a:solidFill>
            <a:srgbClr val="39B218"/>
          </a:solidFill>
          <a:ln w="3175">
            <a:solidFill>
              <a:srgbClr val="000000"/>
            </a:solidFill>
            <a:prstDash val="solid"/>
            <a:round/>
            <a:headEnd/>
            <a:tailEnd/>
          </a:ln>
        </p:spPr>
        <p:txBody>
          <a:bodyPr/>
          <a:lstStyle/>
          <a:p>
            <a:endParaRPr lang="cs-CZ"/>
          </a:p>
        </p:txBody>
      </p:sp>
      <p:sp>
        <p:nvSpPr>
          <p:cNvPr id="71721" name="Freeform 41"/>
          <p:cNvSpPr>
            <a:spLocks noEditPoints="1"/>
          </p:cNvSpPr>
          <p:nvPr/>
        </p:nvSpPr>
        <p:spPr bwMode="auto">
          <a:xfrm>
            <a:off x="5623719" y="4797426"/>
            <a:ext cx="1071431" cy="803275"/>
          </a:xfrm>
          <a:custGeom>
            <a:avLst/>
            <a:gdLst/>
            <a:ahLst/>
            <a:cxnLst>
              <a:cxn ang="0">
                <a:pos x="0" y="201"/>
              </a:cxn>
              <a:cxn ang="0">
                <a:pos x="99" y="321"/>
              </a:cxn>
              <a:cxn ang="0">
                <a:pos x="77" y="327"/>
              </a:cxn>
              <a:cxn ang="0">
                <a:pos x="373" y="103"/>
              </a:cxn>
              <a:cxn ang="0">
                <a:pos x="424" y="157"/>
              </a:cxn>
              <a:cxn ang="0">
                <a:pos x="560" y="217"/>
              </a:cxn>
              <a:cxn ang="0">
                <a:pos x="527" y="207"/>
              </a:cxn>
              <a:cxn ang="0">
                <a:pos x="516" y="287"/>
              </a:cxn>
              <a:cxn ang="0">
                <a:pos x="506" y="266"/>
              </a:cxn>
              <a:cxn ang="0">
                <a:pos x="408" y="321"/>
              </a:cxn>
              <a:cxn ang="0">
                <a:pos x="371" y="274"/>
              </a:cxn>
              <a:cxn ang="0">
                <a:pos x="284" y="257"/>
              </a:cxn>
              <a:cxn ang="0">
                <a:pos x="350" y="290"/>
              </a:cxn>
              <a:cxn ang="0">
                <a:pos x="199" y="306"/>
              </a:cxn>
              <a:cxn ang="0">
                <a:pos x="132" y="341"/>
              </a:cxn>
              <a:cxn ang="0">
                <a:pos x="176" y="387"/>
              </a:cxn>
              <a:cxn ang="0">
                <a:pos x="209" y="408"/>
              </a:cxn>
              <a:cxn ang="0">
                <a:pos x="241" y="455"/>
              </a:cxn>
              <a:cxn ang="0">
                <a:pos x="275" y="438"/>
              </a:cxn>
              <a:cxn ang="0">
                <a:pos x="268" y="378"/>
              </a:cxn>
              <a:cxn ang="0">
                <a:pos x="323" y="371"/>
              </a:cxn>
              <a:cxn ang="0">
                <a:pos x="288" y="329"/>
              </a:cxn>
              <a:cxn ang="0">
                <a:pos x="499" y="396"/>
              </a:cxn>
              <a:cxn ang="0">
                <a:pos x="499" y="396"/>
              </a:cxn>
              <a:cxn ang="0">
                <a:pos x="427" y="329"/>
              </a:cxn>
              <a:cxn ang="0">
                <a:pos x="520" y="26"/>
              </a:cxn>
              <a:cxn ang="0">
                <a:pos x="486" y="25"/>
              </a:cxn>
              <a:cxn ang="0">
                <a:pos x="375" y="30"/>
              </a:cxn>
              <a:cxn ang="0">
                <a:pos x="261" y="53"/>
              </a:cxn>
              <a:cxn ang="0">
                <a:pos x="164" y="86"/>
              </a:cxn>
              <a:cxn ang="0">
                <a:pos x="87" y="146"/>
              </a:cxn>
              <a:cxn ang="0">
                <a:pos x="42" y="203"/>
              </a:cxn>
              <a:cxn ang="0">
                <a:pos x="94" y="248"/>
              </a:cxn>
              <a:cxn ang="0">
                <a:pos x="113" y="286"/>
              </a:cxn>
              <a:cxn ang="0">
                <a:pos x="209" y="302"/>
              </a:cxn>
              <a:cxn ang="0">
                <a:pos x="274" y="309"/>
              </a:cxn>
              <a:cxn ang="0">
                <a:pos x="288" y="329"/>
              </a:cxn>
              <a:cxn ang="0">
                <a:pos x="359" y="302"/>
              </a:cxn>
              <a:cxn ang="0">
                <a:pos x="235" y="253"/>
              </a:cxn>
              <a:cxn ang="0">
                <a:pos x="274" y="220"/>
              </a:cxn>
              <a:cxn ang="0">
                <a:pos x="253" y="195"/>
              </a:cxn>
              <a:cxn ang="0">
                <a:pos x="230" y="125"/>
              </a:cxn>
              <a:cxn ang="0">
                <a:pos x="291" y="159"/>
              </a:cxn>
              <a:cxn ang="0">
                <a:pos x="316" y="145"/>
              </a:cxn>
              <a:cxn ang="0">
                <a:pos x="323" y="132"/>
              </a:cxn>
              <a:cxn ang="0">
                <a:pos x="321" y="122"/>
              </a:cxn>
              <a:cxn ang="0">
                <a:pos x="363" y="81"/>
              </a:cxn>
              <a:cxn ang="0">
                <a:pos x="492" y="88"/>
              </a:cxn>
            </a:cxnLst>
            <a:rect l="0" t="0" r="r" b="b"/>
            <a:pathLst>
              <a:path w="560" h="455">
                <a:moveTo>
                  <a:pt x="33" y="228"/>
                </a:moveTo>
                <a:lnTo>
                  <a:pt x="19" y="203"/>
                </a:lnTo>
                <a:lnTo>
                  <a:pt x="10" y="198"/>
                </a:lnTo>
                <a:lnTo>
                  <a:pt x="0" y="201"/>
                </a:lnTo>
                <a:lnTo>
                  <a:pt x="14" y="221"/>
                </a:lnTo>
                <a:lnTo>
                  <a:pt x="33" y="228"/>
                </a:lnTo>
                <a:close/>
                <a:moveTo>
                  <a:pt x="96" y="331"/>
                </a:moveTo>
                <a:lnTo>
                  <a:pt x="99" y="321"/>
                </a:lnTo>
                <a:lnTo>
                  <a:pt x="87" y="316"/>
                </a:lnTo>
                <a:lnTo>
                  <a:pt x="84" y="305"/>
                </a:lnTo>
                <a:lnTo>
                  <a:pt x="64" y="317"/>
                </a:lnTo>
                <a:lnTo>
                  <a:pt x="77" y="327"/>
                </a:lnTo>
                <a:lnTo>
                  <a:pt x="96" y="331"/>
                </a:lnTo>
                <a:close/>
                <a:moveTo>
                  <a:pt x="396" y="105"/>
                </a:moveTo>
                <a:lnTo>
                  <a:pt x="384" y="92"/>
                </a:lnTo>
                <a:lnTo>
                  <a:pt x="373" y="103"/>
                </a:lnTo>
                <a:lnTo>
                  <a:pt x="384" y="110"/>
                </a:lnTo>
                <a:lnTo>
                  <a:pt x="396" y="105"/>
                </a:lnTo>
                <a:close/>
                <a:moveTo>
                  <a:pt x="445" y="153"/>
                </a:moveTo>
                <a:lnTo>
                  <a:pt x="424" y="157"/>
                </a:lnTo>
                <a:lnTo>
                  <a:pt x="422" y="168"/>
                </a:lnTo>
                <a:lnTo>
                  <a:pt x="443" y="168"/>
                </a:lnTo>
                <a:lnTo>
                  <a:pt x="445" y="153"/>
                </a:lnTo>
                <a:close/>
                <a:moveTo>
                  <a:pt x="560" y="217"/>
                </a:moveTo>
                <a:lnTo>
                  <a:pt x="534" y="187"/>
                </a:lnTo>
                <a:lnTo>
                  <a:pt x="499" y="203"/>
                </a:lnTo>
                <a:lnTo>
                  <a:pt x="497" y="214"/>
                </a:lnTo>
                <a:lnTo>
                  <a:pt x="527" y="207"/>
                </a:lnTo>
                <a:lnTo>
                  <a:pt x="521" y="220"/>
                </a:lnTo>
                <a:lnTo>
                  <a:pt x="535" y="224"/>
                </a:lnTo>
                <a:lnTo>
                  <a:pt x="560" y="217"/>
                </a:lnTo>
                <a:close/>
                <a:moveTo>
                  <a:pt x="516" y="287"/>
                </a:moveTo>
                <a:lnTo>
                  <a:pt x="527" y="282"/>
                </a:lnTo>
                <a:lnTo>
                  <a:pt x="527" y="260"/>
                </a:lnTo>
                <a:lnTo>
                  <a:pt x="504" y="256"/>
                </a:lnTo>
                <a:lnTo>
                  <a:pt x="506" y="266"/>
                </a:lnTo>
                <a:lnTo>
                  <a:pt x="516" y="272"/>
                </a:lnTo>
                <a:lnTo>
                  <a:pt x="511" y="282"/>
                </a:lnTo>
                <a:lnTo>
                  <a:pt x="516" y="287"/>
                </a:lnTo>
                <a:close/>
                <a:moveTo>
                  <a:pt x="408" y="321"/>
                </a:moveTo>
                <a:lnTo>
                  <a:pt x="408" y="304"/>
                </a:lnTo>
                <a:lnTo>
                  <a:pt x="384" y="299"/>
                </a:lnTo>
                <a:lnTo>
                  <a:pt x="373" y="285"/>
                </a:lnTo>
                <a:lnTo>
                  <a:pt x="371" y="274"/>
                </a:lnTo>
                <a:lnTo>
                  <a:pt x="363" y="268"/>
                </a:lnTo>
                <a:lnTo>
                  <a:pt x="340" y="266"/>
                </a:lnTo>
                <a:lnTo>
                  <a:pt x="288" y="243"/>
                </a:lnTo>
                <a:lnTo>
                  <a:pt x="284" y="257"/>
                </a:lnTo>
                <a:lnTo>
                  <a:pt x="317" y="276"/>
                </a:lnTo>
                <a:lnTo>
                  <a:pt x="321" y="285"/>
                </a:lnTo>
                <a:lnTo>
                  <a:pt x="335" y="290"/>
                </a:lnTo>
                <a:lnTo>
                  <a:pt x="350" y="290"/>
                </a:lnTo>
                <a:lnTo>
                  <a:pt x="368" y="298"/>
                </a:lnTo>
                <a:lnTo>
                  <a:pt x="380" y="314"/>
                </a:lnTo>
                <a:lnTo>
                  <a:pt x="408" y="321"/>
                </a:lnTo>
                <a:close/>
                <a:moveTo>
                  <a:pt x="199" y="306"/>
                </a:moveTo>
                <a:lnTo>
                  <a:pt x="180" y="309"/>
                </a:lnTo>
                <a:lnTo>
                  <a:pt x="159" y="321"/>
                </a:lnTo>
                <a:lnTo>
                  <a:pt x="148" y="318"/>
                </a:lnTo>
                <a:lnTo>
                  <a:pt x="132" y="341"/>
                </a:lnTo>
                <a:lnTo>
                  <a:pt x="129" y="351"/>
                </a:lnTo>
                <a:lnTo>
                  <a:pt x="141" y="366"/>
                </a:lnTo>
                <a:lnTo>
                  <a:pt x="164" y="374"/>
                </a:lnTo>
                <a:lnTo>
                  <a:pt x="176" y="387"/>
                </a:lnTo>
                <a:lnTo>
                  <a:pt x="171" y="406"/>
                </a:lnTo>
                <a:lnTo>
                  <a:pt x="176" y="423"/>
                </a:lnTo>
                <a:lnTo>
                  <a:pt x="197" y="432"/>
                </a:lnTo>
                <a:lnTo>
                  <a:pt x="209" y="408"/>
                </a:lnTo>
                <a:lnTo>
                  <a:pt x="216" y="416"/>
                </a:lnTo>
                <a:lnTo>
                  <a:pt x="228" y="424"/>
                </a:lnTo>
                <a:lnTo>
                  <a:pt x="237" y="442"/>
                </a:lnTo>
                <a:lnTo>
                  <a:pt x="241" y="455"/>
                </a:lnTo>
                <a:lnTo>
                  <a:pt x="248" y="455"/>
                </a:lnTo>
                <a:lnTo>
                  <a:pt x="251" y="431"/>
                </a:lnTo>
                <a:lnTo>
                  <a:pt x="265" y="425"/>
                </a:lnTo>
                <a:lnTo>
                  <a:pt x="275" y="438"/>
                </a:lnTo>
                <a:lnTo>
                  <a:pt x="302" y="450"/>
                </a:lnTo>
                <a:lnTo>
                  <a:pt x="295" y="424"/>
                </a:lnTo>
                <a:lnTo>
                  <a:pt x="281" y="390"/>
                </a:lnTo>
                <a:lnTo>
                  <a:pt x="268" y="378"/>
                </a:lnTo>
                <a:lnTo>
                  <a:pt x="263" y="364"/>
                </a:lnTo>
                <a:lnTo>
                  <a:pt x="291" y="375"/>
                </a:lnTo>
                <a:lnTo>
                  <a:pt x="302" y="381"/>
                </a:lnTo>
                <a:lnTo>
                  <a:pt x="323" y="371"/>
                </a:lnTo>
                <a:lnTo>
                  <a:pt x="319" y="362"/>
                </a:lnTo>
                <a:lnTo>
                  <a:pt x="300" y="355"/>
                </a:lnTo>
                <a:lnTo>
                  <a:pt x="288" y="337"/>
                </a:lnTo>
                <a:lnTo>
                  <a:pt x="288" y="329"/>
                </a:lnTo>
                <a:lnTo>
                  <a:pt x="274" y="324"/>
                </a:lnTo>
                <a:lnTo>
                  <a:pt x="218" y="313"/>
                </a:lnTo>
                <a:lnTo>
                  <a:pt x="199" y="306"/>
                </a:lnTo>
                <a:close/>
                <a:moveTo>
                  <a:pt x="499" y="396"/>
                </a:moveTo>
                <a:lnTo>
                  <a:pt x="499" y="377"/>
                </a:lnTo>
                <a:lnTo>
                  <a:pt x="483" y="386"/>
                </a:lnTo>
                <a:lnTo>
                  <a:pt x="485" y="396"/>
                </a:lnTo>
                <a:lnTo>
                  <a:pt x="499" y="396"/>
                </a:lnTo>
                <a:close/>
                <a:moveTo>
                  <a:pt x="436" y="341"/>
                </a:moveTo>
                <a:lnTo>
                  <a:pt x="443" y="328"/>
                </a:lnTo>
                <a:lnTo>
                  <a:pt x="422" y="316"/>
                </a:lnTo>
                <a:lnTo>
                  <a:pt x="427" y="329"/>
                </a:lnTo>
                <a:lnTo>
                  <a:pt x="436" y="341"/>
                </a:lnTo>
                <a:close/>
                <a:moveTo>
                  <a:pt x="504" y="71"/>
                </a:moveTo>
                <a:lnTo>
                  <a:pt x="507" y="37"/>
                </a:lnTo>
                <a:lnTo>
                  <a:pt x="520" y="26"/>
                </a:lnTo>
                <a:lnTo>
                  <a:pt x="520" y="14"/>
                </a:lnTo>
                <a:lnTo>
                  <a:pt x="500" y="0"/>
                </a:lnTo>
                <a:lnTo>
                  <a:pt x="485" y="3"/>
                </a:lnTo>
                <a:lnTo>
                  <a:pt x="486" y="25"/>
                </a:lnTo>
                <a:lnTo>
                  <a:pt x="469" y="40"/>
                </a:lnTo>
                <a:lnTo>
                  <a:pt x="441" y="48"/>
                </a:lnTo>
                <a:lnTo>
                  <a:pt x="389" y="38"/>
                </a:lnTo>
                <a:lnTo>
                  <a:pt x="375" y="30"/>
                </a:lnTo>
                <a:lnTo>
                  <a:pt x="359" y="30"/>
                </a:lnTo>
                <a:lnTo>
                  <a:pt x="317" y="46"/>
                </a:lnTo>
                <a:lnTo>
                  <a:pt x="284" y="48"/>
                </a:lnTo>
                <a:lnTo>
                  <a:pt x="261" y="53"/>
                </a:lnTo>
                <a:lnTo>
                  <a:pt x="244" y="56"/>
                </a:lnTo>
                <a:lnTo>
                  <a:pt x="216" y="75"/>
                </a:lnTo>
                <a:lnTo>
                  <a:pt x="188" y="76"/>
                </a:lnTo>
                <a:lnTo>
                  <a:pt x="164" y="86"/>
                </a:lnTo>
                <a:lnTo>
                  <a:pt x="148" y="98"/>
                </a:lnTo>
                <a:lnTo>
                  <a:pt x="99" y="106"/>
                </a:lnTo>
                <a:lnTo>
                  <a:pt x="103" y="133"/>
                </a:lnTo>
                <a:lnTo>
                  <a:pt x="87" y="146"/>
                </a:lnTo>
                <a:lnTo>
                  <a:pt x="75" y="167"/>
                </a:lnTo>
                <a:lnTo>
                  <a:pt x="63" y="175"/>
                </a:lnTo>
                <a:lnTo>
                  <a:pt x="59" y="188"/>
                </a:lnTo>
                <a:lnTo>
                  <a:pt x="42" y="203"/>
                </a:lnTo>
                <a:lnTo>
                  <a:pt x="52" y="224"/>
                </a:lnTo>
                <a:lnTo>
                  <a:pt x="66" y="230"/>
                </a:lnTo>
                <a:lnTo>
                  <a:pt x="91" y="259"/>
                </a:lnTo>
                <a:lnTo>
                  <a:pt x="94" y="248"/>
                </a:lnTo>
                <a:lnTo>
                  <a:pt x="115" y="253"/>
                </a:lnTo>
                <a:lnTo>
                  <a:pt x="122" y="263"/>
                </a:lnTo>
                <a:lnTo>
                  <a:pt x="92" y="266"/>
                </a:lnTo>
                <a:lnTo>
                  <a:pt x="113" y="286"/>
                </a:lnTo>
                <a:lnTo>
                  <a:pt x="129" y="308"/>
                </a:lnTo>
                <a:lnTo>
                  <a:pt x="166" y="305"/>
                </a:lnTo>
                <a:lnTo>
                  <a:pt x="192" y="301"/>
                </a:lnTo>
                <a:lnTo>
                  <a:pt x="209" y="302"/>
                </a:lnTo>
                <a:lnTo>
                  <a:pt x="228" y="299"/>
                </a:lnTo>
                <a:lnTo>
                  <a:pt x="242" y="302"/>
                </a:lnTo>
                <a:lnTo>
                  <a:pt x="251" y="295"/>
                </a:lnTo>
                <a:lnTo>
                  <a:pt x="274" y="309"/>
                </a:lnTo>
                <a:lnTo>
                  <a:pt x="289" y="310"/>
                </a:lnTo>
                <a:lnTo>
                  <a:pt x="288" y="320"/>
                </a:lnTo>
                <a:lnTo>
                  <a:pt x="274" y="324"/>
                </a:lnTo>
                <a:lnTo>
                  <a:pt x="288" y="329"/>
                </a:lnTo>
                <a:lnTo>
                  <a:pt x="328" y="322"/>
                </a:lnTo>
                <a:lnTo>
                  <a:pt x="345" y="336"/>
                </a:lnTo>
                <a:lnTo>
                  <a:pt x="366" y="346"/>
                </a:lnTo>
                <a:lnTo>
                  <a:pt x="359" y="302"/>
                </a:lnTo>
                <a:lnTo>
                  <a:pt x="328" y="291"/>
                </a:lnTo>
                <a:lnTo>
                  <a:pt x="296" y="271"/>
                </a:lnTo>
                <a:lnTo>
                  <a:pt x="260" y="266"/>
                </a:lnTo>
                <a:lnTo>
                  <a:pt x="235" y="253"/>
                </a:lnTo>
                <a:lnTo>
                  <a:pt x="268" y="244"/>
                </a:lnTo>
                <a:lnTo>
                  <a:pt x="258" y="229"/>
                </a:lnTo>
                <a:lnTo>
                  <a:pt x="261" y="220"/>
                </a:lnTo>
                <a:lnTo>
                  <a:pt x="274" y="220"/>
                </a:lnTo>
                <a:lnTo>
                  <a:pt x="279" y="234"/>
                </a:lnTo>
                <a:lnTo>
                  <a:pt x="293" y="230"/>
                </a:lnTo>
                <a:lnTo>
                  <a:pt x="279" y="211"/>
                </a:lnTo>
                <a:lnTo>
                  <a:pt x="253" y="195"/>
                </a:lnTo>
                <a:lnTo>
                  <a:pt x="244" y="178"/>
                </a:lnTo>
                <a:lnTo>
                  <a:pt x="234" y="171"/>
                </a:lnTo>
                <a:lnTo>
                  <a:pt x="228" y="141"/>
                </a:lnTo>
                <a:lnTo>
                  <a:pt x="230" y="125"/>
                </a:lnTo>
                <a:lnTo>
                  <a:pt x="249" y="118"/>
                </a:lnTo>
                <a:lnTo>
                  <a:pt x="244" y="126"/>
                </a:lnTo>
                <a:lnTo>
                  <a:pt x="281" y="145"/>
                </a:lnTo>
                <a:lnTo>
                  <a:pt x="291" y="159"/>
                </a:lnTo>
                <a:lnTo>
                  <a:pt x="307" y="168"/>
                </a:lnTo>
                <a:lnTo>
                  <a:pt x="314" y="163"/>
                </a:lnTo>
                <a:lnTo>
                  <a:pt x="295" y="144"/>
                </a:lnTo>
                <a:lnTo>
                  <a:pt x="316" y="145"/>
                </a:lnTo>
                <a:lnTo>
                  <a:pt x="338" y="164"/>
                </a:lnTo>
                <a:lnTo>
                  <a:pt x="335" y="151"/>
                </a:lnTo>
                <a:lnTo>
                  <a:pt x="317" y="142"/>
                </a:lnTo>
                <a:lnTo>
                  <a:pt x="323" y="132"/>
                </a:lnTo>
                <a:lnTo>
                  <a:pt x="345" y="134"/>
                </a:lnTo>
                <a:lnTo>
                  <a:pt x="363" y="142"/>
                </a:lnTo>
                <a:lnTo>
                  <a:pt x="342" y="126"/>
                </a:lnTo>
                <a:lnTo>
                  <a:pt x="321" y="122"/>
                </a:lnTo>
                <a:lnTo>
                  <a:pt x="309" y="114"/>
                </a:lnTo>
                <a:lnTo>
                  <a:pt x="328" y="100"/>
                </a:lnTo>
                <a:lnTo>
                  <a:pt x="350" y="95"/>
                </a:lnTo>
                <a:lnTo>
                  <a:pt x="363" y="81"/>
                </a:lnTo>
                <a:lnTo>
                  <a:pt x="378" y="86"/>
                </a:lnTo>
                <a:lnTo>
                  <a:pt x="410" y="73"/>
                </a:lnTo>
                <a:lnTo>
                  <a:pt x="478" y="80"/>
                </a:lnTo>
                <a:lnTo>
                  <a:pt x="492" y="88"/>
                </a:lnTo>
                <a:lnTo>
                  <a:pt x="504" y="71"/>
                </a:lnTo>
                <a:close/>
              </a:path>
            </a:pathLst>
          </a:custGeom>
          <a:solidFill>
            <a:srgbClr val="39B218"/>
          </a:solidFill>
          <a:ln w="3175">
            <a:solidFill>
              <a:srgbClr val="000000"/>
            </a:solidFill>
            <a:prstDash val="solid"/>
            <a:round/>
            <a:headEnd/>
            <a:tailEnd/>
          </a:ln>
        </p:spPr>
        <p:txBody>
          <a:bodyPr/>
          <a:lstStyle/>
          <a:p>
            <a:endParaRPr lang="cs-CZ"/>
          </a:p>
        </p:txBody>
      </p:sp>
      <p:sp>
        <p:nvSpPr>
          <p:cNvPr id="71722" name="Freeform 42"/>
          <p:cNvSpPr>
            <a:spLocks/>
          </p:cNvSpPr>
          <p:nvPr/>
        </p:nvSpPr>
        <p:spPr bwMode="auto">
          <a:xfrm>
            <a:off x="5436262" y="2890838"/>
            <a:ext cx="371475" cy="207962"/>
          </a:xfrm>
          <a:custGeom>
            <a:avLst/>
            <a:gdLst/>
            <a:ahLst/>
            <a:cxnLst>
              <a:cxn ang="0">
                <a:pos x="87" y="117"/>
              </a:cxn>
              <a:cxn ang="0">
                <a:pos x="140" y="113"/>
              </a:cxn>
              <a:cxn ang="0">
                <a:pos x="169" y="104"/>
              </a:cxn>
              <a:cxn ang="0">
                <a:pos x="194" y="100"/>
              </a:cxn>
              <a:cxn ang="0">
                <a:pos x="190" y="92"/>
              </a:cxn>
              <a:cxn ang="0">
                <a:pos x="189" y="79"/>
              </a:cxn>
              <a:cxn ang="0">
                <a:pos x="192" y="65"/>
              </a:cxn>
              <a:cxn ang="0">
                <a:pos x="171" y="44"/>
              </a:cxn>
              <a:cxn ang="0">
                <a:pos x="145" y="45"/>
              </a:cxn>
              <a:cxn ang="0">
                <a:pos x="105" y="34"/>
              </a:cxn>
              <a:cxn ang="0">
                <a:pos x="93" y="60"/>
              </a:cxn>
              <a:cxn ang="0">
                <a:pos x="79" y="68"/>
              </a:cxn>
              <a:cxn ang="0">
                <a:pos x="67" y="52"/>
              </a:cxn>
              <a:cxn ang="0">
                <a:pos x="79" y="27"/>
              </a:cxn>
              <a:cxn ang="0">
                <a:pos x="77" y="0"/>
              </a:cxn>
              <a:cxn ang="0">
                <a:pos x="75" y="30"/>
              </a:cxn>
              <a:cxn ang="0">
                <a:pos x="56" y="60"/>
              </a:cxn>
              <a:cxn ang="0">
                <a:pos x="47" y="65"/>
              </a:cxn>
              <a:cxn ang="0">
                <a:pos x="25" y="67"/>
              </a:cxn>
              <a:cxn ang="0">
                <a:pos x="16" y="95"/>
              </a:cxn>
              <a:cxn ang="0">
                <a:pos x="0" y="109"/>
              </a:cxn>
              <a:cxn ang="0">
                <a:pos x="16" y="111"/>
              </a:cxn>
              <a:cxn ang="0">
                <a:pos x="87" y="117"/>
              </a:cxn>
            </a:cxnLst>
            <a:rect l="0" t="0" r="r" b="b"/>
            <a:pathLst>
              <a:path w="194" h="117">
                <a:moveTo>
                  <a:pt x="87" y="117"/>
                </a:moveTo>
                <a:lnTo>
                  <a:pt x="140" y="113"/>
                </a:lnTo>
                <a:lnTo>
                  <a:pt x="169" y="104"/>
                </a:lnTo>
                <a:lnTo>
                  <a:pt x="194" y="100"/>
                </a:lnTo>
                <a:lnTo>
                  <a:pt x="190" y="92"/>
                </a:lnTo>
                <a:lnTo>
                  <a:pt x="189" y="79"/>
                </a:lnTo>
                <a:lnTo>
                  <a:pt x="192" y="65"/>
                </a:lnTo>
                <a:lnTo>
                  <a:pt x="171" y="44"/>
                </a:lnTo>
                <a:lnTo>
                  <a:pt x="145" y="45"/>
                </a:lnTo>
                <a:lnTo>
                  <a:pt x="105" y="34"/>
                </a:lnTo>
                <a:lnTo>
                  <a:pt x="93" y="60"/>
                </a:lnTo>
                <a:lnTo>
                  <a:pt x="79" y="68"/>
                </a:lnTo>
                <a:lnTo>
                  <a:pt x="67" y="52"/>
                </a:lnTo>
                <a:lnTo>
                  <a:pt x="79" y="27"/>
                </a:lnTo>
                <a:lnTo>
                  <a:pt x="77" y="0"/>
                </a:lnTo>
                <a:lnTo>
                  <a:pt x="75" y="30"/>
                </a:lnTo>
                <a:lnTo>
                  <a:pt x="56" y="60"/>
                </a:lnTo>
                <a:lnTo>
                  <a:pt x="47" y="65"/>
                </a:lnTo>
                <a:lnTo>
                  <a:pt x="25" y="67"/>
                </a:lnTo>
                <a:lnTo>
                  <a:pt x="16" y="95"/>
                </a:lnTo>
                <a:lnTo>
                  <a:pt x="0" y="109"/>
                </a:lnTo>
                <a:lnTo>
                  <a:pt x="16" y="111"/>
                </a:lnTo>
                <a:lnTo>
                  <a:pt x="87" y="117"/>
                </a:lnTo>
                <a:close/>
              </a:path>
            </a:pathLst>
          </a:custGeom>
          <a:solidFill>
            <a:srgbClr val="FFFFFF"/>
          </a:solidFill>
          <a:ln w="3175">
            <a:solidFill>
              <a:srgbClr val="000000"/>
            </a:solidFill>
            <a:prstDash val="solid"/>
            <a:round/>
            <a:headEnd/>
            <a:tailEnd/>
          </a:ln>
        </p:spPr>
        <p:txBody>
          <a:bodyPr/>
          <a:lstStyle/>
          <a:p>
            <a:endParaRPr lang="cs-CZ"/>
          </a:p>
        </p:txBody>
      </p:sp>
      <p:sp>
        <p:nvSpPr>
          <p:cNvPr id="71723" name="Freeform 43"/>
          <p:cNvSpPr>
            <a:spLocks/>
          </p:cNvSpPr>
          <p:nvPr/>
        </p:nvSpPr>
        <p:spPr bwMode="auto">
          <a:xfrm>
            <a:off x="2333758" y="2693988"/>
            <a:ext cx="282046" cy="209550"/>
          </a:xfrm>
          <a:custGeom>
            <a:avLst/>
            <a:gdLst/>
            <a:ahLst/>
            <a:cxnLst>
              <a:cxn ang="0">
                <a:pos x="30" y="42"/>
              </a:cxn>
              <a:cxn ang="0">
                <a:pos x="20" y="39"/>
              </a:cxn>
              <a:cxn ang="0">
                <a:pos x="14" y="50"/>
              </a:cxn>
              <a:cxn ang="0">
                <a:pos x="0" y="54"/>
              </a:cxn>
              <a:cxn ang="0">
                <a:pos x="13" y="68"/>
              </a:cxn>
              <a:cxn ang="0">
                <a:pos x="14" y="84"/>
              </a:cxn>
              <a:cxn ang="0">
                <a:pos x="25" y="92"/>
              </a:cxn>
              <a:cxn ang="0">
                <a:pos x="41" y="85"/>
              </a:cxn>
              <a:cxn ang="0">
                <a:pos x="51" y="77"/>
              </a:cxn>
              <a:cxn ang="0">
                <a:pos x="86" y="80"/>
              </a:cxn>
              <a:cxn ang="0">
                <a:pos x="95" y="96"/>
              </a:cxn>
              <a:cxn ang="0">
                <a:pos x="89" y="114"/>
              </a:cxn>
              <a:cxn ang="0">
                <a:pos x="91" y="119"/>
              </a:cxn>
              <a:cxn ang="0">
                <a:pos x="93" y="119"/>
              </a:cxn>
              <a:cxn ang="0">
                <a:pos x="110" y="116"/>
              </a:cxn>
              <a:cxn ang="0">
                <a:pos x="116" y="108"/>
              </a:cxn>
              <a:cxn ang="0">
                <a:pos x="130" y="108"/>
              </a:cxn>
              <a:cxn ang="0">
                <a:pos x="138" y="104"/>
              </a:cxn>
              <a:cxn ang="0">
                <a:pos x="137" y="87"/>
              </a:cxn>
              <a:cxn ang="0">
                <a:pos x="142" y="99"/>
              </a:cxn>
              <a:cxn ang="0">
                <a:pos x="147" y="89"/>
              </a:cxn>
              <a:cxn ang="0">
                <a:pos x="145" y="78"/>
              </a:cxn>
              <a:cxn ang="0">
                <a:pos x="140" y="76"/>
              </a:cxn>
              <a:cxn ang="0">
                <a:pos x="126" y="74"/>
              </a:cxn>
              <a:cxn ang="0">
                <a:pos x="135" y="66"/>
              </a:cxn>
              <a:cxn ang="0">
                <a:pos x="140" y="51"/>
              </a:cxn>
              <a:cxn ang="0">
                <a:pos x="133" y="39"/>
              </a:cxn>
              <a:cxn ang="0">
                <a:pos x="131" y="30"/>
              </a:cxn>
              <a:cxn ang="0">
                <a:pos x="116" y="20"/>
              </a:cxn>
              <a:cxn ang="0">
                <a:pos x="88" y="20"/>
              </a:cxn>
              <a:cxn ang="0">
                <a:pos x="70" y="24"/>
              </a:cxn>
              <a:cxn ang="0">
                <a:pos x="70" y="20"/>
              </a:cxn>
              <a:cxn ang="0">
                <a:pos x="86" y="12"/>
              </a:cxn>
              <a:cxn ang="0">
                <a:pos x="77" y="3"/>
              </a:cxn>
              <a:cxn ang="0">
                <a:pos x="69" y="0"/>
              </a:cxn>
              <a:cxn ang="0">
                <a:pos x="67" y="3"/>
              </a:cxn>
              <a:cxn ang="0">
                <a:pos x="62" y="4"/>
              </a:cxn>
              <a:cxn ang="0">
                <a:pos x="58" y="8"/>
              </a:cxn>
              <a:cxn ang="0">
                <a:pos x="55" y="20"/>
              </a:cxn>
              <a:cxn ang="0">
                <a:pos x="51" y="24"/>
              </a:cxn>
              <a:cxn ang="0">
                <a:pos x="46" y="26"/>
              </a:cxn>
              <a:cxn ang="0">
                <a:pos x="39" y="35"/>
              </a:cxn>
              <a:cxn ang="0">
                <a:pos x="30" y="42"/>
              </a:cxn>
            </a:cxnLst>
            <a:rect l="0" t="0" r="r" b="b"/>
            <a:pathLst>
              <a:path w="147" h="119">
                <a:moveTo>
                  <a:pt x="30" y="42"/>
                </a:moveTo>
                <a:lnTo>
                  <a:pt x="20" y="39"/>
                </a:lnTo>
                <a:lnTo>
                  <a:pt x="14" y="50"/>
                </a:lnTo>
                <a:lnTo>
                  <a:pt x="0" y="54"/>
                </a:lnTo>
                <a:lnTo>
                  <a:pt x="13" y="68"/>
                </a:lnTo>
                <a:lnTo>
                  <a:pt x="14" y="84"/>
                </a:lnTo>
                <a:lnTo>
                  <a:pt x="25" y="92"/>
                </a:lnTo>
                <a:lnTo>
                  <a:pt x="41" y="85"/>
                </a:lnTo>
                <a:lnTo>
                  <a:pt x="51" y="77"/>
                </a:lnTo>
                <a:lnTo>
                  <a:pt x="86" y="80"/>
                </a:lnTo>
                <a:lnTo>
                  <a:pt x="95" y="96"/>
                </a:lnTo>
                <a:lnTo>
                  <a:pt x="89" y="114"/>
                </a:lnTo>
                <a:lnTo>
                  <a:pt x="91" y="119"/>
                </a:lnTo>
                <a:lnTo>
                  <a:pt x="93" y="119"/>
                </a:lnTo>
                <a:lnTo>
                  <a:pt x="110" y="116"/>
                </a:lnTo>
                <a:lnTo>
                  <a:pt x="116" y="108"/>
                </a:lnTo>
                <a:lnTo>
                  <a:pt x="130" y="108"/>
                </a:lnTo>
                <a:lnTo>
                  <a:pt x="138" y="104"/>
                </a:lnTo>
                <a:lnTo>
                  <a:pt x="137" y="87"/>
                </a:lnTo>
                <a:lnTo>
                  <a:pt x="142" y="99"/>
                </a:lnTo>
                <a:lnTo>
                  <a:pt x="147" y="89"/>
                </a:lnTo>
                <a:lnTo>
                  <a:pt x="145" y="78"/>
                </a:lnTo>
                <a:lnTo>
                  <a:pt x="140" y="76"/>
                </a:lnTo>
                <a:lnTo>
                  <a:pt x="126" y="74"/>
                </a:lnTo>
                <a:lnTo>
                  <a:pt x="135" y="66"/>
                </a:lnTo>
                <a:lnTo>
                  <a:pt x="140" y="51"/>
                </a:lnTo>
                <a:lnTo>
                  <a:pt x="133" y="39"/>
                </a:lnTo>
                <a:lnTo>
                  <a:pt x="131" y="30"/>
                </a:lnTo>
                <a:lnTo>
                  <a:pt x="116" y="20"/>
                </a:lnTo>
                <a:lnTo>
                  <a:pt x="88" y="20"/>
                </a:lnTo>
                <a:lnTo>
                  <a:pt x="70" y="24"/>
                </a:lnTo>
                <a:lnTo>
                  <a:pt x="70" y="20"/>
                </a:lnTo>
                <a:lnTo>
                  <a:pt x="86" y="12"/>
                </a:lnTo>
                <a:lnTo>
                  <a:pt x="77" y="3"/>
                </a:lnTo>
                <a:lnTo>
                  <a:pt x="69" y="0"/>
                </a:lnTo>
                <a:lnTo>
                  <a:pt x="67" y="3"/>
                </a:lnTo>
                <a:lnTo>
                  <a:pt x="62" y="4"/>
                </a:lnTo>
                <a:lnTo>
                  <a:pt x="58" y="8"/>
                </a:lnTo>
                <a:lnTo>
                  <a:pt x="55" y="20"/>
                </a:lnTo>
                <a:lnTo>
                  <a:pt x="51" y="24"/>
                </a:lnTo>
                <a:lnTo>
                  <a:pt x="46" y="26"/>
                </a:lnTo>
                <a:lnTo>
                  <a:pt x="39" y="35"/>
                </a:lnTo>
                <a:lnTo>
                  <a:pt x="30" y="42"/>
                </a:lnTo>
                <a:close/>
              </a:path>
            </a:pathLst>
          </a:custGeom>
          <a:solidFill>
            <a:srgbClr val="39B218"/>
          </a:solidFill>
          <a:ln w="3175">
            <a:solidFill>
              <a:srgbClr val="000000"/>
            </a:solidFill>
            <a:prstDash val="solid"/>
            <a:round/>
            <a:headEnd/>
            <a:tailEnd/>
          </a:ln>
        </p:spPr>
        <p:txBody>
          <a:bodyPr/>
          <a:lstStyle/>
          <a:p>
            <a:endParaRPr lang="cs-CZ"/>
          </a:p>
        </p:txBody>
      </p:sp>
      <p:sp>
        <p:nvSpPr>
          <p:cNvPr id="71724" name="Freeform 44"/>
          <p:cNvSpPr>
            <a:spLocks noEditPoints="1"/>
          </p:cNvSpPr>
          <p:nvPr/>
        </p:nvSpPr>
        <p:spPr bwMode="auto">
          <a:xfrm>
            <a:off x="2395669" y="2067256"/>
            <a:ext cx="1012958" cy="1392238"/>
          </a:xfrm>
          <a:custGeom>
            <a:avLst/>
            <a:gdLst/>
            <a:ahLst/>
            <a:cxnLst>
              <a:cxn ang="0">
                <a:pos x="516" y="22"/>
              </a:cxn>
              <a:cxn ang="0">
                <a:pos x="506" y="57"/>
              </a:cxn>
              <a:cxn ang="0">
                <a:pos x="528" y="0"/>
              </a:cxn>
              <a:cxn ang="0">
                <a:pos x="127" y="160"/>
              </a:cxn>
              <a:cxn ang="0">
                <a:pos x="162" y="129"/>
              </a:cxn>
              <a:cxn ang="0">
                <a:pos x="218" y="112"/>
              </a:cxn>
              <a:cxn ang="0">
                <a:pos x="385" y="115"/>
              </a:cxn>
              <a:cxn ang="0">
                <a:pos x="415" y="114"/>
              </a:cxn>
              <a:cxn ang="0">
                <a:pos x="384" y="107"/>
              </a:cxn>
              <a:cxn ang="0">
                <a:pos x="188" y="172"/>
              </a:cxn>
              <a:cxn ang="0">
                <a:pos x="197" y="222"/>
              </a:cxn>
              <a:cxn ang="0">
                <a:pos x="160" y="286"/>
              </a:cxn>
              <a:cxn ang="0">
                <a:pos x="157" y="278"/>
              </a:cxn>
              <a:cxn ang="0">
                <a:pos x="164" y="313"/>
              </a:cxn>
              <a:cxn ang="0">
                <a:pos x="171" y="303"/>
              </a:cxn>
              <a:cxn ang="0">
                <a:pos x="139" y="334"/>
              </a:cxn>
              <a:cxn ang="0">
                <a:pos x="185" y="359"/>
              </a:cxn>
              <a:cxn ang="0">
                <a:pos x="192" y="344"/>
              </a:cxn>
              <a:cxn ang="0">
                <a:pos x="194" y="471"/>
              </a:cxn>
              <a:cxn ang="0">
                <a:pos x="275" y="777"/>
              </a:cxn>
              <a:cxn ang="0">
                <a:pos x="413" y="788"/>
              </a:cxn>
              <a:cxn ang="0">
                <a:pos x="434" y="750"/>
              </a:cxn>
              <a:cxn ang="0">
                <a:pos x="452" y="719"/>
              </a:cxn>
              <a:cxn ang="0">
                <a:pos x="509" y="691"/>
              </a:cxn>
              <a:cxn ang="0">
                <a:pos x="490" y="626"/>
              </a:cxn>
              <a:cxn ang="0">
                <a:pos x="420" y="624"/>
              </a:cxn>
              <a:cxn ang="0">
                <a:pos x="417" y="552"/>
              </a:cxn>
              <a:cxn ang="0">
                <a:pos x="434" y="533"/>
              </a:cxn>
              <a:cxn ang="0">
                <a:pos x="396" y="473"/>
              </a:cxn>
              <a:cxn ang="0">
                <a:pos x="343" y="348"/>
              </a:cxn>
              <a:cxn ang="0">
                <a:pos x="349" y="330"/>
              </a:cxn>
              <a:cxn ang="0">
                <a:pos x="401" y="259"/>
              </a:cxn>
              <a:cxn ang="0">
                <a:pos x="406" y="222"/>
              </a:cxn>
              <a:cxn ang="0">
                <a:pos x="302" y="203"/>
              </a:cxn>
              <a:cxn ang="0">
                <a:pos x="347" y="172"/>
              </a:cxn>
              <a:cxn ang="0">
                <a:pos x="300" y="123"/>
              </a:cxn>
              <a:cxn ang="0">
                <a:pos x="223" y="171"/>
              </a:cxn>
              <a:cxn ang="0">
                <a:pos x="206" y="202"/>
              </a:cxn>
              <a:cxn ang="0">
                <a:pos x="185" y="248"/>
              </a:cxn>
              <a:cxn ang="0">
                <a:pos x="181" y="275"/>
              </a:cxn>
              <a:cxn ang="0">
                <a:pos x="173" y="329"/>
              </a:cxn>
              <a:cxn ang="0">
                <a:pos x="190" y="315"/>
              </a:cxn>
              <a:cxn ang="0">
                <a:pos x="220" y="325"/>
              </a:cxn>
              <a:cxn ang="0">
                <a:pos x="176" y="398"/>
              </a:cxn>
              <a:cxn ang="0">
                <a:pos x="185" y="416"/>
              </a:cxn>
              <a:cxn ang="0">
                <a:pos x="234" y="427"/>
              </a:cxn>
              <a:cxn ang="0">
                <a:pos x="246" y="450"/>
              </a:cxn>
              <a:cxn ang="0">
                <a:pos x="275" y="505"/>
              </a:cxn>
              <a:cxn ang="0">
                <a:pos x="199" y="543"/>
              </a:cxn>
              <a:cxn ang="0">
                <a:pos x="166" y="596"/>
              </a:cxn>
              <a:cxn ang="0">
                <a:pos x="75" y="639"/>
              </a:cxn>
              <a:cxn ang="0">
                <a:pos x="134" y="678"/>
              </a:cxn>
              <a:cxn ang="0">
                <a:pos x="214" y="691"/>
              </a:cxn>
              <a:cxn ang="0">
                <a:pos x="178" y="718"/>
              </a:cxn>
              <a:cxn ang="0">
                <a:pos x="91" y="732"/>
              </a:cxn>
              <a:cxn ang="0">
                <a:pos x="0" y="777"/>
              </a:cxn>
              <a:cxn ang="0">
                <a:pos x="71" y="766"/>
              </a:cxn>
              <a:cxn ang="0">
                <a:pos x="152" y="760"/>
              </a:cxn>
            </a:cxnLst>
            <a:rect l="0" t="0" r="r" b="b"/>
            <a:pathLst>
              <a:path w="530" h="788">
                <a:moveTo>
                  <a:pt x="528" y="0"/>
                </a:moveTo>
                <a:lnTo>
                  <a:pt x="514" y="7"/>
                </a:lnTo>
                <a:lnTo>
                  <a:pt x="516" y="22"/>
                </a:lnTo>
                <a:lnTo>
                  <a:pt x="502" y="28"/>
                </a:lnTo>
                <a:lnTo>
                  <a:pt x="511" y="33"/>
                </a:lnTo>
                <a:lnTo>
                  <a:pt x="506" y="57"/>
                </a:lnTo>
                <a:lnTo>
                  <a:pt x="520" y="49"/>
                </a:lnTo>
                <a:lnTo>
                  <a:pt x="530" y="18"/>
                </a:lnTo>
                <a:lnTo>
                  <a:pt x="528" y="0"/>
                </a:lnTo>
                <a:close/>
                <a:moveTo>
                  <a:pt x="146" y="165"/>
                </a:moveTo>
                <a:lnTo>
                  <a:pt x="138" y="172"/>
                </a:lnTo>
                <a:lnTo>
                  <a:pt x="127" y="160"/>
                </a:lnTo>
                <a:lnTo>
                  <a:pt x="146" y="165"/>
                </a:lnTo>
                <a:close/>
                <a:moveTo>
                  <a:pt x="218" y="112"/>
                </a:moveTo>
                <a:lnTo>
                  <a:pt x="162" y="129"/>
                </a:lnTo>
                <a:lnTo>
                  <a:pt x="155" y="161"/>
                </a:lnTo>
                <a:lnTo>
                  <a:pt x="200" y="142"/>
                </a:lnTo>
                <a:lnTo>
                  <a:pt x="218" y="112"/>
                </a:lnTo>
                <a:close/>
                <a:moveTo>
                  <a:pt x="378" y="121"/>
                </a:moveTo>
                <a:lnTo>
                  <a:pt x="378" y="112"/>
                </a:lnTo>
                <a:lnTo>
                  <a:pt x="385" y="115"/>
                </a:lnTo>
                <a:lnTo>
                  <a:pt x="387" y="119"/>
                </a:lnTo>
                <a:lnTo>
                  <a:pt x="378" y="121"/>
                </a:lnTo>
                <a:close/>
                <a:moveTo>
                  <a:pt x="415" y="114"/>
                </a:moveTo>
                <a:lnTo>
                  <a:pt x="399" y="107"/>
                </a:lnTo>
                <a:lnTo>
                  <a:pt x="394" y="95"/>
                </a:lnTo>
                <a:lnTo>
                  <a:pt x="384" y="107"/>
                </a:lnTo>
                <a:lnTo>
                  <a:pt x="413" y="119"/>
                </a:lnTo>
                <a:lnTo>
                  <a:pt x="415" y="114"/>
                </a:lnTo>
                <a:close/>
                <a:moveTo>
                  <a:pt x="188" y="172"/>
                </a:moveTo>
                <a:lnTo>
                  <a:pt x="160" y="190"/>
                </a:lnTo>
                <a:lnTo>
                  <a:pt x="176" y="215"/>
                </a:lnTo>
                <a:lnTo>
                  <a:pt x="197" y="222"/>
                </a:lnTo>
                <a:lnTo>
                  <a:pt x="188" y="172"/>
                </a:lnTo>
                <a:close/>
                <a:moveTo>
                  <a:pt x="145" y="279"/>
                </a:moveTo>
                <a:lnTo>
                  <a:pt x="160" y="286"/>
                </a:lnTo>
                <a:lnTo>
                  <a:pt x="180" y="283"/>
                </a:lnTo>
                <a:lnTo>
                  <a:pt x="160" y="257"/>
                </a:lnTo>
                <a:lnTo>
                  <a:pt x="157" y="278"/>
                </a:lnTo>
                <a:lnTo>
                  <a:pt x="145" y="279"/>
                </a:lnTo>
                <a:close/>
                <a:moveTo>
                  <a:pt x="171" y="303"/>
                </a:moveTo>
                <a:lnTo>
                  <a:pt x="164" y="313"/>
                </a:lnTo>
                <a:lnTo>
                  <a:pt x="146" y="322"/>
                </a:lnTo>
                <a:lnTo>
                  <a:pt x="159" y="309"/>
                </a:lnTo>
                <a:lnTo>
                  <a:pt x="171" y="303"/>
                </a:lnTo>
                <a:close/>
                <a:moveTo>
                  <a:pt x="139" y="314"/>
                </a:moveTo>
                <a:lnTo>
                  <a:pt x="115" y="322"/>
                </a:lnTo>
                <a:lnTo>
                  <a:pt x="139" y="334"/>
                </a:lnTo>
                <a:lnTo>
                  <a:pt x="139" y="314"/>
                </a:lnTo>
                <a:close/>
                <a:moveTo>
                  <a:pt x="192" y="344"/>
                </a:moveTo>
                <a:lnTo>
                  <a:pt x="185" y="359"/>
                </a:lnTo>
                <a:lnTo>
                  <a:pt x="176" y="362"/>
                </a:lnTo>
                <a:lnTo>
                  <a:pt x="181" y="341"/>
                </a:lnTo>
                <a:lnTo>
                  <a:pt x="192" y="344"/>
                </a:lnTo>
                <a:close/>
                <a:moveTo>
                  <a:pt x="195" y="454"/>
                </a:moveTo>
                <a:lnTo>
                  <a:pt x="166" y="471"/>
                </a:lnTo>
                <a:lnTo>
                  <a:pt x="194" y="471"/>
                </a:lnTo>
                <a:lnTo>
                  <a:pt x="195" y="454"/>
                </a:lnTo>
                <a:close/>
                <a:moveTo>
                  <a:pt x="211" y="779"/>
                </a:moveTo>
                <a:lnTo>
                  <a:pt x="275" y="777"/>
                </a:lnTo>
                <a:lnTo>
                  <a:pt x="295" y="769"/>
                </a:lnTo>
                <a:lnTo>
                  <a:pt x="317" y="780"/>
                </a:lnTo>
                <a:lnTo>
                  <a:pt x="413" y="788"/>
                </a:lnTo>
                <a:lnTo>
                  <a:pt x="466" y="774"/>
                </a:lnTo>
                <a:lnTo>
                  <a:pt x="476" y="760"/>
                </a:lnTo>
                <a:lnTo>
                  <a:pt x="434" y="750"/>
                </a:lnTo>
                <a:lnTo>
                  <a:pt x="434" y="743"/>
                </a:lnTo>
                <a:lnTo>
                  <a:pt x="443" y="734"/>
                </a:lnTo>
                <a:lnTo>
                  <a:pt x="452" y="719"/>
                </a:lnTo>
                <a:lnTo>
                  <a:pt x="471" y="722"/>
                </a:lnTo>
                <a:lnTo>
                  <a:pt x="483" y="708"/>
                </a:lnTo>
                <a:lnTo>
                  <a:pt x="509" y="691"/>
                </a:lnTo>
                <a:lnTo>
                  <a:pt x="518" y="651"/>
                </a:lnTo>
                <a:lnTo>
                  <a:pt x="511" y="639"/>
                </a:lnTo>
                <a:lnTo>
                  <a:pt x="490" y="626"/>
                </a:lnTo>
                <a:lnTo>
                  <a:pt x="453" y="624"/>
                </a:lnTo>
                <a:lnTo>
                  <a:pt x="439" y="635"/>
                </a:lnTo>
                <a:lnTo>
                  <a:pt x="420" y="624"/>
                </a:lnTo>
                <a:lnTo>
                  <a:pt x="452" y="597"/>
                </a:lnTo>
                <a:lnTo>
                  <a:pt x="441" y="581"/>
                </a:lnTo>
                <a:lnTo>
                  <a:pt x="417" y="552"/>
                </a:lnTo>
                <a:lnTo>
                  <a:pt x="446" y="566"/>
                </a:lnTo>
                <a:lnTo>
                  <a:pt x="446" y="552"/>
                </a:lnTo>
                <a:lnTo>
                  <a:pt x="434" y="533"/>
                </a:lnTo>
                <a:lnTo>
                  <a:pt x="434" y="520"/>
                </a:lnTo>
                <a:lnTo>
                  <a:pt x="418" y="487"/>
                </a:lnTo>
                <a:lnTo>
                  <a:pt x="396" y="473"/>
                </a:lnTo>
                <a:lnTo>
                  <a:pt x="382" y="437"/>
                </a:lnTo>
                <a:lnTo>
                  <a:pt x="387" y="397"/>
                </a:lnTo>
                <a:lnTo>
                  <a:pt x="343" y="348"/>
                </a:lnTo>
                <a:lnTo>
                  <a:pt x="319" y="348"/>
                </a:lnTo>
                <a:lnTo>
                  <a:pt x="305" y="337"/>
                </a:lnTo>
                <a:lnTo>
                  <a:pt x="349" y="330"/>
                </a:lnTo>
                <a:lnTo>
                  <a:pt x="337" y="310"/>
                </a:lnTo>
                <a:lnTo>
                  <a:pt x="382" y="286"/>
                </a:lnTo>
                <a:lnTo>
                  <a:pt x="401" y="259"/>
                </a:lnTo>
                <a:lnTo>
                  <a:pt x="418" y="249"/>
                </a:lnTo>
                <a:lnTo>
                  <a:pt x="424" y="234"/>
                </a:lnTo>
                <a:lnTo>
                  <a:pt x="406" y="222"/>
                </a:lnTo>
                <a:lnTo>
                  <a:pt x="343" y="209"/>
                </a:lnTo>
                <a:lnTo>
                  <a:pt x="305" y="213"/>
                </a:lnTo>
                <a:lnTo>
                  <a:pt x="302" y="203"/>
                </a:lnTo>
                <a:lnTo>
                  <a:pt x="323" y="194"/>
                </a:lnTo>
                <a:lnTo>
                  <a:pt x="317" y="181"/>
                </a:lnTo>
                <a:lnTo>
                  <a:pt x="347" y="172"/>
                </a:lnTo>
                <a:lnTo>
                  <a:pt x="384" y="141"/>
                </a:lnTo>
                <a:lnTo>
                  <a:pt x="317" y="131"/>
                </a:lnTo>
                <a:lnTo>
                  <a:pt x="300" y="123"/>
                </a:lnTo>
                <a:lnTo>
                  <a:pt x="255" y="146"/>
                </a:lnTo>
                <a:lnTo>
                  <a:pt x="251" y="164"/>
                </a:lnTo>
                <a:lnTo>
                  <a:pt x="223" y="171"/>
                </a:lnTo>
                <a:lnTo>
                  <a:pt x="221" y="191"/>
                </a:lnTo>
                <a:lnTo>
                  <a:pt x="211" y="191"/>
                </a:lnTo>
                <a:lnTo>
                  <a:pt x="206" y="202"/>
                </a:lnTo>
                <a:lnTo>
                  <a:pt x="223" y="207"/>
                </a:lnTo>
                <a:lnTo>
                  <a:pt x="209" y="223"/>
                </a:lnTo>
                <a:lnTo>
                  <a:pt x="185" y="248"/>
                </a:lnTo>
                <a:lnTo>
                  <a:pt x="169" y="251"/>
                </a:lnTo>
                <a:lnTo>
                  <a:pt x="176" y="257"/>
                </a:lnTo>
                <a:lnTo>
                  <a:pt x="181" y="275"/>
                </a:lnTo>
                <a:lnTo>
                  <a:pt x="211" y="269"/>
                </a:lnTo>
                <a:lnTo>
                  <a:pt x="171" y="320"/>
                </a:lnTo>
                <a:lnTo>
                  <a:pt x="173" y="329"/>
                </a:lnTo>
                <a:lnTo>
                  <a:pt x="146" y="360"/>
                </a:lnTo>
                <a:lnTo>
                  <a:pt x="162" y="359"/>
                </a:lnTo>
                <a:lnTo>
                  <a:pt x="190" y="315"/>
                </a:lnTo>
                <a:lnTo>
                  <a:pt x="207" y="302"/>
                </a:lnTo>
                <a:lnTo>
                  <a:pt x="192" y="324"/>
                </a:lnTo>
                <a:lnTo>
                  <a:pt x="220" y="325"/>
                </a:lnTo>
                <a:lnTo>
                  <a:pt x="206" y="347"/>
                </a:lnTo>
                <a:lnTo>
                  <a:pt x="213" y="362"/>
                </a:lnTo>
                <a:lnTo>
                  <a:pt x="176" y="398"/>
                </a:lnTo>
                <a:lnTo>
                  <a:pt x="167" y="398"/>
                </a:lnTo>
                <a:lnTo>
                  <a:pt x="167" y="422"/>
                </a:lnTo>
                <a:lnTo>
                  <a:pt x="185" y="416"/>
                </a:lnTo>
                <a:lnTo>
                  <a:pt x="204" y="429"/>
                </a:lnTo>
                <a:lnTo>
                  <a:pt x="214" y="421"/>
                </a:lnTo>
                <a:lnTo>
                  <a:pt x="234" y="427"/>
                </a:lnTo>
                <a:lnTo>
                  <a:pt x="263" y="421"/>
                </a:lnTo>
                <a:lnTo>
                  <a:pt x="286" y="427"/>
                </a:lnTo>
                <a:lnTo>
                  <a:pt x="246" y="450"/>
                </a:lnTo>
                <a:lnTo>
                  <a:pt x="253" y="491"/>
                </a:lnTo>
                <a:lnTo>
                  <a:pt x="282" y="486"/>
                </a:lnTo>
                <a:lnTo>
                  <a:pt x="275" y="505"/>
                </a:lnTo>
                <a:lnTo>
                  <a:pt x="251" y="540"/>
                </a:lnTo>
                <a:lnTo>
                  <a:pt x="248" y="554"/>
                </a:lnTo>
                <a:lnTo>
                  <a:pt x="199" y="543"/>
                </a:lnTo>
                <a:lnTo>
                  <a:pt x="138" y="573"/>
                </a:lnTo>
                <a:lnTo>
                  <a:pt x="173" y="570"/>
                </a:lnTo>
                <a:lnTo>
                  <a:pt x="166" y="596"/>
                </a:lnTo>
                <a:lnTo>
                  <a:pt x="153" y="621"/>
                </a:lnTo>
                <a:lnTo>
                  <a:pt x="113" y="632"/>
                </a:lnTo>
                <a:lnTo>
                  <a:pt x="75" y="639"/>
                </a:lnTo>
                <a:lnTo>
                  <a:pt x="80" y="663"/>
                </a:lnTo>
                <a:lnTo>
                  <a:pt x="120" y="657"/>
                </a:lnTo>
                <a:lnTo>
                  <a:pt x="134" y="678"/>
                </a:lnTo>
                <a:lnTo>
                  <a:pt x="155" y="674"/>
                </a:lnTo>
                <a:lnTo>
                  <a:pt x="181" y="704"/>
                </a:lnTo>
                <a:lnTo>
                  <a:pt x="214" y="691"/>
                </a:lnTo>
                <a:lnTo>
                  <a:pt x="235" y="684"/>
                </a:lnTo>
                <a:lnTo>
                  <a:pt x="204" y="709"/>
                </a:lnTo>
                <a:lnTo>
                  <a:pt x="178" y="718"/>
                </a:lnTo>
                <a:lnTo>
                  <a:pt x="143" y="709"/>
                </a:lnTo>
                <a:lnTo>
                  <a:pt x="126" y="709"/>
                </a:lnTo>
                <a:lnTo>
                  <a:pt x="91" y="732"/>
                </a:lnTo>
                <a:lnTo>
                  <a:pt x="28" y="762"/>
                </a:lnTo>
                <a:lnTo>
                  <a:pt x="7" y="769"/>
                </a:lnTo>
                <a:lnTo>
                  <a:pt x="0" y="777"/>
                </a:lnTo>
                <a:lnTo>
                  <a:pt x="9" y="776"/>
                </a:lnTo>
                <a:lnTo>
                  <a:pt x="28" y="785"/>
                </a:lnTo>
                <a:lnTo>
                  <a:pt x="71" y="766"/>
                </a:lnTo>
                <a:lnTo>
                  <a:pt x="120" y="785"/>
                </a:lnTo>
                <a:lnTo>
                  <a:pt x="139" y="785"/>
                </a:lnTo>
                <a:lnTo>
                  <a:pt x="152" y="760"/>
                </a:lnTo>
                <a:lnTo>
                  <a:pt x="197" y="758"/>
                </a:lnTo>
                <a:lnTo>
                  <a:pt x="211" y="779"/>
                </a:lnTo>
                <a:close/>
              </a:path>
            </a:pathLst>
          </a:custGeom>
          <a:solidFill>
            <a:srgbClr val="39B218"/>
          </a:solidFill>
          <a:ln w="36513">
            <a:solidFill>
              <a:srgbClr val="000000"/>
            </a:solidFill>
            <a:prstDash val="solid"/>
            <a:round/>
            <a:headEnd/>
            <a:tailEnd/>
          </a:ln>
        </p:spPr>
        <p:txBody>
          <a:bodyPr/>
          <a:lstStyle/>
          <a:p>
            <a:endParaRPr lang="cs-CZ"/>
          </a:p>
        </p:txBody>
      </p:sp>
      <p:sp>
        <p:nvSpPr>
          <p:cNvPr id="71725" name="Freeform 45"/>
          <p:cNvSpPr>
            <a:spLocks noEditPoints="1"/>
          </p:cNvSpPr>
          <p:nvPr/>
        </p:nvSpPr>
        <p:spPr bwMode="auto">
          <a:xfrm>
            <a:off x="4512734" y="1033463"/>
            <a:ext cx="1131623" cy="1931987"/>
          </a:xfrm>
          <a:custGeom>
            <a:avLst/>
            <a:gdLst/>
            <a:ahLst/>
            <a:cxnLst>
              <a:cxn ang="0">
                <a:pos x="553" y="128"/>
              </a:cxn>
              <a:cxn ang="0">
                <a:pos x="417" y="0"/>
              </a:cxn>
              <a:cxn ang="0">
                <a:pos x="319" y="92"/>
              </a:cxn>
              <a:cxn ang="0">
                <a:pos x="230" y="206"/>
              </a:cxn>
              <a:cxn ang="0">
                <a:pos x="173" y="379"/>
              </a:cxn>
              <a:cxn ang="0">
                <a:pos x="72" y="455"/>
              </a:cxn>
              <a:cxn ang="0">
                <a:pos x="72" y="582"/>
              </a:cxn>
              <a:cxn ang="0">
                <a:pos x="70" y="643"/>
              </a:cxn>
              <a:cxn ang="0">
                <a:pos x="70" y="727"/>
              </a:cxn>
              <a:cxn ang="0">
                <a:pos x="33" y="780"/>
              </a:cxn>
              <a:cxn ang="0">
                <a:pos x="5" y="848"/>
              </a:cxn>
              <a:cxn ang="0">
                <a:pos x="23" y="853"/>
              </a:cxn>
              <a:cxn ang="0">
                <a:pos x="28" y="878"/>
              </a:cxn>
              <a:cxn ang="0">
                <a:pos x="33" y="913"/>
              </a:cxn>
              <a:cxn ang="0">
                <a:pos x="70" y="987"/>
              </a:cxn>
              <a:cxn ang="0">
                <a:pos x="72" y="1012"/>
              </a:cxn>
              <a:cxn ang="0">
                <a:pos x="80" y="1091"/>
              </a:cxn>
              <a:cxn ang="0">
                <a:pos x="154" y="1093"/>
              </a:cxn>
              <a:cxn ang="0">
                <a:pos x="187" y="1035"/>
              </a:cxn>
              <a:cxn ang="0">
                <a:pos x="264" y="1017"/>
              </a:cxn>
              <a:cxn ang="0">
                <a:pos x="295" y="930"/>
              </a:cxn>
              <a:cxn ang="0">
                <a:pos x="288" y="897"/>
              </a:cxn>
              <a:cxn ang="0">
                <a:pos x="281" y="849"/>
              </a:cxn>
              <a:cxn ang="0">
                <a:pos x="269" y="834"/>
              </a:cxn>
              <a:cxn ang="0">
                <a:pos x="325" y="823"/>
              </a:cxn>
              <a:cxn ang="0">
                <a:pos x="359" y="810"/>
              </a:cxn>
              <a:cxn ang="0">
                <a:pos x="387" y="780"/>
              </a:cxn>
              <a:cxn ang="0">
                <a:pos x="326" y="784"/>
              </a:cxn>
              <a:cxn ang="0">
                <a:pos x="284" y="761"/>
              </a:cxn>
              <a:cxn ang="0">
                <a:pos x="340" y="768"/>
              </a:cxn>
              <a:cxn ang="0">
                <a:pos x="398" y="748"/>
              </a:cxn>
              <a:cxn ang="0">
                <a:pos x="384" y="700"/>
              </a:cxn>
              <a:cxn ang="0">
                <a:pos x="326" y="691"/>
              </a:cxn>
              <a:cxn ang="0">
                <a:pos x="323" y="670"/>
              </a:cxn>
              <a:cxn ang="0">
                <a:pos x="311" y="589"/>
              </a:cxn>
              <a:cxn ang="0">
                <a:pos x="318" y="526"/>
              </a:cxn>
              <a:cxn ang="0">
                <a:pos x="349" y="504"/>
              </a:cxn>
              <a:cxn ang="0">
                <a:pos x="380" y="461"/>
              </a:cxn>
              <a:cxn ang="0">
                <a:pos x="440" y="427"/>
              </a:cxn>
              <a:cxn ang="0">
                <a:pos x="497" y="356"/>
              </a:cxn>
              <a:cxn ang="0">
                <a:pos x="495" y="304"/>
              </a:cxn>
              <a:cxn ang="0">
                <a:pos x="511" y="271"/>
              </a:cxn>
              <a:cxn ang="0">
                <a:pos x="518" y="245"/>
              </a:cxn>
              <a:cxn ang="0">
                <a:pos x="555" y="245"/>
              </a:cxn>
              <a:cxn ang="0">
                <a:pos x="569" y="205"/>
              </a:cxn>
              <a:cxn ang="0">
                <a:pos x="319" y="936"/>
              </a:cxn>
              <a:cxn ang="0">
                <a:pos x="283" y="1024"/>
              </a:cxn>
              <a:cxn ang="0">
                <a:pos x="410" y="936"/>
              </a:cxn>
              <a:cxn ang="0">
                <a:pos x="424" y="890"/>
              </a:cxn>
              <a:cxn ang="0">
                <a:pos x="380" y="926"/>
              </a:cxn>
              <a:cxn ang="0">
                <a:pos x="387" y="955"/>
              </a:cxn>
            </a:cxnLst>
            <a:rect l="0" t="0" r="r" b="b"/>
            <a:pathLst>
              <a:path w="591" h="1094">
                <a:moveTo>
                  <a:pt x="569" y="205"/>
                </a:moveTo>
                <a:lnTo>
                  <a:pt x="576" y="186"/>
                </a:lnTo>
                <a:lnTo>
                  <a:pt x="574" y="172"/>
                </a:lnTo>
                <a:lnTo>
                  <a:pt x="550" y="140"/>
                </a:lnTo>
                <a:lnTo>
                  <a:pt x="553" y="128"/>
                </a:lnTo>
                <a:lnTo>
                  <a:pt x="541" y="77"/>
                </a:lnTo>
                <a:lnTo>
                  <a:pt x="513" y="49"/>
                </a:lnTo>
                <a:lnTo>
                  <a:pt x="499" y="42"/>
                </a:lnTo>
                <a:lnTo>
                  <a:pt x="473" y="38"/>
                </a:lnTo>
                <a:lnTo>
                  <a:pt x="417" y="0"/>
                </a:lnTo>
                <a:lnTo>
                  <a:pt x="401" y="23"/>
                </a:lnTo>
                <a:lnTo>
                  <a:pt x="394" y="53"/>
                </a:lnTo>
                <a:lnTo>
                  <a:pt x="363" y="48"/>
                </a:lnTo>
                <a:lnTo>
                  <a:pt x="330" y="54"/>
                </a:lnTo>
                <a:lnTo>
                  <a:pt x="319" y="92"/>
                </a:lnTo>
                <a:lnTo>
                  <a:pt x="295" y="84"/>
                </a:lnTo>
                <a:lnTo>
                  <a:pt x="276" y="102"/>
                </a:lnTo>
                <a:lnTo>
                  <a:pt x="257" y="141"/>
                </a:lnTo>
                <a:lnTo>
                  <a:pt x="262" y="172"/>
                </a:lnTo>
                <a:lnTo>
                  <a:pt x="230" y="206"/>
                </a:lnTo>
                <a:lnTo>
                  <a:pt x="220" y="234"/>
                </a:lnTo>
                <a:lnTo>
                  <a:pt x="192" y="245"/>
                </a:lnTo>
                <a:lnTo>
                  <a:pt x="185" y="314"/>
                </a:lnTo>
                <a:lnTo>
                  <a:pt x="155" y="363"/>
                </a:lnTo>
                <a:lnTo>
                  <a:pt x="173" y="379"/>
                </a:lnTo>
                <a:lnTo>
                  <a:pt x="169" y="400"/>
                </a:lnTo>
                <a:lnTo>
                  <a:pt x="162" y="408"/>
                </a:lnTo>
                <a:lnTo>
                  <a:pt x="136" y="404"/>
                </a:lnTo>
                <a:lnTo>
                  <a:pt x="105" y="415"/>
                </a:lnTo>
                <a:lnTo>
                  <a:pt x="72" y="455"/>
                </a:lnTo>
                <a:lnTo>
                  <a:pt x="84" y="480"/>
                </a:lnTo>
                <a:lnTo>
                  <a:pt x="73" y="501"/>
                </a:lnTo>
                <a:lnTo>
                  <a:pt x="72" y="530"/>
                </a:lnTo>
                <a:lnTo>
                  <a:pt x="73" y="540"/>
                </a:lnTo>
                <a:lnTo>
                  <a:pt x="72" y="582"/>
                </a:lnTo>
                <a:lnTo>
                  <a:pt x="79" y="593"/>
                </a:lnTo>
                <a:lnTo>
                  <a:pt x="96" y="605"/>
                </a:lnTo>
                <a:lnTo>
                  <a:pt x="100" y="620"/>
                </a:lnTo>
                <a:lnTo>
                  <a:pt x="84" y="641"/>
                </a:lnTo>
                <a:lnTo>
                  <a:pt x="70" y="643"/>
                </a:lnTo>
                <a:lnTo>
                  <a:pt x="66" y="649"/>
                </a:lnTo>
                <a:lnTo>
                  <a:pt x="75" y="658"/>
                </a:lnTo>
                <a:lnTo>
                  <a:pt x="82" y="681"/>
                </a:lnTo>
                <a:lnTo>
                  <a:pt x="75" y="719"/>
                </a:lnTo>
                <a:lnTo>
                  <a:pt x="70" y="727"/>
                </a:lnTo>
                <a:lnTo>
                  <a:pt x="44" y="734"/>
                </a:lnTo>
                <a:lnTo>
                  <a:pt x="44" y="744"/>
                </a:lnTo>
                <a:lnTo>
                  <a:pt x="30" y="760"/>
                </a:lnTo>
                <a:lnTo>
                  <a:pt x="30" y="772"/>
                </a:lnTo>
                <a:lnTo>
                  <a:pt x="33" y="780"/>
                </a:lnTo>
                <a:lnTo>
                  <a:pt x="32" y="800"/>
                </a:lnTo>
                <a:lnTo>
                  <a:pt x="9" y="815"/>
                </a:lnTo>
                <a:lnTo>
                  <a:pt x="9" y="796"/>
                </a:lnTo>
                <a:lnTo>
                  <a:pt x="0" y="813"/>
                </a:lnTo>
                <a:lnTo>
                  <a:pt x="5" y="848"/>
                </a:lnTo>
                <a:lnTo>
                  <a:pt x="11" y="853"/>
                </a:lnTo>
                <a:lnTo>
                  <a:pt x="11" y="861"/>
                </a:lnTo>
                <a:lnTo>
                  <a:pt x="16" y="856"/>
                </a:lnTo>
                <a:lnTo>
                  <a:pt x="19" y="851"/>
                </a:lnTo>
                <a:lnTo>
                  <a:pt x="23" y="853"/>
                </a:lnTo>
                <a:lnTo>
                  <a:pt x="19" y="861"/>
                </a:lnTo>
                <a:lnTo>
                  <a:pt x="26" y="863"/>
                </a:lnTo>
                <a:lnTo>
                  <a:pt x="21" y="865"/>
                </a:lnTo>
                <a:lnTo>
                  <a:pt x="12" y="874"/>
                </a:lnTo>
                <a:lnTo>
                  <a:pt x="28" y="878"/>
                </a:lnTo>
                <a:lnTo>
                  <a:pt x="30" y="886"/>
                </a:lnTo>
                <a:lnTo>
                  <a:pt x="26" y="898"/>
                </a:lnTo>
                <a:lnTo>
                  <a:pt x="39" y="897"/>
                </a:lnTo>
                <a:lnTo>
                  <a:pt x="40" y="906"/>
                </a:lnTo>
                <a:lnTo>
                  <a:pt x="33" y="913"/>
                </a:lnTo>
                <a:lnTo>
                  <a:pt x="33" y="933"/>
                </a:lnTo>
                <a:lnTo>
                  <a:pt x="42" y="933"/>
                </a:lnTo>
                <a:lnTo>
                  <a:pt x="53" y="968"/>
                </a:lnTo>
                <a:lnTo>
                  <a:pt x="65" y="976"/>
                </a:lnTo>
                <a:lnTo>
                  <a:pt x="70" y="987"/>
                </a:lnTo>
                <a:lnTo>
                  <a:pt x="80" y="993"/>
                </a:lnTo>
                <a:lnTo>
                  <a:pt x="87" y="1002"/>
                </a:lnTo>
                <a:lnTo>
                  <a:pt x="87" y="1008"/>
                </a:lnTo>
                <a:lnTo>
                  <a:pt x="73" y="1009"/>
                </a:lnTo>
                <a:lnTo>
                  <a:pt x="72" y="1012"/>
                </a:lnTo>
                <a:lnTo>
                  <a:pt x="79" y="1025"/>
                </a:lnTo>
                <a:lnTo>
                  <a:pt x="63" y="1021"/>
                </a:lnTo>
                <a:lnTo>
                  <a:pt x="63" y="1027"/>
                </a:lnTo>
                <a:lnTo>
                  <a:pt x="89" y="1073"/>
                </a:lnTo>
                <a:lnTo>
                  <a:pt x="80" y="1091"/>
                </a:lnTo>
                <a:lnTo>
                  <a:pt x="93" y="1091"/>
                </a:lnTo>
                <a:lnTo>
                  <a:pt x="105" y="1094"/>
                </a:lnTo>
                <a:lnTo>
                  <a:pt x="126" y="1090"/>
                </a:lnTo>
                <a:lnTo>
                  <a:pt x="143" y="1089"/>
                </a:lnTo>
                <a:lnTo>
                  <a:pt x="154" y="1093"/>
                </a:lnTo>
                <a:lnTo>
                  <a:pt x="164" y="1079"/>
                </a:lnTo>
                <a:lnTo>
                  <a:pt x="161" y="1062"/>
                </a:lnTo>
                <a:lnTo>
                  <a:pt x="173" y="1040"/>
                </a:lnTo>
                <a:lnTo>
                  <a:pt x="183" y="1043"/>
                </a:lnTo>
                <a:lnTo>
                  <a:pt x="187" y="1035"/>
                </a:lnTo>
                <a:lnTo>
                  <a:pt x="197" y="1029"/>
                </a:lnTo>
                <a:lnTo>
                  <a:pt x="213" y="1031"/>
                </a:lnTo>
                <a:lnTo>
                  <a:pt x="222" y="1033"/>
                </a:lnTo>
                <a:lnTo>
                  <a:pt x="258" y="1033"/>
                </a:lnTo>
                <a:lnTo>
                  <a:pt x="264" y="1017"/>
                </a:lnTo>
                <a:lnTo>
                  <a:pt x="281" y="986"/>
                </a:lnTo>
                <a:lnTo>
                  <a:pt x="283" y="970"/>
                </a:lnTo>
                <a:lnTo>
                  <a:pt x="286" y="959"/>
                </a:lnTo>
                <a:lnTo>
                  <a:pt x="284" y="948"/>
                </a:lnTo>
                <a:lnTo>
                  <a:pt x="295" y="930"/>
                </a:lnTo>
                <a:lnTo>
                  <a:pt x="293" y="921"/>
                </a:lnTo>
                <a:lnTo>
                  <a:pt x="290" y="917"/>
                </a:lnTo>
                <a:lnTo>
                  <a:pt x="295" y="909"/>
                </a:lnTo>
                <a:lnTo>
                  <a:pt x="293" y="902"/>
                </a:lnTo>
                <a:lnTo>
                  <a:pt x="288" y="897"/>
                </a:lnTo>
                <a:lnTo>
                  <a:pt x="288" y="888"/>
                </a:lnTo>
                <a:lnTo>
                  <a:pt x="298" y="891"/>
                </a:lnTo>
                <a:lnTo>
                  <a:pt x="295" y="886"/>
                </a:lnTo>
                <a:lnTo>
                  <a:pt x="298" y="857"/>
                </a:lnTo>
                <a:lnTo>
                  <a:pt x="281" y="849"/>
                </a:lnTo>
                <a:lnTo>
                  <a:pt x="293" y="851"/>
                </a:lnTo>
                <a:lnTo>
                  <a:pt x="302" y="849"/>
                </a:lnTo>
                <a:lnTo>
                  <a:pt x="304" y="845"/>
                </a:lnTo>
                <a:lnTo>
                  <a:pt x="295" y="838"/>
                </a:lnTo>
                <a:lnTo>
                  <a:pt x="269" y="834"/>
                </a:lnTo>
                <a:lnTo>
                  <a:pt x="291" y="832"/>
                </a:lnTo>
                <a:lnTo>
                  <a:pt x="304" y="834"/>
                </a:lnTo>
                <a:lnTo>
                  <a:pt x="311" y="832"/>
                </a:lnTo>
                <a:lnTo>
                  <a:pt x="312" y="825"/>
                </a:lnTo>
                <a:lnTo>
                  <a:pt x="325" y="823"/>
                </a:lnTo>
                <a:lnTo>
                  <a:pt x="340" y="810"/>
                </a:lnTo>
                <a:lnTo>
                  <a:pt x="340" y="800"/>
                </a:lnTo>
                <a:lnTo>
                  <a:pt x="347" y="802"/>
                </a:lnTo>
                <a:lnTo>
                  <a:pt x="349" y="811"/>
                </a:lnTo>
                <a:lnTo>
                  <a:pt x="359" y="810"/>
                </a:lnTo>
                <a:lnTo>
                  <a:pt x="366" y="800"/>
                </a:lnTo>
                <a:lnTo>
                  <a:pt x="380" y="791"/>
                </a:lnTo>
                <a:lnTo>
                  <a:pt x="377" y="781"/>
                </a:lnTo>
                <a:lnTo>
                  <a:pt x="387" y="784"/>
                </a:lnTo>
                <a:lnTo>
                  <a:pt x="387" y="780"/>
                </a:lnTo>
                <a:lnTo>
                  <a:pt x="393" y="776"/>
                </a:lnTo>
                <a:lnTo>
                  <a:pt x="391" y="773"/>
                </a:lnTo>
                <a:lnTo>
                  <a:pt x="342" y="783"/>
                </a:lnTo>
                <a:lnTo>
                  <a:pt x="330" y="781"/>
                </a:lnTo>
                <a:lnTo>
                  <a:pt x="326" y="784"/>
                </a:lnTo>
                <a:lnTo>
                  <a:pt x="318" y="776"/>
                </a:lnTo>
                <a:lnTo>
                  <a:pt x="293" y="768"/>
                </a:lnTo>
                <a:lnTo>
                  <a:pt x="281" y="771"/>
                </a:lnTo>
                <a:lnTo>
                  <a:pt x="276" y="768"/>
                </a:lnTo>
                <a:lnTo>
                  <a:pt x="284" y="761"/>
                </a:lnTo>
                <a:lnTo>
                  <a:pt x="298" y="760"/>
                </a:lnTo>
                <a:lnTo>
                  <a:pt x="311" y="760"/>
                </a:lnTo>
                <a:lnTo>
                  <a:pt x="319" y="767"/>
                </a:lnTo>
                <a:lnTo>
                  <a:pt x="326" y="761"/>
                </a:lnTo>
                <a:lnTo>
                  <a:pt x="340" y="768"/>
                </a:lnTo>
                <a:lnTo>
                  <a:pt x="344" y="762"/>
                </a:lnTo>
                <a:lnTo>
                  <a:pt x="351" y="773"/>
                </a:lnTo>
                <a:lnTo>
                  <a:pt x="359" y="775"/>
                </a:lnTo>
                <a:lnTo>
                  <a:pt x="389" y="761"/>
                </a:lnTo>
                <a:lnTo>
                  <a:pt x="398" y="748"/>
                </a:lnTo>
                <a:lnTo>
                  <a:pt x="405" y="731"/>
                </a:lnTo>
                <a:lnTo>
                  <a:pt x="398" y="721"/>
                </a:lnTo>
                <a:lnTo>
                  <a:pt x="386" y="714"/>
                </a:lnTo>
                <a:lnTo>
                  <a:pt x="377" y="704"/>
                </a:lnTo>
                <a:lnTo>
                  <a:pt x="384" y="700"/>
                </a:lnTo>
                <a:lnTo>
                  <a:pt x="363" y="693"/>
                </a:lnTo>
                <a:lnTo>
                  <a:pt x="358" y="680"/>
                </a:lnTo>
                <a:lnTo>
                  <a:pt x="342" y="683"/>
                </a:lnTo>
                <a:lnTo>
                  <a:pt x="332" y="674"/>
                </a:lnTo>
                <a:lnTo>
                  <a:pt x="326" y="691"/>
                </a:lnTo>
                <a:lnTo>
                  <a:pt x="297" y="714"/>
                </a:lnTo>
                <a:lnTo>
                  <a:pt x="271" y="715"/>
                </a:lnTo>
                <a:lnTo>
                  <a:pt x="305" y="699"/>
                </a:lnTo>
                <a:lnTo>
                  <a:pt x="325" y="680"/>
                </a:lnTo>
                <a:lnTo>
                  <a:pt x="323" y="670"/>
                </a:lnTo>
                <a:lnTo>
                  <a:pt x="316" y="670"/>
                </a:lnTo>
                <a:lnTo>
                  <a:pt x="319" y="657"/>
                </a:lnTo>
                <a:lnTo>
                  <a:pt x="309" y="603"/>
                </a:lnTo>
                <a:lnTo>
                  <a:pt x="312" y="593"/>
                </a:lnTo>
                <a:lnTo>
                  <a:pt x="311" y="589"/>
                </a:lnTo>
                <a:lnTo>
                  <a:pt x="325" y="595"/>
                </a:lnTo>
                <a:lnTo>
                  <a:pt x="321" y="573"/>
                </a:lnTo>
                <a:lnTo>
                  <a:pt x="328" y="547"/>
                </a:lnTo>
                <a:lnTo>
                  <a:pt x="318" y="535"/>
                </a:lnTo>
                <a:lnTo>
                  <a:pt x="318" y="526"/>
                </a:lnTo>
                <a:lnTo>
                  <a:pt x="332" y="531"/>
                </a:lnTo>
                <a:lnTo>
                  <a:pt x="342" y="519"/>
                </a:lnTo>
                <a:lnTo>
                  <a:pt x="342" y="505"/>
                </a:lnTo>
                <a:lnTo>
                  <a:pt x="339" y="493"/>
                </a:lnTo>
                <a:lnTo>
                  <a:pt x="349" y="504"/>
                </a:lnTo>
                <a:lnTo>
                  <a:pt x="356" y="496"/>
                </a:lnTo>
                <a:lnTo>
                  <a:pt x="361" y="498"/>
                </a:lnTo>
                <a:lnTo>
                  <a:pt x="370" y="482"/>
                </a:lnTo>
                <a:lnTo>
                  <a:pt x="380" y="469"/>
                </a:lnTo>
                <a:lnTo>
                  <a:pt x="380" y="461"/>
                </a:lnTo>
                <a:lnTo>
                  <a:pt x="394" y="461"/>
                </a:lnTo>
                <a:lnTo>
                  <a:pt x="417" y="439"/>
                </a:lnTo>
                <a:lnTo>
                  <a:pt x="424" y="443"/>
                </a:lnTo>
                <a:lnTo>
                  <a:pt x="433" y="438"/>
                </a:lnTo>
                <a:lnTo>
                  <a:pt x="440" y="427"/>
                </a:lnTo>
                <a:lnTo>
                  <a:pt x="447" y="428"/>
                </a:lnTo>
                <a:lnTo>
                  <a:pt x="468" y="412"/>
                </a:lnTo>
                <a:lnTo>
                  <a:pt x="490" y="369"/>
                </a:lnTo>
                <a:lnTo>
                  <a:pt x="501" y="366"/>
                </a:lnTo>
                <a:lnTo>
                  <a:pt x="497" y="356"/>
                </a:lnTo>
                <a:lnTo>
                  <a:pt x="483" y="348"/>
                </a:lnTo>
                <a:lnTo>
                  <a:pt x="482" y="339"/>
                </a:lnTo>
                <a:lnTo>
                  <a:pt x="478" y="333"/>
                </a:lnTo>
                <a:lnTo>
                  <a:pt x="488" y="324"/>
                </a:lnTo>
                <a:lnTo>
                  <a:pt x="495" y="304"/>
                </a:lnTo>
                <a:lnTo>
                  <a:pt x="485" y="294"/>
                </a:lnTo>
                <a:lnTo>
                  <a:pt x="497" y="282"/>
                </a:lnTo>
                <a:lnTo>
                  <a:pt x="504" y="283"/>
                </a:lnTo>
                <a:lnTo>
                  <a:pt x="504" y="275"/>
                </a:lnTo>
                <a:lnTo>
                  <a:pt x="511" y="271"/>
                </a:lnTo>
                <a:lnTo>
                  <a:pt x="501" y="260"/>
                </a:lnTo>
                <a:lnTo>
                  <a:pt x="518" y="268"/>
                </a:lnTo>
                <a:lnTo>
                  <a:pt x="516" y="260"/>
                </a:lnTo>
                <a:lnTo>
                  <a:pt x="520" y="259"/>
                </a:lnTo>
                <a:lnTo>
                  <a:pt x="518" y="245"/>
                </a:lnTo>
                <a:lnTo>
                  <a:pt x="525" y="244"/>
                </a:lnTo>
                <a:lnTo>
                  <a:pt x="532" y="252"/>
                </a:lnTo>
                <a:lnTo>
                  <a:pt x="534" y="243"/>
                </a:lnTo>
                <a:lnTo>
                  <a:pt x="551" y="253"/>
                </a:lnTo>
                <a:lnTo>
                  <a:pt x="555" y="245"/>
                </a:lnTo>
                <a:lnTo>
                  <a:pt x="574" y="243"/>
                </a:lnTo>
                <a:lnTo>
                  <a:pt x="586" y="249"/>
                </a:lnTo>
                <a:lnTo>
                  <a:pt x="591" y="243"/>
                </a:lnTo>
                <a:lnTo>
                  <a:pt x="590" y="234"/>
                </a:lnTo>
                <a:lnTo>
                  <a:pt x="569" y="205"/>
                </a:lnTo>
                <a:close/>
                <a:moveTo>
                  <a:pt x="283" y="1024"/>
                </a:moveTo>
                <a:lnTo>
                  <a:pt x="295" y="1008"/>
                </a:lnTo>
                <a:lnTo>
                  <a:pt x="309" y="968"/>
                </a:lnTo>
                <a:lnTo>
                  <a:pt x="319" y="940"/>
                </a:lnTo>
                <a:lnTo>
                  <a:pt x="319" y="936"/>
                </a:lnTo>
                <a:lnTo>
                  <a:pt x="311" y="947"/>
                </a:lnTo>
                <a:lnTo>
                  <a:pt x="302" y="972"/>
                </a:lnTo>
                <a:lnTo>
                  <a:pt x="297" y="978"/>
                </a:lnTo>
                <a:lnTo>
                  <a:pt x="288" y="993"/>
                </a:lnTo>
                <a:lnTo>
                  <a:pt x="283" y="1024"/>
                </a:lnTo>
                <a:close/>
                <a:moveTo>
                  <a:pt x="382" y="967"/>
                </a:moveTo>
                <a:lnTo>
                  <a:pt x="387" y="964"/>
                </a:lnTo>
                <a:lnTo>
                  <a:pt x="396" y="951"/>
                </a:lnTo>
                <a:lnTo>
                  <a:pt x="410" y="939"/>
                </a:lnTo>
                <a:lnTo>
                  <a:pt x="410" y="936"/>
                </a:lnTo>
                <a:lnTo>
                  <a:pt x="420" y="929"/>
                </a:lnTo>
                <a:lnTo>
                  <a:pt x="417" y="921"/>
                </a:lnTo>
                <a:lnTo>
                  <a:pt x="415" y="905"/>
                </a:lnTo>
                <a:lnTo>
                  <a:pt x="424" y="899"/>
                </a:lnTo>
                <a:lnTo>
                  <a:pt x="424" y="890"/>
                </a:lnTo>
                <a:lnTo>
                  <a:pt x="419" y="887"/>
                </a:lnTo>
                <a:lnTo>
                  <a:pt x="414" y="892"/>
                </a:lnTo>
                <a:lnTo>
                  <a:pt x="405" y="890"/>
                </a:lnTo>
                <a:lnTo>
                  <a:pt x="386" y="910"/>
                </a:lnTo>
                <a:lnTo>
                  <a:pt x="380" y="926"/>
                </a:lnTo>
                <a:lnTo>
                  <a:pt x="380" y="933"/>
                </a:lnTo>
                <a:lnTo>
                  <a:pt x="379" y="945"/>
                </a:lnTo>
                <a:lnTo>
                  <a:pt x="382" y="949"/>
                </a:lnTo>
                <a:lnTo>
                  <a:pt x="382" y="956"/>
                </a:lnTo>
                <a:lnTo>
                  <a:pt x="387" y="955"/>
                </a:lnTo>
                <a:lnTo>
                  <a:pt x="382" y="967"/>
                </a:lnTo>
                <a:close/>
              </a:path>
            </a:pathLst>
          </a:custGeom>
          <a:solidFill>
            <a:srgbClr val="FFFFFF"/>
          </a:solidFill>
          <a:ln w="36513">
            <a:solidFill>
              <a:srgbClr val="000000"/>
            </a:solidFill>
            <a:prstDash val="solid"/>
            <a:round/>
            <a:headEnd/>
            <a:tailEnd/>
          </a:ln>
        </p:spPr>
        <p:txBody>
          <a:bodyPr/>
          <a:lstStyle/>
          <a:p>
            <a:endParaRPr lang="cs-CZ"/>
          </a:p>
        </p:txBody>
      </p:sp>
      <p:sp>
        <p:nvSpPr>
          <p:cNvPr id="71726" name="Freeform 46"/>
          <p:cNvSpPr>
            <a:spLocks/>
          </p:cNvSpPr>
          <p:nvPr/>
        </p:nvSpPr>
        <p:spPr bwMode="auto">
          <a:xfrm>
            <a:off x="3731948" y="3652838"/>
            <a:ext cx="80831" cy="87312"/>
          </a:xfrm>
          <a:custGeom>
            <a:avLst/>
            <a:gdLst/>
            <a:ahLst/>
            <a:cxnLst>
              <a:cxn ang="0">
                <a:pos x="2" y="43"/>
              </a:cxn>
              <a:cxn ang="0">
                <a:pos x="4" y="28"/>
              </a:cxn>
              <a:cxn ang="0">
                <a:pos x="0" y="16"/>
              </a:cxn>
              <a:cxn ang="0">
                <a:pos x="9" y="5"/>
              </a:cxn>
              <a:cxn ang="0">
                <a:pos x="23" y="0"/>
              </a:cxn>
              <a:cxn ang="0">
                <a:pos x="30" y="0"/>
              </a:cxn>
              <a:cxn ang="0">
                <a:pos x="39" y="5"/>
              </a:cxn>
              <a:cxn ang="0">
                <a:pos x="35" y="12"/>
              </a:cxn>
              <a:cxn ang="0">
                <a:pos x="42" y="32"/>
              </a:cxn>
              <a:cxn ang="0">
                <a:pos x="42" y="44"/>
              </a:cxn>
              <a:cxn ang="0">
                <a:pos x="35" y="50"/>
              </a:cxn>
              <a:cxn ang="0">
                <a:pos x="19" y="50"/>
              </a:cxn>
              <a:cxn ang="0">
                <a:pos x="2" y="43"/>
              </a:cxn>
            </a:cxnLst>
            <a:rect l="0" t="0" r="r" b="b"/>
            <a:pathLst>
              <a:path w="42" h="50">
                <a:moveTo>
                  <a:pt x="2" y="43"/>
                </a:moveTo>
                <a:lnTo>
                  <a:pt x="4" y="28"/>
                </a:lnTo>
                <a:lnTo>
                  <a:pt x="0" y="16"/>
                </a:lnTo>
                <a:lnTo>
                  <a:pt x="9" y="5"/>
                </a:lnTo>
                <a:lnTo>
                  <a:pt x="23" y="0"/>
                </a:lnTo>
                <a:lnTo>
                  <a:pt x="30" y="0"/>
                </a:lnTo>
                <a:lnTo>
                  <a:pt x="39" y="5"/>
                </a:lnTo>
                <a:lnTo>
                  <a:pt x="35" y="12"/>
                </a:lnTo>
                <a:lnTo>
                  <a:pt x="42" y="32"/>
                </a:lnTo>
                <a:lnTo>
                  <a:pt x="42" y="44"/>
                </a:lnTo>
                <a:lnTo>
                  <a:pt x="35" y="50"/>
                </a:lnTo>
                <a:lnTo>
                  <a:pt x="19" y="50"/>
                </a:lnTo>
                <a:lnTo>
                  <a:pt x="2" y="43"/>
                </a:lnTo>
                <a:close/>
              </a:path>
            </a:pathLst>
          </a:custGeom>
          <a:solidFill>
            <a:srgbClr val="FFFFFF"/>
          </a:solidFill>
          <a:ln w="3175">
            <a:solidFill>
              <a:srgbClr val="000000"/>
            </a:solidFill>
            <a:prstDash val="solid"/>
            <a:round/>
            <a:headEnd/>
            <a:tailEnd/>
          </a:ln>
        </p:spPr>
        <p:txBody>
          <a:bodyPr/>
          <a:lstStyle/>
          <a:p>
            <a:endParaRPr lang="cs-CZ"/>
          </a:p>
        </p:txBody>
      </p:sp>
      <p:sp>
        <p:nvSpPr>
          <p:cNvPr id="71727" name="Freeform 47"/>
          <p:cNvSpPr>
            <a:spLocks/>
          </p:cNvSpPr>
          <p:nvPr/>
        </p:nvSpPr>
        <p:spPr bwMode="auto">
          <a:xfrm>
            <a:off x="3408627" y="3455989"/>
            <a:ext cx="411031" cy="274637"/>
          </a:xfrm>
          <a:custGeom>
            <a:avLst/>
            <a:gdLst/>
            <a:ahLst/>
            <a:cxnLst>
              <a:cxn ang="0">
                <a:pos x="2" y="38"/>
              </a:cxn>
              <a:cxn ang="0">
                <a:pos x="14" y="44"/>
              </a:cxn>
              <a:cxn ang="0">
                <a:pos x="26" y="46"/>
              </a:cxn>
              <a:cxn ang="0">
                <a:pos x="33" y="63"/>
              </a:cxn>
              <a:cxn ang="0">
                <a:pos x="61" y="78"/>
              </a:cxn>
              <a:cxn ang="0">
                <a:pos x="75" y="84"/>
              </a:cxn>
              <a:cxn ang="0">
                <a:pos x="82" y="97"/>
              </a:cxn>
              <a:cxn ang="0">
                <a:pos x="82" y="112"/>
              </a:cxn>
              <a:cxn ang="0">
                <a:pos x="105" y="119"/>
              </a:cxn>
              <a:cxn ang="0">
                <a:pos x="120" y="105"/>
              </a:cxn>
              <a:cxn ang="0">
                <a:pos x="127" y="107"/>
              </a:cxn>
              <a:cxn ang="0">
                <a:pos x="124" y="128"/>
              </a:cxn>
              <a:cxn ang="0">
                <a:pos x="129" y="131"/>
              </a:cxn>
              <a:cxn ang="0">
                <a:pos x="126" y="136"/>
              </a:cxn>
              <a:cxn ang="0">
                <a:pos x="160" y="155"/>
              </a:cxn>
              <a:cxn ang="0">
                <a:pos x="171" y="154"/>
              </a:cxn>
              <a:cxn ang="0">
                <a:pos x="173" y="139"/>
              </a:cxn>
              <a:cxn ang="0">
                <a:pos x="169" y="127"/>
              </a:cxn>
              <a:cxn ang="0">
                <a:pos x="178" y="116"/>
              </a:cxn>
              <a:cxn ang="0">
                <a:pos x="192" y="111"/>
              </a:cxn>
              <a:cxn ang="0">
                <a:pos x="199" y="111"/>
              </a:cxn>
              <a:cxn ang="0">
                <a:pos x="213" y="97"/>
              </a:cxn>
              <a:cxn ang="0">
                <a:pos x="214" y="90"/>
              </a:cxn>
              <a:cxn ang="0">
                <a:pos x="209" y="81"/>
              </a:cxn>
              <a:cxn ang="0">
                <a:pos x="209" y="71"/>
              </a:cxn>
              <a:cxn ang="0">
                <a:pos x="204" y="65"/>
              </a:cxn>
              <a:cxn ang="0">
                <a:pos x="190" y="63"/>
              </a:cxn>
              <a:cxn ang="0">
                <a:pos x="181" y="57"/>
              </a:cxn>
              <a:cxn ang="0">
                <a:pos x="181" y="47"/>
              </a:cxn>
              <a:cxn ang="0">
                <a:pos x="185" y="28"/>
              </a:cxn>
              <a:cxn ang="0">
                <a:pos x="178" y="21"/>
              </a:cxn>
              <a:cxn ang="0">
                <a:pos x="166" y="20"/>
              </a:cxn>
              <a:cxn ang="0">
                <a:pos x="157" y="15"/>
              </a:cxn>
              <a:cxn ang="0">
                <a:pos x="146" y="2"/>
              </a:cxn>
              <a:cxn ang="0">
                <a:pos x="129" y="1"/>
              </a:cxn>
              <a:cxn ang="0">
                <a:pos x="115" y="2"/>
              </a:cxn>
              <a:cxn ang="0">
                <a:pos x="96" y="9"/>
              </a:cxn>
              <a:cxn ang="0">
                <a:pos x="72" y="12"/>
              </a:cxn>
              <a:cxn ang="0">
                <a:pos x="54" y="0"/>
              </a:cxn>
              <a:cxn ang="0">
                <a:pos x="45" y="0"/>
              </a:cxn>
              <a:cxn ang="0">
                <a:pos x="33" y="2"/>
              </a:cxn>
              <a:cxn ang="0">
                <a:pos x="5" y="12"/>
              </a:cxn>
              <a:cxn ang="0">
                <a:pos x="3" y="15"/>
              </a:cxn>
              <a:cxn ang="0">
                <a:pos x="0" y="30"/>
              </a:cxn>
              <a:cxn ang="0">
                <a:pos x="2" y="38"/>
              </a:cxn>
            </a:cxnLst>
            <a:rect l="0" t="0" r="r" b="b"/>
            <a:pathLst>
              <a:path w="214" h="155">
                <a:moveTo>
                  <a:pt x="2" y="38"/>
                </a:moveTo>
                <a:lnTo>
                  <a:pt x="14" y="44"/>
                </a:lnTo>
                <a:lnTo>
                  <a:pt x="26" y="46"/>
                </a:lnTo>
                <a:lnTo>
                  <a:pt x="33" y="63"/>
                </a:lnTo>
                <a:lnTo>
                  <a:pt x="61" y="78"/>
                </a:lnTo>
                <a:lnTo>
                  <a:pt x="75" y="84"/>
                </a:lnTo>
                <a:lnTo>
                  <a:pt x="82" y="97"/>
                </a:lnTo>
                <a:lnTo>
                  <a:pt x="82" y="112"/>
                </a:lnTo>
                <a:lnTo>
                  <a:pt x="105" y="119"/>
                </a:lnTo>
                <a:lnTo>
                  <a:pt x="120" y="105"/>
                </a:lnTo>
                <a:lnTo>
                  <a:pt x="127" y="107"/>
                </a:lnTo>
                <a:lnTo>
                  <a:pt x="124" y="128"/>
                </a:lnTo>
                <a:lnTo>
                  <a:pt x="129" y="131"/>
                </a:lnTo>
                <a:lnTo>
                  <a:pt x="126" y="136"/>
                </a:lnTo>
                <a:lnTo>
                  <a:pt x="160" y="155"/>
                </a:lnTo>
                <a:lnTo>
                  <a:pt x="171" y="154"/>
                </a:lnTo>
                <a:lnTo>
                  <a:pt x="173" y="139"/>
                </a:lnTo>
                <a:lnTo>
                  <a:pt x="169" y="127"/>
                </a:lnTo>
                <a:lnTo>
                  <a:pt x="178" y="116"/>
                </a:lnTo>
                <a:lnTo>
                  <a:pt x="192" y="111"/>
                </a:lnTo>
                <a:lnTo>
                  <a:pt x="199" y="111"/>
                </a:lnTo>
                <a:lnTo>
                  <a:pt x="213" y="97"/>
                </a:lnTo>
                <a:lnTo>
                  <a:pt x="214" y="90"/>
                </a:lnTo>
                <a:lnTo>
                  <a:pt x="209" y="81"/>
                </a:lnTo>
                <a:lnTo>
                  <a:pt x="209" y="71"/>
                </a:lnTo>
                <a:lnTo>
                  <a:pt x="204" y="65"/>
                </a:lnTo>
                <a:lnTo>
                  <a:pt x="190" y="63"/>
                </a:lnTo>
                <a:lnTo>
                  <a:pt x="181" y="57"/>
                </a:lnTo>
                <a:lnTo>
                  <a:pt x="181" y="47"/>
                </a:lnTo>
                <a:lnTo>
                  <a:pt x="185" y="28"/>
                </a:lnTo>
                <a:lnTo>
                  <a:pt x="178" y="21"/>
                </a:lnTo>
                <a:lnTo>
                  <a:pt x="166" y="20"/>
                </a:lnTo>
                <a:lnTo>
                  <a:pt x="157" y="15"/>
                </a:lnTo>
                <a:lnTo>
                  <a:pt x="146" y="2"/>
                </a:lnTo>
                <a:lnTo>
                  <a:pt x="129" y="1"/>
                </a:lnTo>
                <a:lnTo>
                  <a:pt x="115" y="2"/>
                </a:lnTo>
                <a:lnTo>
                  <a:pt x="96" y="9"/>
                </a:lnTo>
                <a:lnTo>
                  <a:pt x="72" y="12"/>
                </a:lnTo>
                <a:lnTo>
                  <a:pt x="54" y="0"/>
                </a:lnTo>
                <a:lnTo>
                  <a:pt x="45" y="0"/>
                </a:lnTo>
                <a:lnTo>
                  <a:pt x="33" y="2"/>
                </a:lnTo>
                <a:lnTo>
                  <a:pt x="5" y="12"/>
                </a:lnTo>
                <a:lnTo>
                  <a:pt x="3" y="15"/>
                </a:lnTo>
                <a:lnTo>
                  <a:pt x="0" y="30"/>
                </a:lnTo>
                <a:lnTo>
                  <a:pt x="2" y="38"/>
                </a:lnTo>
                <a:close/>
              </a:path>
            </a:pathLst>
          </a:custGeom>
          <a:solidFill>
            <a:srgbClr val="39B218"/>
          </a:solidFill>
          <a:ln w="3175">
            <a:solidFill>
              <a:srgbClr val="000000"/>
            </a:solidFill>
            <a:prstDash val="solid"/>
            <a:round/>
            <a:headEnd/>
            <a:tailEnd/>
          </a:ln>
        </p:spPr>
        <p:txBody>
          <a:bodyPr/>
          <a:lstStyle/>
          <a:p>
            <a:endParaRPr lang="cs-CZ"/>
          </a:p>
        </p:txBody>
      </p:sp>
      <p:sp>
        <p:nvSpPr>
          <p:cNvPr id="71728" name="Freeform 48"/>
          <p:cNvSpPr>
            <a:spLocks noEditPoints="1"/>
          </p:cNvSpPr>
          <p:nvPr/>
        </p:nvSpPr>
        <p:spPr bwMode="auto">
          <a:xfrm>
            <a:off x="3513535" y="3201989"/>
            <a:ext cx="472942" cy="369887"/>
          </a:xfrm>
          <a:custGeom>
            <a:avLst/>
            <a:gdLst/>
            <a:ahLst/>
            <a:cxnLst>
              <a:cxn ang="0">
                <a:pos x="42" y="153"/>
              </a:cxn>
              <a:cxn ang="0">
                <a:pos x="75" y="145"/>
              </a:cxn>
              <a:cxn ang="0">
                <a:pos x="103" y="159"/>
              </a:cxn>
              <a:cxn ang="0">
                <a:pos x="124" y="165"/>
              </a:cxn>
              <a:cxn ang="0">
                <a:pos x="127" y="191"/>
              </a:cxn>
              <a:cxn ang="0">
                <a:pos x="136" y="207"/>
              </a:cxn>
              <a:cxn ang="0">
                <a:pos x="148" y="187"/>
              </a:cxn>
              <a:cxn ang="0">
                <a:pos x="164" y="146"/>
              </a:cxn>
              <a:cxn ang="0">
                <a:pos x="164" y="115"/>
              </a:cxn>
              <a:cxn ang="0">
                <a:pos x="188" y="123"/>
              </a:cxn>
              <a:cxn ang="0">
                <a:pos x="209" y="103"/>
              </a:cxn>
              <a:cxn ang="0">
                <a:pos x="234" y="80"/>
              </a:cxn>
              <a:cxn ang="0">
                <a:pos x="213" y="63"/>
              </a:cxn>
              <a:cxn ang="0">
                <a:pos x="248" y="16"/>
              </a:cxn>
              <a:cxn ang="0">
                <a:pos x="225" y="0"/>
              </a:cxn>
              <a:cxn ang="0">
                <a:pos x="199" y="3"/>
              </a:cxn>
              <a:cxn ang="0">
                <a:pos x="174" y="0"/>
              </a:cxn>
              <a:cxn ang="0">
                <a:pos x="143" y="19"/>
              </a:cxn>
              <a:cxn ang="0">
                <a:pos x="143" y="37"/>
              </a:cxn>
              <a:cxn ang="0">
                <a:pos x="147" y="50"/>
              </a:cxn>
              <a:cxn ang="0">
                <a:pos x="131" y="65"/>
              </a:cxn>
              <a:cxn ang="0">
                <a:pos x="136" y="81"/>
              </a:cxn>
              <a:cxn ang="0">
                <a:pos x="117" y="77"/>
              </a:cxn>
              <a:cxn ang="0">
                <a:pos x="112" y="58"/>
              </a:cxn>
              <a:cxn ang="0">
                <a:pos x="126" y="49"/>
              </a:cxn>
              <a:cxn ang="0">
                <a:pos x="120" y="39"/>
              </a:cxn>
              <a:cxn ang="0">
                <a:pos x="108" y="34"/>
              </a:cxn>
              <a:cxn ang="0">
                <a:pos x="84" y="80"/>
              </a:cxn>
              <a:cxn ang="0">
                <a:pos x="51" y="114"/>
              </a:cxn>
              <a:cxn ang="0">
                <a:pos x="75" y="125"/>
              </a:cxn>
              <a:cxn ang="0">
                <a:pos x="94" y="126"/>
              </a:cxn>
              <a:cxn ang="0">
                <a:pos x="66" y="130"/>
              </a:cxn>
              <a:cxn ang="0">
                <a:pos x="28" y="134"/>
              </a:cxn>
              <a:cxn ang="0">
                <a:pos x="30" y="144"/>
              </a:cxn>
              <a:cxn ang="0">
                <a:pos x="49" y="146"/>
              </a:cxn>
              <a:cxn ang="0">
                <a:pos x="35" y="148"/>
              </a:cxn>
              <a:cxn ang="0">
                <a:pos x="12" y="144"/>
              </a:cxn>
              <a:cxn ang="0">
                <a:pos x="0" y="144"/>
              </a:cxn>
              <a:cxn ang="0">
                <a:pos x="122" y="12"/>
              </a:cxn>
              <a:cxn ang="0">
                <a:pos x="106" y="21"/>
              </a:cxn>
              <a:cxn ang="0">
                <a:pos x="122" y="12"/>
              </a:cxn>
              <a:cxn ang="0">
                <a:pos x="38" y="113"/>
              </a:cxn>
              <a:cxn ang="0">
                <a:pos x="56" y="122"/>
              </a:cxn>
              <a:cxn ang="0">
                <a:pos x="24" y="119"/>
              </a:cxn>
              <a:cxn ang="0">
                <a:pos x="40" y="123"/>
              </a:cxn>
              <a:cxn ang="0">
                <a:pos x="24" y="119"/>
              </a:cxn>
              <a:cxn ang="0">
                <a:pos x="9" y="138"/>
              </a:cxn>
              <a:cxn ang="0">
                <a:pos x="12" y="130"/>
              </a:cxn>
            </a:cxnLst>
            <a:rect l="0" t="0" r="r" b="b"/>
            <a:pathLst>
              <a:path w="248" h="209">
                <a:moveTo>
                  <a:pt x="18" y="156"/>
                </a:moveTo>
                <a:lnTo>
                  <a:pt x="42" y="153"/>
                </a:lnTo>
                <a:lnTo>
                  <a:pt x="61" y="146"/>
                </a:lnTo>
                <a:lnTo>
                  <a:pt x="75" y="145"/>
                </a:lnTo>
                <a:lnTo>
                  <a:pt x="92" y="146"/>
                </a:lnTo>
                <a:lnTo>
                  <a:pt x="103" y="159"/>
                </a:lnTo>
                <a:lnTo>
                  <a:pt x="112" y="164"/>
                </a:lnTo>
                <a:lnTo>
                  <a:pt x="124" y="165"/>
                </a:lnTo>
                <a:lnTo>
                  <a:pt x="131" y="172"/>
                </a:lnTo>
                <a:lnTo>
                  <a:pt x="127" y="191"/>
                </a:lnTo>
                <a:lnTo>
                  <a:pt x="127" y="201"/>
                </a:lnTo>
                <a:lnTo>
                  <a:pt x="136" y="207"/>
                </a:lnTo>
                <a:lnTo>
                  <a:pt x="150" y="209"/>
                </a:lnTo>
                <a:lnTo>
                  <a:pt x="148" y="187"/>
                </a:lnTo>
                <a:lnTo>
                  <a:pt x="157" y="174"/>
                </a:lnTo>
                <a:lnTo>
                  <a:pt x="164" y="146"/>
                </a:lnTo>
                <a:lnTo>
                  <a:pt x="162" y="123"/>
                </a:lnTo>
                <a:lnTo>
                  <a:pt x="164" y="115"/>
                </a:lnTo>
                <a:lnTo>
                  <a:pt x="176" y="117"/>
                </a:lnTo>
                <a:lnTo>
                  <a:pt x="188" y="123"/>
                </a:lnTo>
                <a:lnTo>
                  <a:pt x="199" y="122"/>
                </a:lnTo>
                <a:lnTo>
                  <a:pt x="209" y="103"/>
                </a:lnTo>
                <a:lnTo>
                  <a:pt x="230" y="91"/>
                </a:lnTo>
                <a:lnTo>
                  <a:pt x="234" y="80"/>
                </a:lnTo>
                <a:lnTo>
                  <a:pt x="215" y="72"/>
                </a:lnTo>
                <a:lnTo>
                  <a:pt x="213" y="63"/>
                </a:lnTo>
                <a:lnTo>
                  <a:pt x="230" y="56"/>
                </a:lnTo>
                <a:lnTo>
                  <a:pt x="248" y="16"/>
                </a:lnTo>
                <a:lnTo>
                  <a:pt x="235" y="4"/>
                </a:lnTo>
                <a:lnTo>
                  <a:pt x="225" y="0"/>
                </a:lnTo>
                <a:lnTo>
                  <a:pt x="213" y="0"/>
                </a:lnTo>
                <a:lnTo>
                  <a:pt x="199" y="3"/>
                </a:lnTo>
                <a:lnTo>
                  <a:pt x="187" y="0"/>
                </a:lnTo>
                <a:lnTo>
                  <a:pt x="174" y="0"/>
                </a:lnTo>
                <a:lnTo>
                  <a:pt x="150" y="10"/>
                </a:lnTo>
                <a:lnTo>
                  <a:pt x="143" y="19"/>
                </a:lnTo>
                <a:lnTo>
                  <a:pt x="141" y="34"/>
                </a:lnTo>
                <a:lnTo>
                  <a:pt x="143" y="37"/>
                </a:lnTo>
                <a:lnTo>
                  <a:pt x="150" y="38"/>
                </a:lnTo>
                <a:lnTo>
                  <a:pt x="147" y="50"/>
                </a:lnTo>
                <a:lnTo>
                  <a:pt x="143" y="60"/>
                </a:lnTo>
                <a:lnTo>
                  <a:pt x="131" y="65"/>
                </a:lnTo>
                <a:lnTo>
                  <a:pt x="136" y="75"/>
                </a:lnTo>
                <a:lnTo>
                  <a:pt x="136" y="81"/>
                </a:lnTo>
                <a:lnTo>
                  <a:pt x="127" y="83"/>
                </a:lnTo>
                <a:lnTo>
                  <a:pt x="117" y="77"/>
                </a:lnTo>
                <a:lnTo>
                  <a:pt x="112" y="69"/>
                </a:lnTo>
                <a:lnTo>
                  <a:pt x="112" y="58"/>
                </a:lnTo>
                <a:lnTo>
                  <a:pt x="117" y="50"/>
                </a:lnTo>
                <a:lnTo>
                  <a:pt x="126" y="49"/>
                </a:lnTo>
                <a:lnTo>
                  <a:pt x="127" y="45"/>
                </a:lnTo>
                <a:lnTo>
                  <a:pt x="120" y="39"/>
                </a:lnTo>
                <a:lnTo>
                  <a:pt x="119" y="33"/>
                </a:lnTo>
                <a:lnTo>
                  <a:pt x="108" y="34"/>
                </a:lnTo>
                <a:lnTo>
                  <a:pt x="98" y="48"/>
                </a:lnTo>
                <a:lnTo>
                  <a:pt x="84" y="80"/>
                </a:lnTo>
                <a:lnTo>
                  <a:pt x="54" y="100"/>
                </a:lnTo>
                <a:lnTo>
                  <a:pt x="51" y="114"/>
                </a:lnTo>
                <a:lnTo>
                  <a:pt x="56" y="119"/>
                </a:lnTo>
                <a:lnTo>
                  <a:pt x="75" y="125"/>
                </a:lnTo>
                <a:lnTo>
                  <a:pt x="91" y="122"/>
                </a:lnTo>
                <a:lnTo>
                  <a:pt x="94" y="126"/>
                </a:lnTo>
                <a:lnTo>
                  <a:pt x="87" y="129"/>
                </a:lnTo>
                <a:lnTo>
                  <a:pt x="66" y="130"/>
                </a:lnTo>
                <a:lnTo>
                  <a:pt x="54" y="133"/>
                </a:lnTo>
                <a:lnTo>
                  <a:pt x="28" y="134"/>
                </a:lnTo>
                <a:lnTo>
                  <a:pt x="23" y="141"/>
                </a:lnTo>
                <a:lnTo>
                  <a:pt x="30" y="144"/>
                </a:lnTo>
                <a:lnTo>
                  <a:pt x="40" y="144"/>
                </a:lnTo>
                <a:lnTo>
                  <a:pt x="49" y="146"/>
                </a:lnTo>
                <a:lnTo>
                  <a:pt x="44" y="149"/>
                </a:lnTo>
                <a:lnTo>
                  <a:pt x="35" y="148"/>
                </a:lnTo>
                <a:lnTo>
                  <a:pt x="23" y="151"/>
                </a:lnTo>
                <a:lnTo>
                  <a:pt x="12" y="144"/>
                </a:lnTo>
                <a:lnTo>
                  <a:pt x="4" y="142"/>
                </a:lnTo>
                <a:lnTo>
                  <a:pt x="0" y="144"/>
                </a:lnTo>
                <a:lnTo>
                  <a:pt x="18" y="156"/>
                </a:lnTo>
                <a:close/>
                <a:moveTo>
                  <a:pt x="122" y="12"/>
                </a:moveTo>
                <a:lnTo>
                  <a:pt x="126" y="4"/>
                </a:lnTo>
                <a:lnTo>
                  <a:pt x="106" y="21"/>
                </a:lnTo>
                <a:lnTo>
                  <a:pt x="103" y="27"/>
                </a:lnTo>
                <a:lnTo>
                  <a:pt x="122" y="12"/>
                </a:lnTo>
                <a:close/>
                <a:moveTo>
                  <a:pt x="56" y="125"/>
                </a:moveTo>
                <a:lnTo>
                  <a:pt x="38" y="113"/>
                </a:lnTo>
                <a:lnTo>
                  <a:pt x="47" y="114"/>
                </a:lnTo>
                <a:lnTo>
                  <a:pt x="56" y="122"/>
                </a:lnTo>
                <a:lnTo>
                  <a:pt x="56" y="125"/>
                </a:lnTo>
                <a:close/>
                <a:moveTo>
                  <a:pt x="24" y="119"/>
                </a:moveTo>
                <a:lnTo>
                  <a:pt x="31" y="118"/>
                </a:lnTo>
                <a:lnTo>
                  <a:pt x="40" y="123"/>
                </a:lnTo>
                <a:lnTo>
                  <a:pt x="42" y="126"/>
                </a:lnTo>
                <a:lnTo>
                  <a:pt x="24" y="119"/>
                </a:lnTo>
                <a:close/>
                <a:moveTo>
                  <a:pt x="12" y="130"/>
                </a:moveTo>
                <a:lnTo>
                  <a:pt x="9" y="138"/>
                </a:lnTo>
                <a:lnTo>
                  <a:pt x="18" y="133"/>
                </a:lnTo>
                <a:lnTo>
                  <a:pt x="12" y="130"/>
                </a:lnTo>
                <a:close/>
              </a:path>
            </a:pathLst>
          </a:custGeom>
          <a:solidFill>
            <a:srgbClr val="39B218"/>
          </a:solidFill>
          <a:ln w="36576">
            <a:solidFill>
              <a:srgbClr val="000000"/>
            </a:solidFill>
            <a:prstDash val="solid"/>
            <a:round/>
            <a:headEnd/>
            <a:tailEnd/>
          </a:ln>
        </p:spPr>
        <p:txBody>
          <a:bodyPr/>
          <a:lstStyle/>
          <a:p>
            <a:endParaRPr lang="cs-CZ"/>
          </a:p>
        </p:txBody>
      </p:sp>
      <p:sp>
        <p:nvSpPr>
          <p:cNvPr id="71729" name="Freeform 49"/>
          <p:cNvSpPr>
            <a:spLocks/>
          </p:cNvSpPr>
          <p:nvPr/>
        </p:nvSpPr>
        <p:spPr bwMode="auto">
          <a:xfrm>
            <a:off x="3989916" y="4686300"/>
            <a:ext cx="132425" cy="228600"/>
          </a:xfrm>
          <a:custGeom>
            <a:avLst/>
            <a:gdLst/>
            <a:ahLst/>
            <a:cxnLst>
              <a:cxn ang="0">
                <a:pos x="61" y="0"/>
              </a:cxn>
              <a:cxn ang="0">
                <a:pos x="67" y="2"/>
              </a:cxn>
              <a:cxn ang="0">
                <a:pos x="67" y="33"/>
              </a:cxn>
              <a:cxn ang="0">
                <a:pos x="70" y="63"/>
              </a:cxn>
              <a:cxn ang="0">
                <a:pos x="68" y="75"/>
              </a:cxn>
              <a:cxn ang="0">
                <a:pos x="61" y="85"/>
              </a:cxn>
              <a:cxn ang="0">
                <a:pos x="58" y="96"/>
              </a:cxn>
              <a:cxn ang="0">
                <a:pos x="41" y="123"/>
              </a:cxn>
              <a:cxn ang="0">
                <a:pos x="39" y="130"/>
              </a:cxn>
              <a:cxn ang="0">
                <a:pos x="34" y="121"/>
              </a:cxn>
              <a:cxn ang="0">
                <a:pos x="16" y="115"/>
              </a:cxn>
              <a:cxn ang="0">
                <a:pos x="13" y="109"/>
              </a:cxn>
              <a:cxn ang="0">
                <a:pos x="14" y="100"/>
              </a:cxn>
              <a:cxn ang="0">
                <a:pos x="6" y="96"/>
              </a:cxn>
              <a:cxn ang="0">
                <a:pos x="4" y="90"/>
              </a:cxn>
              <a:cxn ang="0">
                <a:pos x="4" y="66"/>
              </a:cxn>
              <a:cxn ang="0">
                <a:pos x="0" y="61"/>
              </a:cxn>
              <a:cxn ang="0">
                <a:pos x="2" y="43"/>
              </a:cxn>
              <a:cxn ang="0">
                <a:pos x="9" y="29"/>
              </a:cxn>
              <a:cxn ang="0">
                <a:pos x="14" y="31"/>
              </a:cxn>
              <a:cxn ang="0">
                <a:pos x="41" y="21"/>
              </a:cxn>
              <a:cxn ang="0">
                <a:pos x="53" y="19"/>
              </a:cxn>
              <a:cxn ang="0">
                <a:pos x="56" y="15"/>
              </a:cxn>
              <a:cxn ang="0">
                <a:pos x="61" y="0"/>
              </a:cxn>
            </a:cxnLst>
            <a:rect l="0" t="0" r="r" b="b"/>
            <a:pathLst>
              <a:path w="70" h="130">
                <a:moveTo>
                  <a:pt x="61" y="0"/>
                </a:moveTo>
                <a:lnTo>
                  <a:pt x="67" y="2"/>
                </a:lnTo>
                <a:lnTo>
                  <a:pt x="67" y="33"/>
                </a:lnTo>
                <a:lnTo>
                  <a:pt x="70" y="63"/>
                </a:lnTo>
                <a:lnTo>
                  <a:pt x="68" y="75"/>
                </a:lnTo>
                <a:lnTo>
                  <a:pt x="61" y="85"/>
                </a:lnTo>
                <a:lnTo>
                  <a:pt x="58" y="96"/>
                </a:lnTo>
                <a:lnTo>
                  <a:pt x="41" y="123"/>
                </a:lnTo>
                <a:lnTo>
                  <a:pt x="39" y="130"/>
                </a:lnTo>
                <a:lnTo>
                  <a:pt x="34" y="121"/>
                </a:lnTo>
                <a:lnTo>
                  <a:pt x="16" y="115"/>
                </a:lnTo>
                <a:lnTo>
                  <a:pt x="13" y="109"/>
                </a:lnTo>
                <a:lnTo>
                  <a:pt x="14" y="100"/>
                </a:lnTo>
                <a:lnTo>
                  <a:pt x="6" y="96"/>
                </a:lnTo>
                <a:lnTo>
                  <a:pt x="4" y="90"/>
                </a:lnTo>
                <a:lnTo>
                  <a:pt x="4" y="66"/>
                </a:lnTo>
                <a:lnTo>
                  <a:pt x="0" y="61"/>
                </a:lnTo>
                <a:lnTo>
                  <a:pt x="2" y="43"/>
                </a:lnTo>
                <a:lnTo>
                  <a:pt x="9" y="29"/>
                </a:lnTo>
                <a:lnTo>
                  <a:pt x="14" y="31"/>
                </a:lnTo>
                <a:lnTo>
                  <a:pt x="41" y="21"/>
                </a:lnTo>
                <a:lnTo>
                  <a:pt x="53" y="19"/>
                </a:lnTo>
                <a:lnTo>
                  <a:pt x="56" y="15"/>
                </a:lnTo>
                <a:lnTo>
                  <a:pt x="61" y="0"/>
                </a:lnTo>
                <a:close/>
              </a:path>
            </a:pathLst>
          </a:custGeom>
          <a:solidFill>
            <a:srgbClr val="39B218"/>
          </a:solidFill>
          <a:ln w="3175">
            <a:solidFill>
              <a:srgbClr val="000000"/>
            </a:solidFill>
            <a:prstDash val="solid"/>
            <a:round/>
            <a:headEnd/>
            <a:tailEnd/>
          </a:ln>
        </p:spPr>
        <p:txBody>
          <a:bodyPr/>
          <a:lstStyle/>
          <a:p>
            <a:endParaRPr lang="cs-CZ"/>
          </a:p>
        </p:txBody>
      </p:sp>
      <p:sp>
        <p:nvSpPr>
          <p:cNvPr id="71730" name="Freeform 50"/>
          <p:cNvSpPr>
            <a:spLocks/>
          </p:cNvSpPr>
          <p:nvPr/>
        </p:nvSpPr>
        <p:spPr bwMode="auto">
          <a:xfrm>
            <a:off x="2373313" y="3482975"/>
            <a:ext cx="1645841" cy="1225550"/>
          </a:xfrm>
          <a:custGeom>
            <a:avLst/>
            <a:gdLst/>
            <a:ahLst/>
            <a:cxnLst>
              <a:cxn ang="0">
                <a:pos x="737" y="553"/>
              </a:cxn>
              <a:cxn ang="0">
                <a:pos x="732" y="502"/>
              </a:cxn>
              <a:cxn ang="0">
                <a:pos x="743" y="441"/>
              </a:cxn>
              <a:cxn ang="0">
                <a:pos x="744" y="427"/>
              </a:cxn>
              <a:cxn ang="0">
                <a:pos x="743" y="398"/>
              </a:cxn>
              <a:cxn ang="0">
                <a:pos x="694" y="415"/>
              </a:cxn>
              <a:cxn ang="0">
                <a:pos x="701" y="379"/>
              </a:cxn>
              <a:cxn ang="0">
                <a:pos x="770" y="323"/>
              </a:cxn>
              <a:cxn ang="0">
                <a:pos x="804" y="312"/>
              </a:cxn>
              <a:cxn ang="0">
                <a:pos x="828" y="245"/>
              </a:cxn>
              <a:cxn ang="0">
                <a:pos x="797" y="180"/>
              </a:cxn>
              <a:cxn ang="0">
                <a:pos x="746" y="146"/>
              </a:cxn>
              <a:cxn ang="0">
                <a:pos x="702" y="140"/>
              </a:cxn>
              <a:cxn ang="0">
                <a:pos x="666" y="113"/>
              </a:cxn>
              <a:cxn ang="0">
                <a:pos x="647" y="104"/>
              </a:cxn>
              <a:cxn ang="0">
                <a:pos x="617" y="69"/>
              </a:cxn>
              <a:cxn ang="0">
                <a:pos x="568" y="31"/>
              </a:cxn>
              <a:cxn ang="0">
                <a:pos x="545" y="0"/>
              </a:cxn>
              <a:cxn ang="0">
                <a:pos x="481" y="6"/>
              </a:cxn>
              <a:cxn ang="0">
                <a:pos x="460" y="61"/>
              </a:cxn>
              <a:cxn ang="0">
                <a:pos x="364" y="86"/>
              </a:cxn>
              <a:cxn ang="0">
                <a:pos x="369" y="105"/>
              </a:cxn>
              <a:cxn ang="0">
                <a:pos x="348" y="109"/>
              </a:cxn>
              <a:cxn ang="0">
                <a:pos x="275" y="101"/>
              </a:cxn>
              <a:cxn ang="0">
                <a:pos x="263" y="75"/>
              </a:cxn>
              <a:cxn ang="0">
                <a:pos x="223" y="65"/>
              </a:cxn>
              <a:cxn ang="0">
                <a:pos x="228" y="98"/>
              </a:cxn>
              <a:cxn ang="0">
                <a:pos x="225" y="154"/>
              </a:cxn>
              <a:cxn ang="0">
                <a:pos x="193" y="146"/>
              </a:cxn>
              <a:cxn ang="0">
                <a:pos x="150" y="146"/>
              </a:cxn>
              <a:cxn ang="0">
                <a:pos x="94" y="116"/>
              </a:cxn>
              <a:cxn ang="0">
                <a:pos x="10" y="123"/>
              </a:cxn>
              <a:cxn ang="0">
                <a:pos x="10" y="147"/>
              </a:cxn>
              <a:cxn ang="0">
                <a:pos x="26" y="162"/>
              </a:cxn>
              <a:cxn ang="0">
                <a:pos x="19" y="174"/>
              </a:cxn>
              <a:cxn ang="0">
                <a:pos x="31" y="182"/>
              </a:cxn>
              <a:cxn ang="0">
                <a:pos x="94" y="220"/>
              </a:cxn>
              <a:cxn ang="0">
                <a:pos x="123" y="232"/>
              </a:cxn>
              <a:cxn ang="0">
                <a:pos x="165" y="254"/>
              </a:cxn>
              <a:cxn ang="0">
                <a:pos x="153" y="268"/>
              </a:cxn>
              <a:cxn ang="0">
                <a:pos x="146" y="276"/>
              </a:cxn>
              <a:cxn ang="0">
                <a:pos x="160" y="318"/>
              </a:cxn>
              <a:cxn ang="0">
                <a:pos x="202" y="361"/>
              </a:cxn>
              <a:cxn ang="0">
                <a:pos x="202" y="404"/>
              </a:cxn>
              <a:cxn ang="0">
                <a:pos x="193" y="406"/>
              </a:cxn>
              <a:cxn ang="0">
                <a:pos x="167" y="463"/>
              </a:cxn>
              <a:cxn ang="0">
                <a:pos x="171" y="476"/>
              </a:cxn>
              <a:cxn ang="0">
                <a:pos x="103" y="570"/>
              </a:cxn>
              <a:cxn ang="0">
                <a:pos x="160" y="624"/>
              </a:cxn>
              <a:cxn ang="0">
                <a:pos x="277" y="644"/>
              </a:cxn>
              <a:cxn ang="0">
                <a:pos x="314" y="671"/>
              </a:cxn>
              <a:cxn ang="0">
                <a:pos x="331" y="678"/>
              </a:cxn>
              <a:cxn ang="0">
                <a:pos x="352" y="689"/>
              </a:cxn>
              <a:cxn ang="0">
                <a:pos x="441" y="663"/>
              </a:cxn>
              <a:cxn ang="0">
                <a:pos x="453" y="632"/>
              </a:cxn>
              <a:cxn ang="0">
                <a:pos x="518" y="610"/>
              </a:cxn>
              <a:cxn ang="0">
                <a:pos x="579" y="632"/>
              </a:cxn>
              <a:cxn ang="0">
                <a:pos x="617" y="643"/>
              </a:cxn>
              <a:cxn ang="0">
                <a:pos x="669" y="660"/>
              </a:cxn>
              <a:cxn ang="0">
                <a:pos x="722" y="636"/>
              </a:cxn>
            </a:cxnLst>
            <a:rect l="0" t="0" r="r" b="b"/>
            <a:pathLst>
              <a:path w="861" h="694">
                <a:moveTo>
                  <a:pt x="779" y="580"/>
                </a:moveTo>
                <a:lnTo>
                  <a:pt x="746" y="575"/>
                </a:lnTo>
                <a:lnTo>
                  <a:pt x="737" y="553"/>
                </a:lnTo>
                <a:lnTo>
                  <a:pt x="741" y="525"/>
                </a:lnTo>
                <a:lnTo>
                  <a:pt x="730" y="521"/>
                </a:lnTo>
                <a:lnTo>
                  <a:pt x="732" y="502"/>
                </a:lnTo>
                <a:lnTo>
                  <a:pt x="755" y="490"/>
                </a:lnTo>
                <a:lnTo>
                  <a:pt x="743" y="452"/>
                </a:lnTo>
                <a:lnTo>
                  <a:pt x="743" y="441"/>
                </a:lnTo>
                <a:lnTo>
                  <a:pt x="756" y="442"/>
                </a:lnTo>
                <a:lnTo>
                  <a:pt x="755" y="430"/>
                </a:lnTo>
                <a:lnTo>
                  <a:pt x="744" y="427"/>
                </a:lnTo>
                <a:lnTo>
                  <a:pt x="743" y="417"/>
                </a:lnTo>
                <a:lnTo>
                  <a:pt x="746" y="400"/>
                </a:lnTo>
                <a:lnTo>
                  <a:pt x="743" y="398"/>
                </a:lnTo>
                <a:lnTo>
                  <a:pt x="720" y="396"/>
                </a:lnTo>
                <a:lnTo>
                  <a:pt x="702" y="411"/>
                </a:lnTo>
                <a:lnTo>
                  <a:pt x="694" y="415"/>
                </a:lnTo>
                <a:lnTo>
                  <a:pt x="688" y="413"/>
                </a:lnTo>
                <a:lnTo>
                  <a:pt x="694" y="390"/>
                </a:lnTo>
                <a:lnTo>
                  <a:pt x="701" y="379"/>
                </a:lnTo>
                <a:lnTo>
                  <a:pt x="713" y="369"/>
                </a:lnTo>
                <a:lnTo>
                  <a:pt x="729" y="353"/>
                </a:lnTo>
                <a:lnTo>
                  <a:pt x="770" y="323"/>
                </a:lnTo>
                <a:lnTo>
                  <a:pt x="767" y="318"/>
                </a:lnTo>
                <a:lnTo>
                  <a:pt x="772" y="311"/>
                </a:lnTo>
                <a:lnTo>
                  <a:pt x="804" y="312"/>
                </a:lnTo>
                <a:lnTo>
                  <a:pt x="812" y="307"/>
                </a:lnTo>
                <a:lnTo>
                  <a:pt x="811" y="293"/>
                </a:lnTo>
                <a:lnTo>
                  <a:pt x="828" y="245"/>
                </a:lnTo>
                <a:lnTo>
                  <a:pt x="856" y="212"/>
                </a:lnTo>
                <a:lnTo>
                  <a:pt x="861" y="201"/>
                </a:lnTo>
                <a:lnTo>
                  <a:pt x="797" y="180"/>
                </a:lnTo>
                <a:lnTo>
                  <a:pt x="774" y="176"/>
                </a:lnTo>
                <a:lnTo>
                  <a:pt x="760" y="157"/>
                </a:lnTo>
                <a:lnTo>
                  <a:pt x="746" y="146"/>
                </a:lnTo>
                <a:lnTo>
                  <a:pt x="730" y="146"/>
                </a:lnTo>
                <a:lnTo>
                  <a:pt x="713" y="139"/>
                </a:lnTo>
                <a:lnTo>
                  <a:pt x="702" y="140"/>
                </a:lnTo>
                <a:lnTo>
                  <a:pt x="668" y="121"/>
                </a:lnTo>
                <a:lnTo>
                  <a:pt x="671" y="116"/>
                </a:lnTo>
                <a:lnTo>
                  <a:pt x="666" y="113"/>
                </a:lnTo>
                <a:lnTo>
                  <a:pt x="669" y="92"/>
                </a:lnTo>
                <a:lnTo>
                  <a:pt x="662" y="90"/>
                </a:lnTo>
                <a:lnTo>
                  <a:pt x="647" y="104"/>
                </a:lnTo>
                <a:lnTo>
                  <a:pt x="624" y="97"/>
                </a:lnTo>
                <a:lnTo>
                  <a:pt x="624" y="82"/>
                </a:lnTo>
                <a:lnTo>
                  <a:pt x="617" y="69"/>
                </a:lnTo>
                <a:lnTo>
                  <a:pt x="603" y="63"/>
                </a:lnTo>
                <a:lnTo>
                  <a:pt x="575" y="48"/>
                </a:lnTo>
                <a:lnTo>
                  <a:pt x="568" y="31"/>
                </a:lnTo>
                <a:lnTo>
                  <a:pt x="556" y="29"/>
                </a:lnTo>
                <a:lnTo>
                  <a:pt x="542" y="15"/>
                </a:lnTo>
                <a:lnTo>
                  <a:pt x="545" y="0"/>
                </a:lnTo>
                <a:lnTo>
                  <a:pt x="540" y="2"/>
                </a:lnTo>
                <a:lnTo>
                  <a:pt x="514" y="2"/>
                </a:lnTo>
                <a:lnTo>
                  <a:pt x="481" y="6"/>
                </a:lnTo>
                <a:lnTo>
                  <a:pt x="458" y="50"/>
                </a:lnTo>
                <a:lnTo>
                  <a:pt x="462" y="54"/>
                </a:lnTo>
                <a:lnTo>
                  <a:pt x="460" y="61"/>
                </a:lnTo>
                <a:lnTo>
                  <a:pt x="423" y="77"/>
                </a:lnTo>
                <a:lnTo>
                  <a:pt x="383" y="81"/>
                </a:lnTo>
                <a:lnTo>
                  <a:pt x="364" y="86"/>
                </a:lnTo>
                <a:lnTo>
                  <a:pt x="352" y="97"/>
                </a:lnTo>
                <a:lnTo>
                  <a:pt x="352" y="103"/>
                </a:lnTo>
                <a:lnTo>
                  <a:pt x="369" y="105"/>
                </a:lnTo>
                <a:lnTo>
                  <a:pt x="376" y="108"/>
                </a:lnTo>
                <a:lnTo>
                  <a:pt x="373" y="112"/>
                </a:lnTo>
                <a:lnTo>
                  <a:pt x="348" y="109"/>
                </a:lnTo>
                <a:lnTo>
                  <a:pt x="334" y="115"/>
                </a:lnTo>
                <a:lnTo>
                  <a:pt x="310" y="112"/>
                </a:lnTo>
                <a:lnTo>
                  <a:pt x="275" y="101"/>
                </a:lnTo>
                <a:lnTo>
                  <a:pt x="270" y="101"/>
                </a:lnTo>
                <a:lnTo>
                  <a:pt x="260" y="84"/>
                </a:lnTo>
                <a:lnTo>
                  <a:pt x="263" y="75"/>
                </a:lnTo>
                <a:lnTo>
                  <a:pt x="260" y="73"/>
                </a:lnTo>
                <a:lnTo>
                  <a:pt x="233" y="69"/>
                </a:lnTo>
                <a:lnTo>
                  <a:pt x="223" y="65"/>
                </a:lnTo>
                <a:lnTo>
                  <a:pt x="219" y="84"/>
                </a:lnTo>
                <a:lnTo>
                  <a:pt x="221" y="93"/>
                </a:lnTo>
                <a:lnTo>
                  <a:pt x="228" y="98"/>
                </a:lnTo>
                <a:lnTo>
                  <a:pt x="225" y="146"/>
                </a:lnTo>
                <a:lnTo>
                  <a:pt x="232" y="151"/>
                </a:lnTo>
                <a:lnTo>
                  <a:pt x="225" y="154"/>
                </a:lnTo>
                <a:lnTo>
                  <a:pt x="211" y="153"/>
                </a:lnTo>
                <a:lnTo>
                  <a:pt x="204" y="146"/>
                </a:lnTo>
                <a:lnTo>
                  <a:pt x="193" y="146"/>
                </a:lnTo>
                <a:lnTo>
                  <a:pt x="183" y="147"/>
                </a:lnTo>
                <a:lnTo>
                  <a:pt x="174" y="144"/>
                </a:lnTo>
                <a:lnTo>
                  <a:pt x="150" y="146"/>
                </a:lnTo>
                <a:lnTo>
                  <a:pt x="127" y="120"/>
                </a:lnTo>
                <a:lnTo>
                  <a:pt x="104" y="117"/>
                </a:lnTo>
                <a:lnTo>
                  <a:pt x="94" y="116"/>
                </a:lnTo>
                <a:lnTo>
                  <a:pt x="90" y="120"/>
                </a:lnTo>
                <a:lnTo>
                  <a:pt x="40" y="119"/>
                </a:lnTo>
                <a:lnTo>
                  <a:pt x="10" y="123"/>
                </a:lnTo>
                <a:lnTo>
                  <a:pt x="1" y="135"/>
                </a:lnTo>
                <a:lnTo>
                  <a:pt x="22" y="143"/>
                </a:lnTo>
                <a:lnTo>
                  <a:pt x="10" y="147"/>
                </a:lnTo>
                <a:lnTo>
                  <a:pt x="10" y="151"/>
                </a:lnTo>
                <a:lnTo>
                  <a:pt x="31" y="154"/>
                </a:lnTo>
                <a:lnTo>
                  <a:pt x="26" y="162"/>
                </a:lnTo>
                <a:lnTo>
                  <a:pt x="0" y="161"/>
                </a:lnTo>
                <a:lnTo>
                  <a:pt x="5" y="166"/>
                </a:lnTo>
                <a:lnTo>
                  <a:pt x="19" y="174"/>
                </a:lnTo>
                <a:lnTo>
                  <a:pt x="15" y="184"/>
                </a:lnTo>
                <a:lnTo>
                  <a:pt x="29" y="188"/>
                </a:lnTo>
                <a:lnTo>
                  <a:pt x="31" y="182"/>
                </a:lnTo>
                <a:lnTo>
                  <a:pt x="42" y="184"/>
                </a:lnTo>
                <a:lnTo>
                  <a:pt x="85" y="211"/>
                </a:lnTo>
                <a:lnTo>
                  <a:pt x="94" y="220"/>
                </a:lnTo>
                <a:lnTo>
                  <a:pt x="110" y="219"/>
                </a:lnTo>
                <a:lnTo>
                  <a:pt x="111" y="226"/>
                </a:lnTo>
                <a:lnTo>
                  <a:pt x="123" y="232"/>
                </a:lnTo>
                <a:lnTo>
                  <a:pt x="136" y="231"/>
                </a:lnTo>
                <a:lnTo>
                  <a:pt x="129" y="247"/>
                </a:lnTo>
                <a:lnTo>
                  <a:pt x="165" y="254"/>
                </a:lnTo>
                <a:lnTo>
                  <a:pt x="178" y="261"/>
                </a:lnTo>
                <a:lnTo>
                  <a:pt x="155" y="262"/>
                </a:lnTo>
                <a:lnTo>
                  <a:pt x="153" y="268"/>
                </a:lnTo>
                <a:lnTo>
                  <a:pt x="160" y="276"/>
                </a:lnTo>
                <a:lnTo>
                  <a:pt x="151" y="283"/>
                </a:lnTo>
                <a:lnTo>
                  <a:pt x="146" y="276"/>
                </a:lnTo>
                <a:lnTo>
                  <a:pt x="143" y="284"/>
                </a:lnTo>
                <a:lnTo>
                  <a:pt x="153" y="299"/>
                </a:lnTo>
                <a:lnTo>
                  <a:pt x="160" y="318"/>
                </a:lnTo>
                <a:lnTo>
                  <a:pt x="204" y="345"/>
                </a:lnTo>
                <a:lnTo>
                  <a:pt x="198" y="352"/>
                </a:lnTo>
                <a:lnTo>
                  <a:pt x="202" y="361"/>
                </a:lnTo>
                <a:lnTo>
                  <a:pt x="188" y="384"/>
                </a:lnTo>
                <a:lnTo>
                  <a:pt x="190" y="395"/>
                </a:lnTo>
                <a:lnTo>
                  <a:pt x="202" y="404"/>
                </a:lnTo>
                <a:lnTo>
                  <a:pt x="209" y="417"/>
                </a:lnTo>
                <a:lnTo>
                  <a:pt x="207" y="425"/>
                </a:lnTo>
                <a:lnTo>
                  <a:pt x="193" y="406"/>
                </a:lnTo>
                <a:lnTo>
                  <a:pt x="186" y="413"/>
                </a:lnTo>
                <a:lnTo>
                  <a:pt x="181" y="430"/>
                </a:lnTo>
                <a:lnTo>
                  <a:pt x="167" y="463"/>
                </a:lnTo>
                <a:lnTo>
                  <a:pt x="164" y="472"/>
                </a:lnTo>
                <a:lnTo>
                  <a:pt x="172" y="465"/>
                </a:lnTo>
                <a:lnTo>
                  <a:pt x="171" y="476"/>
                </a:lnTo>
                <a:lnTo>
                  <a:pt x="160" y="482"/>
                </a:lnTo>
                <a:lnTo>
                  <a:pt x="127" y="553"/>
                </a:lnTo>
                <a:lnTo>
                  <a:pt x="103" y="570"/>
                </a:lnTo>
                <a:lnTo>
                  <a:pt x="89" y="567"/>
                </a:lnTo>
                <a:lnTo>
                  <a:pt x="125" y="602"/>
                </a:lnTo>
                <a:lnTo>
                  <a:pt x="160" y="624"/>
                </a:lnTo>
                <a:lnTo>
                  <a:pt x="219" y="647"/>
                </a:lnTo>
                <a:lnTo>
                  <a:pt x="240" y="651"/>
                </a:lnTo>
                <a:lnTo>
                  <a:pt x="277" y="644"/>
                </a:lnTo>
                <a:lnTo>
                  <a:pt x="287" y="649"/>
                </a:lnTo>
                <a:lnTo>
                  <a:pt x="305" y="663"/>
                </a:lnTo>
                <a:lnTo>
                  <a:pt x="314" y="671"/>
                </a:lnTo>
                <a:lnTo>
                  <a:pt x="315" y="678"/>
                </a:lnTo>
                <a:lnTo>
                  <a:pt x="324" y="679"/>
                </a:lnTo>
                <a:lnTo>
                  <a:pt x="331" y="678"/>
                </a:lnTo>
                <a:lnTo>
                  <a:pt x="329" y="674"/>
                </a:lnTo>
                <a:lnTo>
                  <a:pt x="343" y="685"/>
                </a:lnTo>
                <a:lnTo>
                  <a:pt x="352" y="689"/>
                </a:lnTo>
                <a:lnTo>
                  <a:pt x="392" y="690"/>
                </a:lnTo>
                <a:lnTo>
                  <a:pt x="439" y="694"/>
                </a:lnTo>
                <a:lnTo>
                  <a:pt x="441" y="663"/>
                </a:lnTo>
                <a:lnTo>
                  <a:pt x="436" y="658"/>
                </a:lnTo>
                <a:lnTo>
                  <a:pt x="443" y="643"/>
                </a:lnTo>
                <a:lnTo>
                  <a:pt x="453" y="632"/>
                </a:lnTo>
                <a:lnTo>
                  <a:pt x="481" y="625"/>
                </a:lnTo>
                <a:lnTo>
                  <a:pt x="505" y="614"/>
                </a:lnTo>
                <a:lnTo>
                  <a:pt x="518" y="610"/>
                </a:lnTo>
                <a:lnTo>
                  <a:pt x="551" y="621"/>
                </a:lnTo>
                <a:lnTo>
                  <a:pt x="556" y="626"/>
                </a:lnTo>
                <a:lnTo>
                  <a:pt x="579" y="632"/>
                </a:lnTo>
                <a:lnTo>
                  <a:pt x="582" y="628"/>
                </a:lnTo>
                <a:lnTo>
                  <a:pt x="615" y="637"/>
                </a:lnTo>
                <a:lnTo>
                  <a:pt x="617" y="643"/>
                </a:lnTo>
                <a:lnTo>
                  <a:pt x="638" y="647"/>
                </a:lnTo>
                <a:lnTo>
                  <a:pt x="648" y="656"/>
                </a:lnTo>
                <a:lnTo>
                  <a:pt x="669" y="660"/>
                </a:lnTo>
                <a:lnTo>
                  <a:pt x="704" y="652"/>
                </a:lnTo>
                <a:lnTo>
                  <a:pt x="709" y="643"/>
                </a:lnTo>
                <a:lnTo>
                  <a:pt x="722" y="636"/>
                </a:lnTo>
                <a:lnTo>
                  <a:pt x="750" y="618"/>
                </a:lnTo>
                <a:lnTo>
                  <a:pt x="779" y="580"/>
                </a:lnTo>
                <a:close/>
              </a:path>
            </a:pathLst>
          </a:custGeom>
          <a:solidFill>
            <a:srgbClr val="39B218"/>
          </a:solidFill>
          <a:ln w="36576">
            <a:solidFill>
              <a:srgbClr val="000000"/>
            </a:solidFill>
            <a:prstDash val="solid"/>
            <a:round/>
            <a:headEnd/>
            <a:tailEnd/>
          </a:ln>
        </p:spPr>
        <p:txBody>
          <a:bodyPr/>
          <a:lstStyle/>
          <a:p>
            <a:endParaRPr lang="cs-CZ"/>
          </a:p>
        </p:txBody>
      </p:sp>
      <p:sp>
        <p:nvSpPr>
          <p:cNvPr id="71731" name="Rectangle 51"/>
          <p:cNvSpPr>
            <a:spLocks noChangeArrowheads="1"/>
          </p:cNvSpPr>
          <p:nvPr/>
        </p:nvSpPr>
        <p:spPr bwMode="auto">
          <a:xfrm>
            <a:off x="2872052" y="3922713"/>
            <a:ext cx="418384" cy="153888"/>
          </a:xfrm>
          <a:prstGeom prst="rect">
            <a:avLst/>
          </a:prstGeom>
          <a:noFill/>
          <a:ln w="9525">
            <a:noFill/>
            <a:miter lim="800000"/>
            <a:headEnd/>
            <a:tailEnd/>
          </a:ln>
        </p:spPr>
        <p:txBody>
          <a:bodyPr wrap="none" lIns="0" tIns="0" rIns="0" bIns="0">
            <a:spAutoFit/>
          </a:bodyPr>
          <a:lstStyle/>
          <a:p>
            <a:pPr eaLnBrk="0" hangingPunct="0"/>
            <a:r>
              <a:rPr lang="en-US" sz="1000" b="1">
                <a:latin typeface="Arial" charset="0"/>
                <a:cs typeface="Arial" charset="0"/>
              </a:rPr>
              <a:t>France</a:t>
            </a:r>
            <a:endParaRPr lang="en-US" sz="2400">
              <a:latin typeface="Times New Roman" pitchFamily="18" charset="0"/>
              <a:cs typeface="Arial" charset="0"/>
            </a:endParaRPr>
          </a:p>
        </p:txBody>
      </p:sp>
      <p:sp>
        <p:nvSpPr>
          <p:cNvPr id="71732" name="Rectangle 52"/>
          <p:cNvSpPr>
            <a:spLocks noChangeArrowheads="1"/>
          </p:cNvSpPr>
          <p:nvPr/>
        </p:nvSpPr>
        <p:spPr bwMode="auto">
          <a:xfrm>
            <a:off x="2916767" y="3216276"/>
            <a:ext cx="166712" cy="138499"/>
          </a:xfrm>
          <a:prstGeom prst="rect">
            <a:avLst/>
          </a:prstGeom>
          <a:noFill/>
          <a:ln w="9525">
            <a:noFill/>
            <a:miter lim="800000"/>
            <a:headEnd/>
            <a:tailEnd/>
          </a:ln>
        </p:spPr>
        <p:txBody>
          <a:bodyPr wrap="none" lIns="0" tIns="0" rIns="0" bIns="0">
            <a:spAutoFit/>
          </a:bodyPr>
          <a:lstStyle/>
          <a:p>
            <a:pPr eaLnBrk="0" hangingPunct="0"/>
            <a:r>
              <a:rPr lang="en-US" sz="900" b="1">
                <a:solidFill>
                  <a:srgbClr val="FFFFFF"/>
                </a:solidFill>
                <a:latin typeface="Arial" charset="0"/>
                <a:cs typeface="Arial" charset="0"/>
              </a:rPr>
              <a:t>UK</a:t>
            </a:r>
            <a:endParaRPr lang="en-US" sz="2400">
              <a:latin typeface="Times New Roman" pitchFamily="18" charset="0"/>
              <a:cs typeface="Arial" charset="0"/>
            </a:endParaRPr>
          </a:p>
        </p:txBody>
      </p:sp>
      <p:sp>
        <p:nvSpPr>
          <p:cNvPr id="71733" name="Rectangle 53"/>
          <p:cNvSpPr>
            <a:spLocks noChangeArrowheads="1"/>
          </p:cNvSpPr>
          <p:nvPr/>
        </p:nvSpPr>
        <p:spPr bwMode="auto">
          <a:xfrm rot="18000000">
            <a:off x="5603327" y="1865363"/>
            <a:ext cx="455253" cy="153888"/>
          </a:xfrm>
          <a:prstGeom prst="rect">
            <a:avLst/>
          </a:prstGeom>
          <a:noFill/>
          <a:ln w="9525">
            <a:noFill/>
            <a:miter lim="800000"/>
            <a:headEnd/>
            <a:tailEnd/>
          </a:ln>
        </p:spPr>
        <p:txBody>
          <a:bodyPr wrap="none" lIns="0" tIns="0" rIns="0" bIns="0">
            <a:spAutoFit/>
          </a:bodyPr>
          <a:lstStyle/>
          <a:p>
            <a:pPr eaLnBrk="0" hangingPunct="0"/>
            <a:r>
              <a:rPr lang="en-US" sz="1000" b="1">
                <a:solidFill>
                  <a:srgbClr val="FFFFFF"/>
                </a:solidFill>
                <a:latin typeface="Arial" charset="0"/>
                <a:cs typeface="Arial" charset="0"/>
              </a:rPr>
              <a:t>Finland</a:t>
            </a:r>
            <a:endParaRPr lang="en-US" sz="2400">
              <a:latin typeface="Times New Roman" pitchFamily="18" charset="0"/>
              <a:cs typeface="Arial" charset="0"/>
            </a:endParaRPr>
          </a:p>
        </p:txBody>
      </p:sp>
      <p:sp>
        <p:nvSpPr>
          <p:cNvPr id="71734" name="Rectangle 54"/>
          <p:cNvSpPr>
            <a:spLocks noChangeArrowheads="1"/>
          </p:cNvSpPr>
          <p:nvPr/>
        </p:nvSpPr>
        <p:spPr bwMode="auto">
          <a:xfrm rot="16500000">
            <a:off x="4625758" y="2047925"/>
            <a:ext cx="482504" cy="153888"/>
          </a:xfrm>
          <a:prstGeom prst="rect">
            <a:avLst/>
          </a:prstGeom>
          <a:noFill/>
          <a:ln w="9525">
            <a:noFill/>
            <a:miter lim="800000"/>
            <a:headEnd/>
            <a:tailEnd/>
          </a:ln>
        </p:spPr>
        <p:txBody>
          <a:bodyPr wrap="none" lIns="0" tIns="0" rIns="0" bIns="0">
            <a:spAutoFit/>
          </a:bodyPr>
          <a:lstStyle/>
          <a:p>
            <a:pPr eaLnBrk="0" hangingPunct="0"/>
            <a:r>
              <a:rPr lang="en-US" sz="1000" b="1">
                <a:solidFill>
                  <a:srgbClr val="000000"/>
                </a:solidFill>
                <a:latin typeface="Arial" charset="0"/>
                <a:cs typeface="Arial" charset="0"/>
              </a:rPr>
              <a:t>Sweden</a:t>
            </a:r>
            <a:endParaRPr lang="en-US" sz="2400">
              <a:latin typeface="Times New Roman" pitchFamily="18" charset="0"/>
              <a:cs typeface="Arial" charset="0"/>
            </a:endParaRPr>
          </a:p>
        </p:txBody>
      </p:sp>
      <p:sp>
        <p:nvSpPr>
          <p:cNvPr id="71735" name="Rectangle 55"/>
          <p:cNvSpPr>
            <a:spLocks noChangeArrowheads="1"/>
          </p:cNvSpPr>
          <p:nvPr/>
        </p:nvSpPr>
        <p:spPr bwMode="auto">
          <a:xfrm rot="19800000">
            <a:off x="3980937" y="2206675"/>
            <a:ext cx="461665" cy="153888"/>
          </a:xfrm>
          <a:prstGeom prst="rect">
            <a:avLst/>
          </a:prstGeom>
          <a:noFill/>
          <a:ln w="9525">
            <a:noFill/>
            <a:miter lim="800000"/>
            <a:headEnd/>
            <a:tailEnd/>
          </a:ln>
        </p:spPr>
        <p:txBody>
          <a:bodyPr wrap="none" lIns="0" tIns="0" rIns="0" bIns="0">
            <a:spAutoFit/>
          </a:bodyPr>
          <a:lstStyle/>
          <a:p>
            <a:pPr eaLnBrk="0" hangingPunct="0"/>
            <a:r>
              <a:rPr lang="en-US" sz="1000" b="1" dirty="0">
                <a:solidFill>
                  <a:srgbClr val="FFFFFF"/>
                </a:solidFill>
                <a:latin typeface="Arial" charset="0"/>
                <a:cs typeface="Arial" charset="0"/>
              </a:rPr>
              <a:t>Norway</a:t>
            </a:r>
            <a:endParaRPr lang="en-US" sz="2400" dirty="0">
              <a:latin typeface="Times New Roman" pitchFamily="18" charset="0"/>
              <a:cs typeface="Arial" charset="0"/>
            </a:endParaRPr>
          </a:p>
        </p:txBody>
      </p:sp>
      <p:sp>
        <p:nvSpPr>
          <p:cNvPr id="71736" name="Rectangle 56"/>
          <p:cNvSpPr>
            <a:spLocks noChangeArrowheads="1"/>
          </p:cNvSpPr>
          <p:nvPr/>
        </p:nvSpPr>
        <p:spPr bwMode="auto">
          <a:xfrm rot="19800000">
            <a:off x="3958469" y="3500487"/>
            <a:ext cx="553037" cy="153888"/>
          </a:xfrm>
          <a:prstGeom prst="rect">
            <a:avLst/>
          </a:prstGeom>
          <a:noFill/>
          <a:ln w="9525">
            <a:noFill/>
            <a:miter lim="800000"/>
            <a:headEnd/>
            <a:tailEnd/>
          </a:ln>
        </p:spPr>
        <p:txBody>
          <a:bodyPr wrap="none" lIns="0" tIns="0" rIns="0" bIns="0">
            <a:spAutoFit/>
          </a:bodyPr>
          <a:lstStyle/>
          <a:p>
            <a:pPr eaLnBrk="0" hangingPunct="0"/>
            <a:r>
              <a:rPr lang="en-US" sz="1000" b="1" dirty="0">
                <a:solidFill>
                  <a:srgbClr val="FFFFFF"/>
                </a:solidFill>
                <a:latin typeface="Arial" charset="0"/>
                <a:cs typeface="Arial" charset="0"/>
              </a:rPr>
              <a:t>Germany</a:t>
            </a:r>
            <a:endParaRPr lang="en-US" sz="2400" dirty="0">
              <a:latin typeface="Times New Roman" pitchFamily="18" charset="0"/>
              <a:cs typeface="Arial" charset="0"/>
            </a:endParaRPr>
          </a:p>
        </p:txBody>
      </p:sp>
      <p:sp>
        <p:nvSpPr>
          <p:cNvPr id="71737" name="Rectangle 57"/>
          <p:cNvSpPr>
            <a:spLocks noChangeArrowheads="1"/>
          </p:cNvSpPr>
          <p:nvPr/>
        </p:nvSpPr>
        <p:spPr bwMode="auto">
          <a:xfrm rot="19800000">
            <a:off x="4604606" y="4015389"/>
            <a:ext cx="397545" cy="138499"/>
          </a:xfrm>
          <a:prstGeom prst="rect">
            <a:avLst/>
          </a:prstGeom>
          <a:noFill/>
          <a:ln w="9525">
            <a:noFill/>
            <a:miter lim="800000"/>
            <a:headEnd/>
            <a:tailEnd/>
          </a:ln>
        </p:spPr>
        <p:txBody>
          <a:bodyPr wrap="none" lIns="0" tIns="0" rIns="0" bIns="0">
            <a:spAutoFit/>
          </a:bodyPr>
          <a:lstStyle/>
          <a:p>
            <a:pPr eaLnBrk="0" hangingPunct="0"/>
            <a:r>
              <a:rPr lang="en-US" sz="900" b="1" dirty="0">
                <a:solidFill>
                  <a:srgbClr val="FFFFFF"/>
                </a:solidFill>
                <a:latin typeface="Arial" charset="0"/>
                <a:cs typeface="Arial" charset="0"/>
              </a:rPr>
              <a:t>Austria</a:t>
            </a:r>
            <a:endParaRPr lang="en-US" sz="2400" dirty="0">
              <a:latin typeface="Times New Roman" pitchFamily="18" charset="0"/>
              <a:cs typeface="Arial" charset="0"/>
            </a:endParaRPr>
          </a:p>
        </p:txBody>
      </p:sp>
      <p:sp>
        <p:nvSpPr>
          <p:cNvPr id="71738" name="Rectangle 58"/>
          <p:cNvSpPr>
            <a:spLocks noChangeArrowheads="1"/>
          </p:cNvSpPr>
          <p:nvPr/>
        </p:nvSpPr>
        <p:spPr bwMode="auto">
          <a:xfrm>
            <a:off x="1592527" y="5626101"/>
            <a:ext cx="785945" cy="282575"/>
          </a:xfrm>
          <a:prstGeom prst="rect">
            <a:avLst/>
          </a:prstGeom>
          <a:solidFill>
            <a:srgbClr val="FF0000"/>
          </a:solidFill>
          <a:ln w="7938">
            <a:solidFill>
              <a:srgbClr val="000000"/>
            </a:solidFill>
            <a:miter lim="800000"/>
            <a:headEnd/>
            <a:tailEnd/>
          </a:ln>
        </p:spPr>
        <p:txBody>
          <a:bodyPr/>
          <a:lstStyle/>
          <a:p>
            <a:endParaRPr lang="cs-CZ"/>
          </a:p>
        </p:txBody>
      </p:sp>
      <p:sp>
        <p:nvSpPr>
          <p:cNvPr id="71739" name="Rectangle 59"/>
          <p:cNvSpPr>
            <a:spLocks noChangeArrowheads="1"/>
          </p:cNvSpPr>
          <p:nvPr/>
        </p:nvSpPr>
        <p:spPr bwMode="auto">
          <a:xfrm rot="2700000">
            <a:off x="4460107" y="4627613"/>
            <a:ext cx="254878" cy="153888"/>
          </a:xfrm>
          <a:prstGeom prst="rect">
            <a:avLst/>
          </a:prstGeom>
          <a:noFill/>
          <a:ln w="9525">
            <a:noFill/>
            <a:miter lim="800000"/>
            <a:headEnd/>
            <a:tailEnd/>
          </a:ln>
        </p:spPr>
        <p:txBody>
          <a:bodyPr wrap="none" lIns="0" tIns="0" rIns="0" bIns="0">
            <a:spAutoFit/>
          </a:bodyPr>
          <a:lstStyle/>
          <a:p>
            <a:pPr eaLnBrk="0" hangingPunct="0"/>
            <a:r>
              <a:rPr lang="en-US" sz="1000" b="1">
                <a:solidFill>
                  <a:srgbClr val="FFFFFF"/>
                </a:solidFill>
                <a:latin typeface="Arial" charset="0"/>
                <a:cs typeface="Arial" charset="0"/>
              </a:rPr>
              <a:t>Italy</a:t>
            </a:r>
            <a:endParaRPr lang="en-US" sz="2400">
              <a:latin typeface="Times New Roman" pitchFamily="18" charset="0"/>
              <a:cs typeface="Arial" charset="0"/>
            </a:endParaRPr>
          </a:p>
        </p:txBody>
      </p:sp>
      <p:sp>
        <p:nvSpPr>
          <p:cNvPr id="71740" name="Rectangle 60"/>
          <p:cNvSpPr>
            <a:spLocks noChangeArrowheads="1"/>
          </p:cNvSpPr>
          <p:nvPr/>
        </p:nvSpPr>
        <p:spPr bwMode="auto">
          <a:xfrm rot="18000000">
            <a:off x="1260291" y="4728290"/>
            <a:ext cx="558797" cy="307777"/>
          </a:xfrm>
          <a:prstGeom prst="rect">
            <a:avLst/>
          </a:prstGeom>
          <a:noFill/>
          <a:ln w="9525">
            <a:noFill/>
            <a:miter lim="800000"/>
            <a:headEnd/>
            <a:tailEnd/>
          </a:ln>
        </p:spPr>
        <p:txBody>
          <a:bodyPr wrap="square" lIns="0" tIns="0" rIns="0" bIns="0">
            <a:spAutoFit/>
          </a:bodyPr>
          <a:lstStyle/>
          <a:p>
            <a:pPr eaLnBrk="0" hangingPunct="0"/>
            <a:r>
              <a:rPr lang="cs-CZ" sz="1000" b="1" dirty="0">
                <a:solidFill>
                  <a:schemeClr val="bg1"/>
                </a:solidFill>
                <a:latin typeface="Arial" charset="0"/>
                <a:cs typeface="Arial" charset="0"/>
              </a:rPr>
              <a:t>Portugal</a:t>
            </a:r>
            <a:r>
              <a:rPr lang="en-US" sz="1000" b="1" dirty="0">
                <a:solidFill>
                  <a:srgbClr val="000000"/>
                </a:solidFill>
                <a:latin typeface="Arial" charset="0"/>
                <a:cs typeface="Arial" charset="0"/>
              </a:rPr>
              <a:t>gal</a:t>
            </a:r>
            <a:endParaRPr lang="en-US" sz="2400" dirty="0">
              <a:latin typeface="Times New Roman" pitchFamily="18" charset="0"/>
              <a:cs typeface="Arial" charset="0"/>
            </a:endParaRPr>
          </a:p>
        </p:txBody>
      </p:sp>
      <p:sp>
        <p:nvSpPr>
          <p:cNvPr id="71741" name="Freeform 61"/>
          <p:cNvSpPr>
            <a:spLocks/>
          </p:cNvSpPr>
          <p:nvPr/>
        </p:nvSpPr>
        <p:spPr bwMode="auto">
          <a:xfrm>
            <a:off x="3714750" y="3294064"/>
            <a:ext cx="130704" cy="141287"/>
          </a:xfrm>
          <a:custGeom>
            <a:avLst/>
            <a:gdLst/>
            <a:ahLst/>
            <a:cxnLst>
              <a:cxn ang="0">
                <a:pos x="68" y="1"/>
              </a:cxn>
              <a:cxn ang="0">
                <a:pos x="32" y="80"/>
              </a:cxn>
              <a:cxn ang="0">
                <a:pos x="0" y="0"/>
              </a:cxn>
              <a:cxn ang="0">
                <a:pos x="68" y="1"/>
              </a:cxn>
            </a:cxnLst>
            <a:rect l="0" t="0" r="r" b="b"/>
            <a:pathLst>
              <a:path w="68" h="80">
                <a:moveTo>
                  <a:pt x="68" y="1"/>
                </a:moveTo>
                <a:lnTo>
                  <a:pt x="32" y="80"/>
                </a:lnTo>
                <a:lnTo>
                  <a:pt x="0" y="0"/>
                </a:lnTo>
                <a:lnTo>
                  <a:pt x="68" y="1"/>
                </a:lnTo>
                <a:close/>
              </a:path>
            </a:pathLst>
          </a:custGeom>
          <a:solidFill>
            <a:srgbClr val="39B218"/>
          </a:solidFill>
          <a:ln w="9525">
            <a:noFill/>
            <a:round/>
            <a:headEnd/>
            <a:tailEnd/>
          </a:ln>
        </p:spPr>
        <p:txBody>
          <a:bodyPr/>
          <a:lstStyle/>
          <a:p>
            <a:endParaRPr lang="cs-CZ"/>
          </a:p>
        </p:txBody>
      </p:sp>
      <p:sp>
        <p:nvSpPr>
          <p:cNvPr id="71742" name="Rectangle 62"/>
          <p:cNvSpPr>
            <a:spLocks noChangeArrowheads="1"/>
          </p:cNvSpPr>
          <p:nvPr/>
        </p:nvSpPr>
        <p:spPr bwMode="auto">
          <a:xfrm>
            <a:off x="2027635" y="1017589"/>
            <a:ext cx="397545" cy="138499"/>
          </a:xfrm>
          <a:prstGeom prst="rect">
            <a:avLst/>
          </a:prstGeom>
          <a:noFill/>
          <a:ln w="9525">
            <a:noFill/>
            <a:miter lim="800000"/>
            <a:headEnd/>
            <a:tailEnd/>
          </a:ln>
        </p:spPr>
        <p:txBody>
          <a:bodyPr wrap="none" lIns="0" tIns="0" rIns="0" bIns="0">
            <a:spAutoFit/>
          </a:bodyPr>
          <a:lstStyle/>
          <a:p>
            <a:pPr eaLnBrk="0" hangingPunct="0"/>
            <a:r>
              <a:rPr lang="en-US" sz="900">
                <a:solidFill>
                  <a:srgbClr val="000000"/>
                </a:solidFill>
                <a:latin typeface="Arial" charset="0"/>
                <a:cs typeface="Arial" charset="0"/>
              </a:rPr>
              <a:t>Iceland</a:t>
            </a:r>
            <a:endParaRPr lang="en-US" sz="2400">
              <a:latin typeface="Times New Roman" pitchFamily="18" charset="0"/>
              <a:cs typeface="Arial" charset="0"/>
            </a:endParaRPr>
          </a:p>
        </p:txBody>
      </p:sp>
      <p:sp>
        <p:nvSpPr>
          <p:cNvPr id="71743" name="Line 63"/>
          <p:cNvSpPr>
            <a:spLocks noChangeShapeType="1"/>
          </p:cNvSpPr>
          <p:nvPr/>
        </p:nvSpPr>
        <p:spPr bwMode="auto">
          <a:xfrm>
            <a:off x="4875611" y="4292600"/>
            <a:ext cx="2184135" cy="649288"/>
          </a:xfrm>
          <a:prstGeom prst="line">
            <a:avLst/>
          </a:prstGeom>
          <a:noFill/>
          <a:ln w="34925">
            <a:solidFill>
              <a:srgbClr val="000000"/>
            </a:solidFill>
            <a:round/>
            <a:headEnd/>
            <a:tailEnd/>
          </a:ln>
        </p:spPr>
        <p:txBody>
          <a:bodyPr/>
          <a:lstStyle/>
          <a:p>
            <a:endParaRPr lang="cs-CZ"/>
          </a:p>
        </p:txBody>
      </p:sp>
      <p:sp>
        <p:nvSpPr>
          <p:cNvPr id="71744" name="Rectangle 64"/>
          <p:cNvSpPr>
            <a:spLocks noChangeArrowheads="1"/>
          </p:cNvSpPr>
          <p:nvPr/>
        </p:nvSpPr>
        <p:spPr bwMode="auto">
          <a:xfrm>
            <a:off x="7137136" y="4941889"/>
            <a:ext cx="474489" cy="138499"/>
          </a:xfrm>
          <a:prstGeom prst="rect">
            <a:avLst/>
          </a:prstGeom>
          <a:noFill/>
          <a:ln w="9525">
            <a:noFill/>
            <a:miter lim="800000"/>
            <a:headEnd/>
            <a:tailEnd/>
          </a:ln>
        </p:spPr>
        <p:txBody>
          <a:bodyPr wrap="none" lIns="0" tIns="0" rIns="0" bIns="0">
            <a:spAutoFit/>
          </a:bodyPr>
          <a:lstStyle/>
          <a:p>
            <a:pPr eaLnBrk="0" hangingPunct="0"/>
            <a:r>
              <a:rPr lang="en-US" sz="900" b="1">
                <a:latin typeface="Arial" charset="0"/>
                <a:cs typeface="Arial" charset="0"/>
              </a:rPr>
              <a:t>Slovenia</a:t>
            </a:r>
            <a:endParaRPr lang="en-US" sz="2400">
              <a:latin typeface="Times New Roman" pitchFamily="18" charset="0"/>
              <a:cs typeface="Arial" charset="0"/>
            </a:endParaRPr>
          </a:p>
        </p:txBody>
      </p:sp>
      <p:sp>
        <p:nvSpPr>
          <p:cNvPr id="71745" name="Rectangle 65"/>
          <p:cNvSpPr>
            <a:spLocks noChangeArrowheads="1"/>
          </p:cNvSpPr>
          <p:nvPr/>
        </p:nvSpPr>
        <p:spPr bwMode="auto">
          <a:xfrm>
            <a:off x="1441185" y="3513139"/>
            <a:ext cx="455253" cy="138499"/>
          </a:xfrm>
          <a:prstGeom prst="rect">
            <a:avLst/>
          </a:prstGeom>
          <a:noFill/>
          <a:ln w="9525">
            <a:noFill/>
            <a:miter lim="800000"/>
            <a:headEnd/>
            <a:tailEnd/>
          </a:ln>
        </p:spPr>
        <p:txBody>
          <a:bodyPr wrap="none" lIns="0" tIns="0" rIns="0" bIns="0">
            <a:spAutoFit/>
          </a:bodyPr>
          <a:lstStyle/>
          <a:p>
            <a:pPr eaLnBrk="0" hangingPunct="0"/>
            <a:r>
              <a:rPr lang="en-US" sz="900" b="1">
                <a:latin typeface="Arial" charset="0"/>
                <a:cs typeface="Arial" charset="0"/>
              </a:rPr>
              <a:t>Belgium</a:t>
            </a:r>
            <a:endParaRPr lang="en-US" sz="2400">
              <a:latin typeface="Times New Roman" pitchFamily="18" charset="0"/>
              <a:cs typeface="Arial" charset="0"/>
            </a:endParaRPr>
          </a:p>
        </p:txBody>
      </p:sp>
      <p:sp>
        <p:nvSpPr>
          <p:cNvPr id="71746" name="Line 66"/>
          <p:cNvSpPr>
            <a:spLocks noChangeShapeType="1"/>
          </p:cNvSpPr>
          <p:nvPr/>
        </p:nvSpPr>
        <p:spPr bwMode="auto">
          <a:xfrm>
            <a:off x="2101585" y="3590925"/>
            <a:ext cx="1577050" cy="1588"/>
          </a:xfrm>
          <a:prstGeom prst="line">
            <a:avLst/>
          </a:prstGeom>
          <a:noFill/>
          <a:ln w="36513">
            <a:solidFill>
              <a:srgbClr val="000000"/>
            </a:solidFill>
            <a:round/>
            <a:headEnd/>
            <a:tailEnd/>
          </a:ln>
        </p:spPr>
        <p:txBody>
          <a:bodyPr/>
          <a:lstStyle/>
          <a:p>
            <a:endParaRPr lang="cs-CZ"/>
          </a:p>
        </p:txBody>
      </p:sp>
      <p:sp>
        <p:nvSpPr>
          <p:cNvPr id="71747" name="Rectangle 67"/>
          <p:cNvSpPr>
            <a:spLocks noChangeArrowheads="1"/>
          </p:cNvSpPr>
          <p:nvPr/>
        </p:nvSpPr>
        <p:spPr bwMode="auto">
          <a:xfrm>
            <a:off x="3236648" y="2852739"/>
            <a:ext cx="904094" cy="138499"/>
          </a:xfrm>
          <a:prstGeom prst="rect">
            <a:avLst/>
          </a:prstGeom>
          <a:noFill/>
          <a:ln w="9525">
            <a:noFill/>
            <a:miter lim="800000"/>
            <a:headEnd/>
            <a:tailEnd/>
          </a:ln>
        </p:spPr>
        <p:txBody>
          <a:bodyPr wrap="none" lIns="0" tIns="0" rIns="0" bIns="0">
            <a:spAutoFit/>
          </a:bodyPr>
          <a:lstStyle/>
          <a:p>
            <a:pPr eaLnBrk="0" hangingPunct="0"/>
            <a:r>
              <a:rPr lang="en-US" sz="900" b="1">
                <a:latin typeface="Arial" charset="0"/>
                <a:cs typeface="Arial" charset="0"/>
              </a:rPr>
              <a:t>The Netherlands</a:t>
            </a:r>
            <a:endParaRPr lang="en-US" sz="2400">
              <a:latin typeface="Times New Roman" pitchFamily="18" charset="0"/>
              <a:cs typeface="Arial" charset="0"/>
            </a:endParaRPr>
          </a:p>
        </p:txBody>
      </p:sp>
      <p:sp>
        <p:nvSpPr>
          <p:cNvPr id="71748" name="Rectangle 68"/>
          <p:cNvSpPr>
            <a:spLocks noChangeArrowheads="1"/>
          </p:cNvSpPr>
          <p:nvPr/>
        </p:nvSpPr>
        <p:spPr bwMode="auto">
          <a:xfrm>
            <a:off x="6122458" y="6021389"/>
            <a:ext cx="391133" cy="138499"/>
          </a:xfrm>
          <a:prstGeom prst="rect">
            <a:avLst/>
          </a:prstGeom>
          <a:noFill/>
          <a:ln w="9525">
            <a:noFill/>
            <a:miter lim="800000"/>
            <a:headEnd/>
            <a:tailEnd/>
          </a:ln>
        </p:spPr>
        <p:txBody>
          <a:bodyPr wrap="none" lIns="0" tIns="0" rIns="0" bIns="0">
            <a:spAutoFit/>
          </a:bodyPr>
          <a:lstStyle/>
          <a:p>
            <a:pPr eaLnBrk="0" hangingPunct="0"/>
            <a:r>
              <a:rPr lang="en-US" sz="900" b="1">
                <a:latin typeface="Arial" charset="0"/>
                <a:cs typeface="Arial" charset="0"/>
              </a:rPr>
              <a:t>Greece</a:t>
            </a:r>
            <a:endParaRPr lang="en-US" sz="2400">
              <a:latin typeface="Times New Roman" pitchFamily="18" charset="0"/>
              <a:cs typeface="Arial" charset="0"/>
            </a:endParaRPr>
          </a:p>
        </p:txBody>
      </p:sp>
      <p:sp>
        <p:nvSpPr>
          <p:cNvPr id="71749" name="Rectangle 69"/>
          <p:cNvSpPr>
            <a:spLocks noChangeArrowheads="1"/>
          </p:cNvSpPr>
          <p:nvPr/>
        </p:nvSpPr>
        <p:spPr bwMode="auto">
          <a:xfrm>
            <a:off x="1592527" y="6048376"/>
            <a:ext cx="785945" cy="282575"/>
          </a:xfrm>
          <a:prstGeom prst="rect">
            <a:avLst/>
          </a:prstGeom>
          <a:solidFill>
            <a:srgbClr val="0000FF"/>
          </a:solidFill>
          <a:ln w="7938">
            <a:solidFill>
              <a:srgbClr val="000000"/>
            </a:solidFill>
            <a:miter lim="800000"/>
            <a:headEnd/>
            <a:tailEnd/>
          </a:ln>
        </p:spPr>
        <p:txBody>
          <a:bodyPr/>
          <a:lstStyle/>
          <a:p>
            <a:endParaRPr lang="cs-CZ"/>
          </a:p>
        </p:txBody>
      </p:sp>
      <p:sp>
        <p:nvSpPr>
          <p:cNvPr id="71750" name="Rectangle 70"/>
          <p:cNvSpPr>
            <a:spLocks noChangeArrowheads="1"/>
          </p:cNvSpPr>
          <p:nvPr/>
        </p:nvSpPr>
        <p:spPr bwMode="auto">
          <a:xfrm>
            <a:off x="2701794" y="6080125"/>
            <a:ext cx="1427122" cy="200055"/>
          </a:xfrm>
          <a:prstGeom prst="rect">
            <a:avLst/>
          </a:prstGeom>
          <a:noFill/>
          <a:ln w="9525">
            <a:noFill/>
            <a:miter lim="800000"/>
            <a:headEnd/>
            <a:tailEnd/>
          </a:ln>
        </p:spPr>
        <p:txBody>
          <a:bodyPr wrap="none" lIns="0" tIns="0" rIns="0" bIns="0">
            <a:spAutoFit/>
          </a:bodyPr>
          <a:lstStyle/>
          <a:p>
            <a:pPr eaLnBrk="0" hangingPunct="0"/>
            <a:r>
              <a:rPr lang="en-US" sz="1300">
                <a:latin typeface="Arial" charset="0"/>
                <a:cs typeface="Arial" charset="0"/>
              </a:rPr>
              <a:t>HCV and HIV-RNA</a:t>
            </a:r>
            <a:endParaRPr lang="en-US" sz="2400">
              <a:latin typeface="Times New Roman" pitchFamily="18" charset="0"/>
              <a:cs typeface="Arial" charset="0"/>
            </a:endParaRPr>
          </a:p>
        </p:txBody>
      </p:sp>
      <p:sp>
        <p:nvSpPr>
          <p:cNvPr id="71751" name="Rectangle 71"/>
          <p:cNvSpPr>
            <a:spLocks noChangeArrowheads="1"/>
          </p:cNvSpPr>
          <p:nvPr/>
        </p:nvSpPr>
        <p:spPr bwMode="auto">
          <a:xfrm>
            <a:off x="1592527" y="6472239"/>
            <a:ext cx="785945" cy="282575"/>
          </a:xfrm>
          <a:prstGeom prst="rect">
            <a:avLst/>
          </a:prstGeom>
          <a:solidFill>
            <a:srgbClr val="39B218"/>
          </a:solidFill>
          <a:ln w="7938">
            <a:solidFill>
              <a:srgbClr val="000000"/>
            </a:solidFill>
            <a:miter lim="800000"/>
            <a:headEnd/>
            <a:tailEnd/>
          </a:ln>
        </p:spPr>
        <p:txBody>
          <a:bodyPr/>
          <a:lstStyle/>
          <a:p>
            <a:endParaRPr lang="cs-CZ"/>
          </a:p>
        </p:txBody>
      </p:sp>
      <p:sp>
        <p:nvSpPr>
          <p:cNvPr id="71752" name="Rectangle 72"/>
          <p:cNvSpPr>
            <a:spLocks noChangeArrowheads="1"/>
          </p:cNvSpPr>
          <p:nvPr/>
        </p:nvSpPr>
        <p:spPr bwMode="auto">
          <a:xfrm>
            <a:off x="2641601" y="6505575"/>
            <a:ext cx="1588833" cy="200055"/>
          </a:xfrm>
          <a:prstGeom prst="rect">
            <a:avLst/>
          </a:prstGeom>
          <a:noFill/>
          <a:ln w="9525">
            <a:noFill/>
            <a:miter lim="800000"/>
            <a:headEnd/>
            <a:tailEnd/>
          </a:ln>
        </p:spPr>
        <p:txBody>
          <a:bodyPr wrap="none" lIns="0" tIns="0" rIns="0" bIns="0">
            <a:spAutoFit/>
          </a:bodyPr>
          <a:lstStyle/>
          <a:p>
            <a:pPr eaLnBrk="0" hangingPunct="0"/>
            <a:r>
              <a:rPr lang="en-US" sz="1300" dirty="0">
                <a:solidFill>
                  <a:srgbClr val="000000"/>
                </a:solidFill>
                <a:latin typeface="Arial" charset="0"/>
                <a:cs typeface="Arial" charset="0"/>
              </a:rPr>
              <a:t> </a:t>
            </a:r>
            <a:r>
              <a:rPr lang="en-US" sz="1300" dirty="0">
                <a:latin typeface="Arial" charset="0"/>
                <a:cs typeface="Arial" charset="0"/>
              </a:rPr>
              <a:t>HCV, HIV, HBV-DNA</a:t>
            </a:r>
            <a:endParaRPr lang="en-US" sz="2400" dirty="0">
              <a:latin typeface="Times New Roman" pitchFamily="18" charset="0"/>
              <a:cs typeface="Arial" charset="0"/>
            </a:endParaRPr>
          </a:p>
        </p:txBody>
      </p:sp>
      <p:sp>
        <p:nvSpPr>
          <p:cNvPr id="71754" name="Rectangle 74"/>
          <p:cNvSpPr>
            <a:spLocks noChangeArrowheads="1"/>
          </p:cNvSpPr>
          <p:nvPr/>
        </p:nvSpPr>
        <p:spPr bwMode="auto">
          <a:xfrm rot="19800000">
            <a:off x="5252244" y="3242004"/>
            <a:ext cx="624285" cy="523220"/>
          </a:xfrm>
          <a:prstGeom prst="rect">
            <a:avLst/>
          </a:prstGeom>
          <a:noFill/>
          <a:ln w="9525">
            <a:noFill/>
            <a:miter lim="800000"/>
            <a:headEnd/>
            <a:tailEnd/>
          </a:ln>
        </p:spPr>
        <p:txBody>
          <a:bodyPr lIns="0" tIns="0" rIns="0" bIns="0">
            <a:spAutoFit/>
          </a:bodyPr>
          <a:lstStyle/>
          <a:p>
            <a:pPr eaLnBrk="0" hangingPunct="0"/>
            <a:r>
              <a:rPr lang="en-US" sz="1000" b="1">
                <a:solidFill>
                  <a:srgbClr val="FFFFFF"/>
                </a:solidFill>
                <a:latin typeface="Arial" charset="0"/>
                <a:cs typeface="Arial" charset="0"/>
              </a:rPr>
              <a:t>Poland</a:t>
            </a:r>
          </a:p>
          <a:p>
            <a:pPr eaLnBrk="0" hangingPunct="0"/>
            <a:endParaRPr lang="en-US" sz="2400">
              <a:latin typeface="Times New Roman" pitchFamily="18" charset="0"/>
              <a:cs typeface="Arial" charset="0"/>
            </a:endParaRPr>
          </a:p>
        </p:txBody>
      </p:sp>
      <p:sp>
        <p:nvSpPr>
          <p:cNvPr id="71755" name="Line 75"/>
          <p:cNvSpPr>
            <a:spLocks noChangeShapeType="1"/>
          </p:cNvSpPr>
          <p:nvPr/>
        </p:nvSpPr>
        <p:spPr bwMode="auto">
          <a:xfrm flipH="1" flipV="1">
            <a:off x="6045068" y="5229226"/>
            <a:ext cx="156501" cy="720725"/>
          </a:xfrm>
          <a:prstGeom prst="line">
            <a:avLst/>
          </a:prstGeom>
          <a:noFill/>
          <a:ln w="34925">
            <a:solidFill>
              <a:schemeClr val="tx1"/>
            </a:solidFill>
            <a:round/>
            <a:headEnd/>
            <a:tailEnd type="triangle" w="med" len="med"/>
          </a:ln>
          <a:effectLst/>
        </p:spPr>
        <p:txBody>
          <a:bodyPr/>
          <a:lstStyle/>
          <a:p>
            <a:endParaRPr lang="cs-CZ"/>
          </a:p>
        </p:txBody>
      </p:sp>
      <p:sp>
        <p:nvSpPr>
          <p:cNvPr id="71756" name="Line 76"/>
          <p:cNvSpPr>
            <a:spLocks noChangeShapeType="1"/>
          </p:cNvSpPr>
          <p:nvPr/>
        </p:nvSpPr>
        <p:spPr bwMode="auto">
          <a:xfrm>
            <a:off x="3783542" y="2997200"/>
            <a:ext cx="0" cy="287338"/>
          </a:xfrm>
          <a:prstGeom prst="line">
            <a:avLst/>
          </a:prstGeom>
          <a:noFill/>
          <a:ln w="34925">
            <a:solidFill>
              <a:schemeClr val="tx1"/>
            </a:solidFill>
            <a:round/>
            <a:headEnd/>
            <a:tailEnd/>
          </a:ln>
          <a:effectLst/>
        </p:spPr>
        <p:txBody>
          <a:bodyPr/>
          <a:lstStyle/>
          <a:p>
            <a:endParaRPr lang="cs-CZ"/>
          </a:p>
        </p:txBody>
      </p:sp>
      <p:sp>
        <p:nvSpPr>
          <p:cNvPr id="77" name="Nadpis 76"/>
          <p:cNvSpPr>
            <a:spLocks noGrp="1"/>
          </p:cNvSpPr>
          <p:nvPr>
            <p:ph type="title"/>
          </p:nvPr>
        </p:nvSpPr>
        <p:spPr>
          <a:xfrm>
            <a:off x="800298" y="84985"/>
            <a:ext cx="8640763" cy="360362"/>
          </a:xfrm>
        </p:spPr>
        <p:txBody>
          <a:bodyPr/>
          <a:lstStyle/>
          <a:p>
            <a:pPr algn="ctr"/>
            <a:r>
              <a:rPr lang="cs-CZ" dirty="0"/>
              <a:t>Testování NAT dárců krve v Evropě 2014</a:t>
            </a:r>
          </a:p>
        </p:txBody>
      </p:sp>
      <p:sp>
        <p:nvSpPr>
          <p:cNvPr id="71682" name="AutoShape 2"/>
          <p:cNvSpPr>
            <a:spLocks noChangeAspect="1" noChangeArrowheads="1" noTextEdit="1"/>
          </p:cNvSpPr>
          <p:nvPr/>
        </p:nvSpPr>
        <p:spPr bwMode="auto">
          <a:xfrm>
            <a:off x="1117865" y="-22225"/>
            <a:ext cx="7713266" cy="6781800"/>
          </a:xfrm>
          <a:prstGeom prst="rect">
            <a:avLst/>
          </a:prstGeom>
          <a:noFill/>
          <a:ln w="9525">
            <a:noFill/>
            <a:miter lim="800000"/>
            <a:headEnd/>
            <a:tailEnd/>
          </a:ln>
        </p:spPr>
        <p:txBody>
          <a:bodyPr/>
          <a:lstStyle/>
          <a:p>
            <a:endParaRPr lang="cs-CZ"/>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2700073" y="5686426"/>
            <a:ext cx="758669" cy="200055"/>
          </a:xfrm>
          <a:prstGeom prst="rect">
            <a:avLst/>
          </a:prstGeom>
          <a:noFill/>
          <a:ln w="9525">
            <a:noFill/>
            <a:miter lim="800000"/>
            <a:headEnd/>
            <a:tailEnd/>
          </a:ln>
        </p:spPr>
        <p:txBody>
          <a:bodyPr wrap="none" lIns="0" tIns="0" rIns="0" bIns="0">
            <a:spAutoFit/>
          </a:bodyPr>
          <a:lstStyle/>
          <a:p>
            <a:r>
              <a:rPr lang="en-US" altLang="cs-CZ" sz="1300">
                <a:latin typeface="Arial" pitchFamily="34" charset="0"/>
                <a:cs typeface="Arial" pitchFamily="34" charset="0"/>
              </a:rPr>
              <a:t>HCV-RNA</a:t>
            </a:r>
            <a:endParaRPr lang="en-US" altLang="cs-CZ">
              <a:latin typeface="Times New Roman" pitchFamily="18" charset="0"/>
              <a:cs typeface="Arial" pitchFamily="34" charset="0"/>
            </a:endParaRPr>
          </a:p>
        </p:txBody>
      </p:sp>
      <p:sp>
        <p:nvSpPr>
          <p:cNvPr id="13315" name="Rectangle 4"/>
          <p:cNvSpPr>
            <a:spLocks noChangeArrowheads="1"/>
          </p:cNvSpPr>
          <p:nvPr/>
        </p:nvSpPr>
        <p:spPr bwMode="auto">
          <a:xfrm>
            <a:off x="1315641" y="371475"/>
            <a:ext cx="7537846" cy="5305425"/>
          </a:xfrm>
          <a:prstGeom prst="rect">
            <a:avLst/>
          </a:prstGeom>
          <a:noFill/>
          <a:ln w="9525">
            <a:noFill/>
            <a:miter lim="800000"/>
            <a:headEnd/>
            <a:tailEnd/>
          </a:ln>
        </p:spPr>
        <p:txBody>
          <a:bodyPr/>
          <a:lstStyle/>
          <a:p>
            <a:endParaRPr lang="cs-CZ" altLang="cs-CZ">
              <a:latin typeface="Times New Roman" pitchFamily="18" charset="0"/>
              <a:cs typeface="Arial" pitchFamily="34" charset="0"/>
            </a:endParaRPr>
          </a:p>
        </p:txBody>
      </p:sp>
      <p:sp>
        <p:nvSpPr>
          <p:cNvPr id="13316" name="Freeform 5"/>
          <p:cNvSpPr>
            <a:spLocks noEditPoints="1"/>
          </p:cNvSpPr>
          <p:nvPr/>
        </p:nvSpPr>
        <p:spPr bwMode="auto">
          <a:xfrm>
            <a:off x="4149858" y="2628900"/>
            <a:ext cx="767027" cy="446088"/>
          </a:xfrm>
          <a:custGeom>
            <a:avLst/>
            <a:gdLst>
              <a:gd name="T0" fmla="*/ 2147483647 w 401"/>
              <a:gd name="T1" fmla="*/ 2147483647 h 253"/>
              <a:gd name="T2" fmla="*/ 2147483647 w 401"/>
              <a:gd name="T3" fmla="*/ 2147483647 h 253"/>
              <a:gd name="T4" fmla="*/ 2147483647 w 401"/>
              <a:gd name="T5" fmla="*/ 2147483647 h 253"/>
              <a:gd name="T6" fmla="*/ 2147483647 w 401"/>
              <a:gd name="T7" fmla="*/ 2147483647 h 253"/>
              <a:gd name="T8" fmla="*/ 2147483647 w 401"/>
              <a:gd name="T9" fmla="*/ 2147483647 h 253"/>
              <a:gd name="T10" fmla="*/ 2147483647 w 401"/>
              <a:gd name="T11" fmla="*/ 2147483647 h 253"/>
              <a:gd name="T12" fmla="*/ 2147483647 w 401"/>
              <a:gd name="T13" fmla="*/ 2147483647 h 253"/>
              <a:gd name="T14" fmla="*/ 2147483647 w 401"/>
              <a:gd name="T15" fmla="*/ 2147483647 h 253"/>
              <a:gd name="T16" fmla="*/ 2147483647 w 401"/>
              <a:gd name="T17" fmla="*/ 2147483647 h 253"/>
              <a:gd name="T18" fmla="*/ 2147483647 w 401"/>
              <a:gd name="T19" fmla="*/ 2147483647 h 253"/>
              <a:gd name="T20" fmla="*/ 2147483647 w 401"/>
              <a:gd name="T21" fmla="*/ 2147483647 h 253"/>
              <a:gd name="T22" fmla="*/ 2147483647 w 401"/>
              <a:gd name="T23" fmla="*/ 2147483647 h 253"/>
              <a:gd name="T24" fmla="*/ 2147483647 w 401"/>
              <a:gd name="T25" fmla="*/ 2147483647 h 253"/>
              <a:gd name="T26" fmla="*/ 2147483647 w 401"/>
              <a:gd name="T27" fmla="*/ 2147483647 h 253"/>
              <a:gd name="T28" fmla="*/ 2147483647 w 401"/>
              <a:gd name="T29" fmla="*/ 2147483647 h 253"/>
              <a:gd name="T30" fmla="*/ 2147483647 w 401"/>
              <a:gd name="T31" fmla="*/ 2147483647 h 253"/>
              <a:gd name="T32" fmla="*/ 2147483647 w 401"/>
              <a:gd name="T33" fmla="*/ 2147483647 h 253"/>
              <a:gd name="T34" fmla="*/ 2147483647 w 401"/>
              <a:gd name="T35" fmla="*/ 2147483647 h 253"/>
              <a:gd name="T36" fmla="*/ 2147483647 w 401"/>
              <a:gd name="T37" fmla="*/ 2147483647 h 253"/>
              <a:gd name="T38" fmla="*/ 2147483647 w 401"/>
              <a:gd name="T39" fmla="*/ 2147483647 h 253"/>
              <a:gd name="T40" fmla="*/ 2147483647 w 401"/>
              <a:gd name="T41" fmla="*/ 2147483647 h 253"/>
              <a:gd name="T42" fmla="*/ 2147483647 w 401"/>
              <a:gd name="T43" fmla="*/ 2147483647 h 253"/>
              <a:gd name="T44" fmla="*/ 2147483647 w 401"/>
              <a:gd name="T45" fmla="*/ 2147483647 h 253"/>
              <a:gd name="T46" fmla="*/ 2147483647 w 401"/>
              <a:gd name="T47" fmla="*/ 2147483647 h 253"/>
              <a:gd name="T48" fmla="*/ 2147483647 w 401"/>
              <a:gd name="T49" fmla="*/ 2147483647 h 253"/>
              <a:gd name="T50" fmla="*/ 2147483647 w 401"/>
              <a:gd name="T51" fmla="*/ 2147483647 h 253"/>
              <a:gd name="T52" fmla="*/ 2147483647 w 401"/>
              <a:gd name="T53" fmla="*/ 2147483647 h 253"/>
              <a:gd name="T54" fmla="*/ 2147483647 w 401"/>
              <a:gd name="T55" fmla="*/ 2147483647 h 253"/>
              <a:gd name="T56" fmla="*/ 2147483647 w 401"/>
              <a:gd name="T57" fmla="*/ 2147483647 h 253"/>
              <a:gd name="T58" fmla="*/ 2147483647 w 401"/>
              <a:gd name="T59" fmla="*/ 2147483647 h 253"/>
              <a:gd name="T60" fmla="*/ 2147483647 w 401"/>
              <a:gd name="T61" fmla="*/ 2147483647 h 253"/>
              <a:gd name="T62" fmla="*/ 2147483647 w 401"/>
              <a:gd name="T63" fmla="*/ 2147483647 h 253"/>
              <a:gd name="T64" fmla="*/ 2147483647 w 401"/>
              <a:gd name="T65" fmla="*/ 2147483647 h 253"/>
              <a:gd name="T66" fmla="*/ 2147483647 w 401"/>
              <a:gd name="T67" fmla="*/ 2147483647 h 253"/>
              <a:gd name="T68" fmla="*/ 2147483647 w 401"/>
              <a:gd name="T69" fmla="*/ 2147483647 h 253"/>
              <a:gd name="T70" fmla="*/ 2147483647 w 401"/>
              <a:gd name="T71" fmla="*/ 2147483647 h 253"/>
              <a:gd name="T72" fmla="*/ 2147483647 w 401"/>
              <a:gd name="T73" fmla="*/ 2147483647 h 253"/>
              <a:gd name="T74" fmla="*/ 2147483647 w 401"/>
              <a:gd name="T75" fmla="*/ 2147483647 h 253"/>
              <a:gd name="T76" fmla="*/ 2147483647 w 401"/>
              <a:gd name="T77" fmla="*/ 2147483647 h 253"/>
              <a:gd name="T78" fmla="*/ 2147483647 w 401"/>
              <a:gd name="T79" fmla="*/ 2147483647 h 253"/>
              <a:gd name="T80" fmla="*/ 2147483647 w 401"/>
              <a:gd name="T81" fmla="*/ 2147483647 h 253"/>
              <a:gd name="T82" fmla="*/ 2147483647 w 401"/>
              <a:gd name="T83" fmla="*/ 2147483647 h 253"/>
              <a:gd name="T84" fmla="*/ 2147483647 w 401"/>
              <a:gd name="T85" fmla="*/ 2147483647 h 253"/>
              <a:gd name="T86" fmla="*/ 2147483647 w 401"/>
              <a:gd name="T87" fmla="*/ 2147483647 h 253"/>
              <a:gd name="T88" fmla="*/ 2147483647 w 401"/>
              <a:gd name="T89" fmla="*/ 2147483647 h 253"/>
              <a:gd name="T90" fmla="*/ 2147483647 w 401"/>
              <a:gd name="T91" fmla="*/ 2147483647 h 253"/>
              <a:gd name="T92" fmla="*/ 2147483647 w 401"/>
              <a:gd name="T93" fmla="*/ 2147483647 h 253"/>
              <a:gd name="T94" fmla="*/ 2147483647 w 401"/>
              <a:gd name="T95" fmla="*/ 2147483647 h 253"/>
              <a:gd name="T96" fmla="*/ 2147483647 w 401"/>
              <a:gd name="T97" fmla="*/ 2147483647 h 253"/>
              <a:gd name="T98" fmla="*/ 2147483647 w 401"/>
              <a:gd name="T99" fmla="*/ 2147483647 h 253"/>
              <a:gd name="T100" fmla="*/ 2147483647 w 401"/>
              <a:gd name="T101" fmla="*/ 2147483647 h 253"/>
              <a:gd name="T102" fmla="*/ 2147483647 w 401"/>
              <a:gd name="T103" fmla="*/ 2147483647 h 253"/>
              <a:gd name="T104" fmla="*/ 2147483647 w 401"/>
              <a:gd name="T105" fmla="*/ 2147483647 h 253"/>
              <a:gd name="T106" fmla="*/ 2147483647 w 401"/>
              <a:gd name="T107" fmla="*/ 2147483647 h 25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1"/>
              <a:gd name="T163" fmla="*/ 0 h 253"/>
              <a:gd name="T164" fmla="*/ 401 w 401"/>
              <a:gd name="T165" fmla="*/ 253 h 25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1" h="253">
                <a:moveTo>
                  <a:pt x="61" y="225"/>
                </a:moveTo>
                <a:lnTo>
                  <a:pt x="79" y="220"/>
                </a:lnTo>
                <a:lnTo>
                  <a:pt x="86" y="222"/>
                </a:lnTo>
                <a:lnTo>
                  <a:pt x="79" y="212"/>
                </a:lnTo>
                <a:lnTo>
                  <a:pt x="72" y="212"/>
                </a:lnTo>
                <a:lnTo>
                  <a:pt x="72" y="201"/>
                </a:lnTo>
                <a:lnTo>
                  <a:pt x="80" y="193"/>
                </a:lnTo>
                <a:lnTo>
                  <a:pt x="84" y="176"/>
                </a:lnTo>
                <a:lnTo>
                  <a:pt x="82" y="174"/>
                </a:lnTo>
                <a:lnTo>
                  <a:pt x="93" y="163"/>
                </a:lnTo>
                <a:lnTo>
                  <a:pt x="86" y="156"/>
                </a:lnTo>
                <a:lnTo>
                  <a:pt x="93" y="155"/>
                </a:lnTo>
                <a:lnTo>
                  <a:pt x="105" y="157"/>
                </a:lnTo>
                <a:lnTo>
                  <a:pt x="107" y="152"/>
                </a:lnTo>
                <a:lnTo>
                  <a:pt x="103" y="145"/>
                </a:lnTo>
                <a:lnTo>
                  <a:pt x="108" y="142"/>
                </a:lnTo>
                <a:lnTo>
                  <a:pt x="120" y="144"/>
                </a:lnTo>
                <a:lnTo>
                  <a:pt x="126" y="138"/>
                </a:lnTo>
                <a:lnTo>
                  <a:pt x="126" y="129"/>
                </a:lnTo>
                <a:lnTo>
                  <a:pt x="129" y="119"/>
                </a:lnTo>
                <a:lnTo>
                  <a:pt x="136" y="118"/>
                </a:lnTo>
                <a:lnTo>
                  <a:pt x="138" y="128"/>
                </a:lnTo>
                <a:lnTo>
                  <a:pt x="145" y="121"/>
                </a:lnTo>
                <a:lnTo>
                  <a:pt x="147" y="125"/>
                </a:lnTo>
                <a:lnTo>
                  <a:pt x="162" y="114"/>
                </a:lnTo>
                <a:lnTo>
                  <a:pt x="162" y="99"/>
                </a:lnTo>
                <a:lnTo>
                  <a:pt x="157" y="98"/>
                </a:lnTo>
                <a:lnTo>
                  <a:pt x="140" y="100"/>
                </a:lnTo>
                <a:lnTo>
                  <a:pt x="136" y="95"/>
                </a:lnTo>
                <a:lnTo>
                  <a:pt x="129" y="95"/>
                </a:lnTo>
                <a:lnTo>
                  <a:pt x="124" y="99"/>
                </a:lnTo>
                <a:lnTo>
                  <a:pt x="122" y="95"/>
                </a:lnTo>
                <a:lnTo>
                  <a:pt x="129" y="84"/>
                </a:lnTo>
                <a:lnTo>
                  <a:pt x="119" y="86"/>
                </a:lnTo>
                <a:lnTo>
                  <a:pt x="120" y="82"/>
                </a:lnTo>
                <a:lnTo>
                  <a:pt x="127" y="79"/>
                </a:lnTo>
                <a:lnTo>
                  <a:pt x="131" y="63"/>
                </a:lnTo>
                <a:lnTo>
                  <a:pt x="147" y="37"/>
                </a:lnTo>
                <a:lnTo>
                  <a:pt x="148" y="30"/>
                </a:lnTo>
                <a:lnTo>
                  <a:pt x="143" y="15"/>
                </a:lnTo>
                <a:lnTo>
                  <a:pt x="148" y="0"/>
                </a:lnTo>
                <a:lnTo>
                  <a:pt x="119" y="11"/>
                </a:lnTo>
                <a:lnTo>
                  <a:pt x="101" y="25"/>
                </a:lnTo>
                <a:lnTo>
                  <a:pt x="98" y="33"/>
                </a:lnTo>
                <a:lnTo>
                  <a:pt x="86" y="38"/>
                </a:lnTo>
                <a:lnTo>
                  <a:pt x="42" y="42"/>
                </a:lnTo>
                <a:lnTo>
                  <a:pt x="32" y="49"/>
                </a:lnTo>
                <a:lnTo>
                  <a:pt x="14" y="76"/>
                </a:lnTo>
                <a:lnTo>
                  <a:pt x="5" y="96"/>
                </a:lnTo>
                <a:lnTo>
                  <a:pt x="4" y="130"/>
                </a:lnTo>
                <a:lnTo>
                  <a:pt x="4" y="151"/>
                </a:lnTo>
                <a:lnTo>
                  <a:pt x="0" y="164"/>
                </a:lnTo>
                <a:lnTo>
                  <a:pt x="9" y="163"/>
                </a:lnTo>
                <a:lnTo>
                  <a:pt x="25" y="175"/>
                </a:lnTo>
                <a:lnTo>
                  <a:pt x="30" y="183"/>
                </a:lnTo>
                <a:lnTo>
                  <a:pt x="26" y="210"/>
                </a:lnTo>
                <a:lnTo>
                  <a:pt x="26" y="218"/>
                </a:lnTo>
                <a:lnTo>
                  <a:pt x="61" y="225"/>
                </a:lnTo>
                <a:close/>
                <a:moveTo>
                  <a:pt x="107" y="175"/>
                </a:moveTo>
                <a:lnTo>
                  <a:pt x="119" y="170"/>
                </a:lnTo>
                <a:lnTo>
                  <a:pt x="133" y="170"/>
                </a:lnTo>
                <a:lnTo>
                  <a:pt x="141" y="175"/>
                </a:lnTo>
                <a:lnTo>
                  <a:pt x="147" y="167"/>
                </a:lnTo>
                <a:lnTo>
                  <a:pt x="154" y="179"/>
                </a:lnTo>
                <a:lnTo>
                  <a:pt x="152" y="184"/>
                </a:lnTo>
                <a:lnTo>
                  <a:pt x="154" y="190"/>
                </a:lnTo>
                <a:lnTo>
                  <a:pt x="161" y="194"/>
                </a:lnTo>
                <a:lnTo>
                  <a:pt x="154" y="210"/>
                </a:lnTo>
                <a:lnTo>
                  <a:pt x="140" y="213"/>
                </a:lnTo>
                <a:lnTo>
                  <a:pt x="126" y="207"/>
                </a:lnTo>
                <a:lnTo>
                  <a:pt x="115" y="209"/>
                </a:lnTo>
                <a:lnTo>
                  <a:pt x="115" y="202"/>
                </a:lnTo>
                <a:lnTo>
                  <a:pt x="103" y="198"/>
                </a:lnTo>
                <a:lnTo>
                  <a:pt x="98" y="187"/>
                </a:lnTo>
                <a:lnTo>
                  <a:pt x="96" y="172"/>
                </a:lnTo>
                <a:lnTo>
                  <a:pt x="107" y="175"/>
                </a:lnTo>
                <a:close/>
                <a:moveTo>
                  <a:pt x="195" y="140"/>
                </a:moveTo>
                <a:lnTo>
                  <a:pt x="220" y="142"/>
                </a:lnTo>
                <a:lnTo>
                  <a:pt x="218" y="147"/>
                </a:lnTo>
                <a:lnTo>
                  <a:pt x="215" y="147"/>
                </a:lnTo>
                <a:lnTo>
                  <a:pt x="211" y="155"/>
                </a:lnTo>
                <a:lnTo>
                  <a:pt x="216" y="165"/>
                </a:lnTo>
                <a:lnTo>
                  <a:pt x="225" y="149"/>
                </a:lnTo>
                <a:lnTo>
                  <a:pt x="232" y="156"/>
                </a:lnTo>
                <a:lnTo>
                  <a:pt x="227" y="164"/>
                </a:lnTo>
                <a:lnTo>
                  <a:pt x="232" y="167"/>
                </a:lnTo>
                <a:lnTo>
                  <a:pt x="234" y="147"/>
                </a:lnTo>
                <a:lnTo>
                  <a:pt x="227" y="144"/>
                </a:lnTo>
                <a:lnTo>
                  <a:pt x="227" y="140"/>
                </a:lnTo>
                <a:lnTo>
                  <a:pt x="234" y="133"/>
                </a:lnTo>
                <a:lnTo>
                  <a:pt x="251" y="130"/>
                </a:lnTo>
                <a:lnTo>
                  <a:pt x="269" y="168"/>
                </a:lnTo>
                <a:lnTo>
                  <a:pt x="253" y="171"/>
                </a:lnTo>
                <a:lnTo>
                  <a:pt x="244" y="180"/>
                </a:lnTo>
                <a:lnTo>
                  <a:pt x="243" y="186"/>
                </a:lnTo>
                <a:lnTo>
                  <a:pt x="250" y="186"/>
                </a:lnTo>
                <a:lnTo>
                  <a:pt x="255" y="193"/>
                </a:lnTo>
                <a:lnTo>
                  <a:pt x="253" y="201"/>
                </a:lnTo>
                <a:lnTo>
                  <a:pt x="237" y="203"/>
                </a:lnTo>
                <a:lnTo>
                  <a:pt x="236" y="220"/>
                </a:lnTo>
                <a:lnTo>
                  <a:pt x="229" y="221"/>
                </a:lnTo>
                <a:lnTo>
                  <a:pt x="208" y="212"/>
                </a:lnTo>
                <a:lnTo>
                  <a:pt x="213" y="205"/>
                </a:lnTo>
                <a:lnTo>
                  <a:pt x="185" y="202"/>
                </a:lnTo>
                <a:lnTo>
                  <a:pt x="185" y="195"/>
                </a:lnTo>
                <a:lnTo>
                  <a:pt x="178" y="193"/>
                </a:lnTo>
                <a:lnTo>
                  <a:pt x="178" y="188"/>
                </a:lnTo>
                <a:lnTo>
                  <a:pt x="181" y="171"/>
                </a:lnTo>
                <a:lnTo>
                  <a:pt x="171" y="167"/>
                </a:lnTo>
                <a:lnTo>
                  <a:pt x="173" y="163"/>
                </a:lnTo>
                <a:lnTo>
                  <a:pt x="168" y="160"/>
                </a:lnTo>
                <a:lnTo>
                  <a:pt x="171" y="157"/>
                </a:lnTo>
                <a:lnTo>
                  <a:pt x="185" y="159"/>
                </a:lnTo>
                <a:lnTo>
                  <a:pt x="192" y="157"/>
                </a:lnTo>
                <a:lnTo>
                  <a:pt x="194" y="152"/>
                </a:lnTo>
                <a:lnTo>
                  <a:pt x="201" y="152"/>
                </a:lnTo>
                <a:lnTo>
                  <a:pt x="204" y="147"/>
                </a:lnTo>
                <a:lnTo>
                  <a:pt x="195" y="140"/>
                </a:lnTo>
                <a:close/>
                <a:moveTo>
                  <a:pt x="159" y="213"/>
                </a:moveTo>
                <a:lnTo>
                  <a:pt x="162" y="205"/>
                </a:lnTo>
                <a:lnTo>
                  <a:pt x="166" y="205"/>
                </a:lnTo>
                <a:lnTo>
                  <a:pt x="164" y="216"/>
                </a:lnTo>
                <a:lnTo>
                  <a:pt x="159" y="229"/>
                </a:lnTo>
                <a:lnTo>
                  <a:pt x="150" y="240"/>
                </a:lnTo>
                <a:lnTo>
                  <a:pt x="148" y="233"/>
                </a:lnTo>
                <a:lnTo>
                  <a:pt x="147" y="228"/>
                </a:lnTo>
                <a:lnTo>
                  <a:pt x="155" y="214"/>
                </a:lnTo>
                <a:lnTo>
                  <a:pt x="159" y="213"/>
                </a:lnTo>
                <a:close/>
                <a:moveTo>
                  <a:pt x="183" y="221"/>
                </a:moveTo>
                <a:lnTo>
                  <a:pt x="185" y="226"/>
                </a:lnTo>
                <a:lnTo>
                  <a:pt x="190" y="226"/>
                </a:lnTo>
                <a:lnTo>
                  <a:pt x="194" y="230"/>
                </a:lnTo>
                <a:lnTo>
                  <a:pt x="201" y="228"/>
                </a:lnTo>
                <a:lnTo>
                  <a:pt x="206" y="228"/>
                </a:lnTo>
                <a:lnTo>
                  <a:pt x="213" y="245"/>
                </a:lnTo>
                <a:lnTo>
                  <a:pt x="209" y="247"/>
                </a:lnTo>
                <a:lnTo>
                  <a:pt x="199" y="244"/>
                </a:lnTo>
                <a:lnTo>
                  <a:pt x="190" y="248"/>
                </a:lnTo>
                <a:lnTo>
                  <a:pt x="180" y="240"/>
                </a:lnTo>
                <a:lnTo>
                  <a:pt x="169" y="236"/>
                </a:lnTo>
                <a:lnTo>
                  <a:pt x="168" y="232"/>
                </a:lnTo>
                <a:lnTo>
                  <a:pt x="171" y="229"/>
                </a:lnTo>
                <a:lnTo>
                  <a:pt x="169" y="224"/>
                </a:lnTo>
                <a:lnTo>
                  <a:pt x="173" y="222"/>
                </a:lnTo>
                <a:lnTo>
                  <a:pt x="183" y="221"/>
                </a:lnTo>
                <a:close/>
                <a:moveTo>
                  <a:pt x="211" y="224"/>
                </a:moveTo>
                <a:lnTo>
                  <a:pt x="222" y="224"/>
                </a:lnTo>
                <a:lnTo>
                  <a:pt x="232" y="230"/>
                </a:lnTo>
                <a:lnTo>
                  <a:pt x="234" y="236"/>
                </a:lnTo>
                <a:lnTo>
                  <a:pt x="225" y="241"/>
                </a:lnTo>
                <a:lnTo>
                  <a:pt x="223" y="253"/>
                </a:lnTo>
                <a:lnTo>
                  <a:pt x="220" y="251"/>
                </a:lnTo>
                <a:lnTo>
                  <a:pt x="220" y="240"/>
                </a:lnTo>
                <a:lnTo>
                  <a:pt x="218" y="237"/>
                </a:lnTo>
                <a:lnTo>
                  <a:pt x="213" y="230"/>
                </a:lnTo>
                <a:lnTo>
                  <a:pt x="211" y="224"/>
                </a:lnTo>
                <a:close/>
                <a:moveTo>
                  <a:pt x="401" y="222"/>
                </a:moveTo>
                <a:lnTo>
                  <a:pt x="398" y="209"/>
                </a:lnTo>
                <a:lnTo>
                  <a:pt x="380" y="201"/>
                </a:lnTo>
                <a:lnTo>
                  <a:pt x="377" y="214"/>
                </a:lnTo>
                <a:lnTo>
                  <a:pt x="389" y="221"/>
                </a:lnTo>
                <a:lnTo>
                  <a:pt x="401" y="222"/>
                </a:lnTo>
                <a:close/>
              </a:path>
            </a:pathLst>
          </a:custGeom>
          <a:solidFill>
            <a:srgbClr val="39B218"/>
          </a:solidFill>
          <a:ln w="3175">
            <a:solidFill>
              <a:srgbClr val="000000"/>
            </a:solidFill>
            <a:prstDash val="solid"/>
            <a:round/>
            <a:headEnd/>
            <a:tailEnd/>
          </a:ln>
        </p:spPr>
        <p:txBody>
          <a:bodyPr/>
          <a:lstStyle/>
          <a:p>
            <a:endParaRPr lang="cs-CZ"/>
          </a:p>
        </p:txBody>
      </p:sp>
      <p:sp>
        <p:nvSpPr>
          <p:cNvPr id="13317" name="Freeform 6"/>
          <p:cNvSpPr>
            <a:spLocks/>
          </p:cNvSpPr>
          <p:nvPr/>
        </p:nvSpPr>
        <p:spPr bwMode="auto">
          <a:xfrm>
            <a:off x="5654675" y="3860800"/>
            <a:ext cx="1331119" cy="668338"/>
          </a:xfrm>
          <a:custGeom>
            <a:avLst/>
            <a:gdLst>
              <a:gd name="T0" fmla="*/ 2147483647 w 696"/>
              <a:gd name="T1" fmla="*/ 2147483647 h 379"/>
              <a:gd name="T2" fmla="*/ 2147483647 w 696"/>
              <a:gd name="T3" fmla="*/ 2147483647 h 379"/>
              <a:gd name="T4" fmla="*/ 2147483647 w 696"/>
              <a:gd name="T5" fmla="*/ 2147483647 h 379"/>
              <a:gd name="T6" fmla="*/ 2147483647 w 696"/>
              <a:gd name="T7" fmla="*/ 2147483647 h 379"/>
              <a:gd name="T8" fmla="*/ 2147483647 w 696"/>
              <a:gd name="T9" fmla="*/ 2147483647 h 379"/>
              <a:gd name="T10" fmla="*/ 2147483647 w 696"/>
              <a:gd name="T11" fmla="*/ 2147483647 h 379"/>
              <a:gd name="T12" fmla="*/ 2147483647 w 696"/>
              <a:gd name="T13" fmla="*/ 2147483647 h 379"/>
              <a:gd name="T14" fmla="*/ 2147483647 w 696"/>
              <a:gd name="T15" fmla="*/ 0 h 379"/>
              <a:gd name="T16" fmla="*/ 2147483647 w 696"/>
              <a:gd name="T17" fmla="*/ 2147483647 h 379"/>
              <a:gd name="T18" fmla="*/ 2147483647 w 696"/>
              <a:gd name="T19" fmla="*/ 2147483647 h 379"/>
              <a:gd name="T20" fmla="*/ 2147483647 w 696"/>
              <a:gd name="T21" fmla="*/ 2147483647 h 379"/>
              <a:gd name="T22" fmla="*/ 2147483647 w 696"/>
              <a:gd name="T23" fmla="*/ 2147483647 h 379"/>
              <a:gd name="T24" fmla="*/ 2147483647 w 696"/>
              <a:gd name="T25" fmla="*/ 2147483647 h 379"/>
              <a:gd name="T26" fmla="*/ 2147483647 w 696"/>
              <a:gd name="T27" fmla="*/ 2147483647 h 379"/>
              <a:gd name="T28" fmla="*/ 2147483647 w 696"/>
              <a:gd name="T29" fmla="*/ 2147483647 h 379"/>
              <a:gd name="T30" fmla="*/ 2147483647 w 696"/>
              <a:gd name="T31" fmla="*/ 2147483647 h 379"/>
              <a:gd name="T32" fmla="*/ 2147483647 w 696"/>
              <a:gd name="T33" fmla="*/ 2147483647 h 379"/>
              <a:gd name="T34" fmla="*/ 2147483647 w 696"/>
              <a:gd name="T35" fmla="*/ 2147483647 h 379"/>
              <a:gd name="T36" fmla="*/ 2147483647 w 696"/>
              <a:gd name="T37" fmla="*/ 2147483647 h 379"/>
              <a:gd name="T38" fmla="*/ 2147483647 w 696"/>
              <a:gd name="T39" fmla="*/ 2147483647 h 379"/>
              <a:gd name="T40" fmla="*/ 2147483647 w 696"/>
              <a:gd name="T41" fmla="*/ 2147483647 h 379"/>
              <a:gd name="T42" fmla="*/ 2147483647 w 696"/>
              <a:gd name="T43" fmla="*/ 2147483647 h 379"/>
              <a:gd name="T44" fmla="*/ 2147483647 w 696"/>
              <a:gd name="T45" fmla="*/ 2147483647 h 379"/>
              <a:gd name="T46" fmla="*/ 2147483647 w 696"/>
              <a:gd name="T47" fmla="*/ 2147483647 h 379"/>
              <a:gd name="T48" fmla="*/ 2147483647 w 696"/>
              <a:gd name="T49" fmla="*/ 2147483647 h 379"/>
              <a:gd name="T50" fmla="*/ 2147483647 w 696"/>
              <a:gd name="T51" fmla="*/ 2147483647 h 379"/>
              <a:gd name="T52" fmla="*/ 2147483647 w 696"/>
              <a:gd name="T53" fmla="*/ 2147483647 h 379"/>
              <a:gd name="T54" fmla="*/ 2147483647 w 696"/>
              <a:gd name="T55" fmla="*/ 2147483647 h 379"/>
              <a:gd name="T56" fmla="*/ 2147483647 w 696"/>
              <a:gd name="T57" fmla="*/ 2147483647 h 379"/>
              <a:gd name="T58" fmla="*/ 2147483647 w 696"/>
              <a:gd name="T59" fmla="*/ 2147483647 h 379"/>
              <a:gd name="T60" fmla="*/ 2147483647 w 696"/>
              <a:gd name="T61" fmla="*/ 2147483647 h 379"/>
              <a:gd name="T62" fmla="*/ 2147483647 w 696"/>
              <a:gd name="T63" fmla="*/ 2147483647 h 379"/>
              <a:gd name="T64" fmla="*/ 2147483647 w 696"/>
              <a:gd name="T65" fmla="*/ 2147483647 h 379"/>
              <a:gd name="T66" fmla="*/ 2147483647 w 696"/>
              <a:gd name="T67" fmla="*/ 2147483647 h 379"/>
              <a:gd name="T68" fmla="*/ 2147483647 w 696"/>
              <a:gd name="T69" fmla="*/ 2147483647 h 379"/>
              <a:gd name="T70" fmla="*/ 2147483647 w 696"/>
              <a:gd name="T71" fmla="*/ 2147483647 h 379"/>
              <a:gd name="T72" fmla="*/ 2147483647 w 696"/>
              <a:gd name="T73" fmla="*/ 2147483647 h 379"/>
              <a:gd name="T74" fmla="*/ 2147483647 w 696"/>
              <a:gd name="T75" fmla="*/ 2147483647 h 379"/>
              <a:gd name="T76" fmla="*/ 2147483647 w 696"/>
              <a:gd name="T77" fmla="*/ 2147483647 h 379"/>
              <a:gd name="T78" fmla="*/ 2147483647 w 696"/>
              <a:gd name="T79" fmla="*/ 2147483647 h 379"/>
              <a:gd name="T80" fmla="*/ 2147483647 w 696"/>
              <a:gd name="T81" fmla="*/ 2147483647 h 379"/>
              <a:gd name="T82" fmla="*/ 2147483647 w 696"/>
              <a:gd name="T83" fmla="*/ 2147483647 h 379"/>
              <a:gd name="T84" fmla="*/ 2147483647 w 696"/>
              <a:gd name="T85" fmla="*/ 2147483647 h 379"/>
              <a:gd name="T86" fmla="*/ 2147483647 w 696"/>
              <a:gd name="T87" fmla="*/ 2147483647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6"/>
              <a:gd name="T133" fmla="*/ 0 h 379"/>
              <a:gd name="T134" fmla="*/ 696 w 696"/>
              <a:gd name="T135" fmla="*/ 379 h 3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6" h="379">
                <a:moveTo>
                  <a:pt x="666" y="198"/>
                </a:moveTo>
                <a:lnTo>
                  <a:pt x="637" y="209"/>
                </a:lnTo>
                <a:lnTo>
                  <a:pt x="624" y="218"/>
                </a:lnTo>
                <a:lnTo>
                  <a:pt x="611" y="221"/>
                </a:lnTo>
                <a:lnTo>
                  <a:pt x="591" y="206"/>
                </a:lnTo>
                <a:lnTo>
                  <a:pt x="579" y="205"/>
                </a:lnTo>
                <a:lnTo>
                  <a:pt x="572" y="179"/>
                </a:lnTo>
                <a:lnTo>
                  <a:pt x="565" y="167"/>
                </a:lnTo>
                <a:lnTo>
                  <a:pt x="565" y="149"/>
                </a:lnTo>
                <a:lnTo>
                  <a:pt x="548" y="102"/>
                </a:lnTo>
                <a:lnTo>
                  <a:pt x="532" y="83"/>
                </a:lnTo>
                <a:lnTo>
                  <a:pt x="490" y="46"/>
                </a:lnTo>
                <a:lnTo>
                  <a:pt x="483" y="30"/>
                </a:lnTo>
                <a:lnTo>
                  <a:pt x="469" y="19"/>
                </a:lnTo>
                <a:lnTo>
                  <a:pt x="450" y="7"/>
                </a:lnTo>
                <a:lnTo>
                  <a:pt x="433" y="0"/>
                </a:lnTo>
                <a:lnTo>
                  <a:pt x="415" y="1"/>
                </a:lnTo>
                <a:lnTo>
                  <a:pt x="377" y="26"/>
                </a:lnTo>
                <a:lnTo>
                  <a:pt x="356" y="29"/>
                </a:lnTo>
                <a:lnTo>
                  <a:pt x="335" y="35"/>
                </a:lnTo>
                <a:lnTo>
                  <a:pt x="318" y="49"/>
                </a:lnTo>
                <a:lnTo>
                  <a:pt x="304" y="45"/>
                </a:lnTo>
                <a:lnTo>
                  <a:pt x="288" y="37"/>
                </a:lnTo>
                <a:lnTo>
                  <a:pt x="269" y="38"/>
                </a:lnTo>
                <a:lnTo>
                  <a:pt x="251" y="45"/>
                </a:lnTo>
                <a:lnTo>
                  <a:pt x="220" y="45"/>
                </a:lnTo>
                <a:lnTo>
                  <a:pt x="197" y="45"/>
                </a:lnTo>
                <a:lnTo>
                  <a:pt x="176" y="46"/>
                </a:lnTo>
                <a:lnTo>
                  <a:pt x="168" y="49"/>
                </a:lnTo>
                <a:lnTo>
                  <a:pt x="164" y="57"/>
                </a:lnTo>
                <a:lnTo>
                  <a:pt x="155" y="64"/>
                </a:lnTo>
                <a:lnTo>
                  <a:pt x="147" y="65"/>
                </a:lnTo>
                <a:lnTo>
                  <a:pt x="129" y="72"/>
                </a:lnTo>
                <a:lnTo>
                  <a:pt x="117" y="84"/>
                </a:lnTo>
                <a:lnTo>
                  <a:pt x="110" y="102"/>
                </a:lnTo>
                <a:lnTo>
                  <a:pt x="108" y="112"/>
                </a:lnTo>
                <a:lnTo>
                  <a:pt x="94" y="127"/>
                </a:lnTo>
                <a:lnTo>
                  <a:pt x="91" y="141"/>
                </a:lnTo>
                <a:lnTo>
                  <a:pt x="82" y="157"/>
                </a:lnTo>
                <a:lnTo>
                  <a:pt x="72" y="168"/>
                </a:lnTo>
                <a:lnTo>
                  <a:pt x="65" y="186"/>
                </a:lnTo>
                <a:lnTo>
                  <a:pt x="46" y="194"/>
                </a:lnTo>
                <a:lnTo>
                  <a:pt x="0" y="207"/>
                </a:lnTo>
                <a:lnTo>
                  <a:pt x="7" y="210"/>
                </a:lnTo>
                <a:lnTo>
                  <a:pt x="26" y="215"/>
                </a:lnTo>
                <a:lnTo>
                  <a:pt x="51" y="238"/>
                </a:lnTo>
                <a:lnTo>
                  <a:pt x="58" y="257"/>
                </a:lnTo>
                <a:lnTo>
                  <a:pt x="72" y="270"/>
                </a:lnTo>
                <a:lnTo>
                  <a:pt x="96" y="276"/>
                </a:lnTo>
                <a:lnTo>
                  <a:pt x="105" y="302"/>
                </a:lnTo>
                <a:lnTo>
                  <a:pt x="126" y="313"/>
                </a:lnTo>
                <a:lnTo>
                  <a:pt x="164" y="321"/>
                </a:lnTo>
                <a:lnTo>
                  <a:pt x="178" y="310"/>
                </a:lnTo>
                <a:lnTo>
                  <a:pt x="188" y="321"/>
                </a:lnTo>
                <a:lnTo>
                  <a:pt x="176" y="333"/>
                </a:lnTo>
                <a:lnTo>
                  <a:pt x="190" y="349"/>
                </a:lnTo>
                <a:lnTo>
                  <a:pt x="202" y="352"/>
                </a:lnTo>
                <a:lnTo>
                  <a:pt x="220" y="355"/>
                </a:lnTo>
                <a:lnTo>
                  <a:pt x="213" y="370"/>
                </a:lnTo>
                <a:lnTo>
                  <a:pt x="229" y="379"/>
                </a:lnTo>
                <a:lnTo>
                  <a:pt x="248" y="378"/>
                </a:lnTo>
                <a:lnTo>
                  <a:pt x="295" y="378"/>
                </a:lnTo>
                <a:lnTo>
                  <a:pt x="349" y="374"/>
                </a:lnTo>
                <a:lnTo>
                  <a:pt x="410" y="375"/>
                </a:lnTo>
                <a:lnTo>
                  <a:pt x="431" y="368"/>
                </a:lnTo>
                <a:lnTo>
                  <a:pt x="455" y="352"/>
                </a:lnTo>
                <a:lnTo>
                  <a:pt x="481" y="339"/>
                </a:lnTo>
                <a:lnTo>
                  <a:pt x="515" y="326"/>
                </a:lnTo>
                <a:lnTo>
                  <a:pt x="541" y="324"/>
                </a:lnTo>
                <a:lnTo>
                  <a:pt x="549" y="329"/>
                </a:lnTo>
                <a:lnTo>
                  <a:pt x="591" y="332"/>
                </a:lnTo>
                <a:lnTo>
                  <a:pt x="621" y="344"/>
                </a:lnTo>
                <a:lnTo>
                  <a:pt x="644" y="339"/>
                </a:lnTo>
                <a:lnTo>
                  <a:pt x="640" y="328"/>
                </a:lnTo>
                <a:lnTo>
                  <a:pt x="635" y="299"/>
                </a:lnTo>
                <a:lnTo>
                  <a:pt x="638" y="279"/>
                </a:lnTo>
                <a:lnTo>
                  <a:pt x="640" y="241"/>
                </a:lnTo>
                <a:lnTo>
                  <a:pt x="651" y="240"/>
                </a:lnTo>
                <a:lnTo>
                  <a:pt x="654" y="253"/>
                </a:lnTo>
                <a:lnTo>
                  <a:pt x="649" y="267"/>
                </a:lnTo>
                <a:lnTo>
                  <a:pt x="654" y="274"/>
                </a:lnTo>
                <a:lnTo>
                  <a:pt x="663" y="261"/>
                </a:lnTo>
                <a:lnTo>
                  <a:pt x="675" y="252"/>
                </a:lnTo>
                <a:lnTo>
                  <a:pt x="687" y="248"/>
                </a:lnTo>
                <a:lnTo>
                  <a:pt x="696" y="236"/>
                </a:lnTo>
                <a:lnTo>
                  <a:pt x="691" y="206"/>
                </a:lnTo>
                <a:lnTo>
                  <a:pt x="685" y="199"/>
                </a:lnTo>
                <a:lnTo>
                  <a:pt x="679" y="196"/>
                </a:lnTo>
                <a:lnTo>
                  <a:pt x="666" y="198"/>
                </a:lnTo>
                <a:close/>
              </a:path>
            </a:pathLst>
          </a:custGeom>
          <a:solidFill>
            <a:schemeClr val="bg1"/>
          </a:solidFill>
          <a:ln w="3175">
            <a:solidFill>
              <a:srgbClr val="000000"/>
            </a:solidFill>
            <a:prstDash val="solid"/>
            <a:round/>
            <a:headEnd/>
            <a:tailEnd/>
          </a:ln>
        </p:spPr>
        <p:txBody>
          <a:bodyPr/>
          <a:lstStyle/>
          <a:p>
            <a:endParaRPr lang="cs-CZ"/>
          </a:p>
        </p:txBody>
      </p:sp>
      <p:sp>
        <p:nvSpPr>
          <p:cNvPr id="13318" name="Freeform 7"/>
          <p:cNvSpPr>
            <a:spLocks/>
          </p:cNvSpPr>
          <p:nvPr/>
        </p:nvSpPr>
        <p:spPr bwMode="auto">
          <a:xfrm>
            <a:off x="5059627" y="3903663"/>
            <a:ext cx="882254" cy="406400"/>
          </a:xfrm>
          <a:custGeom>
            <a:avLst/>
            <a:gdLst>
              <a:gd name="T0" fmla="*/ 2147483647 w 461"/>
              <a:gd name="T1" fmla="*/ 2147483647 h 230"/>
              <a:gd name="T2" fmla="*/ 2147483647 w 461"/>
              <a:gd name="T3" fmla="*/ 0 h 230"/>
              <a:gd name="T4" fmla="*/ 2147483647 w 461"/>
              <a:gd name="T5" fmla="*/ 2147483647 h 230"/>
              <a:gd name="T6" fmla="*/ 2147483647 w 461"/>
              <a:gd name="T7" fmla="*/ 2147483647 h 230"/>
              <a:gd name="T8" fmla="*/ 2147483647 w 461"/>
              <a:gd name="T9" fmla="*/ 2147483647 h 230"/>
              <a:gd name="T10" fmla="*/ 2147483647 w 461"/>
              <a:gd name="T11" fmla="*/ 2147483647 h 230"/>
              <a:gd name="T12" fmla="*/ 2147483647 w 461"/>
              <a:gd name="T13" fmla="*/ 2147483647 h 230"/>
              <a:gd name="T14" fmla="*/ 2147483647 w 461"/>
              <a:gd name="T15" fmla="*/ 2147483647 h 230"/>
              <a:gd name="T16" fmla="*/ 2147483647 w 461"/>
              <a:gd name="T17" fmla="*/ 2147483647 h 230"/>
              <a:gd name="T18" fmla="*/ 2147483647 w 461"/>
              <a:gd name="T19" fmla="*/ 2147483647 h 230"/>
              <a:gd name="T20" fmla="*/ 2147483647 w 461"/>
              <a:gd name="T21" fmla="*/ 2147483647 h 230"/>
              <a:gd name="T22" fmla="*/ 2147483647 w 461"/>
              <a:gd name="T23" fmla="*/ 2147483647 h 230"/>
              <a:gd name="T24" fmla="*/ 2147483647 w 461"/>
              <a:gd name="T25" fmla="*/ 2147483647 h 230"/>
              <a:gd name="T26" fmla="*/ 2147483647 w 461"/>
              <a:gd name="T27" fmla="*/ 2147483647 h 230"/>
              <a:gd name="T28" fmla="*/ 2147483647 w 461"/>
              <a:gd name="T29" fmla="*/ 2147483647 h 230"/>
              <a:gd name="T30" fmla="*/ 2147483647 w 461"/>
              <a:gd name="T31" fmla="*/ 2147483647 h 230"/>
              <a:gd name="T32" fmla="*/ 2147483647 w 461"/>
              <a:gd name="T33" fmla="*/ 2147483647 h 230"/>
              <a:gd name="T34" fmla="*/ 2147483647 w 461"/>
              <a:gd name="T35" fmla="*/ 2147483647 h 230"/>
              <a:gd name="T36" fmla="*/ 2147483647 w 461"/>
              <a:gd name="T37" fmla="*/ 2147483647 h 230"/>
              <a:gd name="T38" fmla="*/ 2147483647 w 461"/>
              <a:gd name="T39" fmla="*/ 2147483647 h 230"/>
              <a:gd name="T40" fmla="*/ 2147483647 w 461"/>
              <a:gd name="T41" fmla="*/ 2147483647 h 230"/>
              <a:gd name="T42" fmla="*/ 2147483647 w 461"/>
              <a:gd name="T43" fmla="*/ 2147483647 h 230"/>
              <a:gd name="T44" fmla="*/ 2147483647 w 461"/>
              <a:gd name="T45" fmla="*/ 2147483647 h 230"/>
              <a:gd name="T46" fmla="*/ 0 w 461"/>
              <a:gd name="T47" fmla="*/ 2147483647 h 230"/>
              <a:gd name="T48" fmla="*/ 2147483647 w 461"/>
              <a:gd name="T49" fmla="*/ 2147483647 h 230"/>
              <a:gd name="T50" fmla="*/ 2147483647 w 461"/>
              <a:gd name="T51" fmla="*/ 2147483647 h 230"/>
              <a:gd name="T52" fmla="*/ 2147483647 w 461"/>
              <a:gd name="T53" fmla="*/ 2147483647 h 230"/>
              <a:gd name="T54" fmla="*/ 2147483647 w 461"/>
              <a:gd name="T55" fmla="*/ 2147483647 h 230"/>
              <a:gd name="T56" fmla="*/ 2147483647 w 461"/>
              <a:gd name="T57" fmla="*/ 2147483647 h 230"/>
              <a:gd name="T58" fmla="*/ 2147483647 w 461"/>
              <a:gd name="T59" fmla="*/ 2147483647 h 230"/>
              <a:gd name="T60" fmla="*/ 2147483647 w 461"/>
              <a:gd name="T61" fmla="*/ 2147483647 h 230"/>
              <a:gd name="T62" fmla="*/ 2147483647 w 461"/>
              <a:gd name="T63" fmla="*/ 2147483647 h 230"/>
              <a:gd name="T64" fmla="*/ 2147483647 w 461"/>
              <a:gd name="T65" fmla="*/ 2147483647 h 230"/>
              <a:gd name="T66" fmla="*/ 2147483647 w 461"/>
              <a:gd name="T67" fmla="*/ 2147483647 h 230"/>
              <a:gd name="T68" fmla="*/ 2147483647 w 461"/>
              <a:gd name="T69" fmla="*/ 2147483647 h 230"/>
              <a:gd name="T70" fmla="*/ 2147483647 w 461"/>
              <a:gd name="T71" fmla="*/ 2147483647 h 230"/>
              <a:gd name="T72" fmla="*/ 2147483647 w 461"/>
              <a:gd name="T73" fmla="*/ 2147483647 h 230"/>
              <a:gd name="T74" fmla="*/ 2147483647 w 461"/>
              <a:gd name="T75" fmla="*/ 2147483647 h 230"/>
              <a:gd name="T76" fmla="*/ 2147483647 w 461"/>
              <a:gd name="T77" fmla="*/ 2147483647 h 230"/>
              <a:gd name="T78" fmla="*/ 2147483647 w 461"/>
              <a:gd name="T79" fmla="*/ 2147483647 h 230"/>
              <a:gd name="T80" fmla="*/ 2147483647 w 461"/>
              <a:gd name="T81" fmla="*/ 2147483647 h 230"/>
              <a:gd name="T82" fmla="*/ 2147483647 w 461"/>
              <a:gd name="T83" fmla="*/ 2147483647 h 230"/>
              <a:gd name="T84" fmla="*/ 2147483647 w 461"/>
              <a:gd name="T85" fmla="*/ 2147483647 h 230"/>
              <a:gd name="T86" fmla="*/ 2147483647 w 461"/>
              <a:gd name="T87" fmla="*/ 2147483647 h 230"/>
              <a:gd name="T88" fmla="*/ 2147483647 w 461"/>
              <a:gd name="T89" fmla="*/ 2147483647 h 230"/>
              <a:gd name="T90" fmla="*/ 2147483647 w 461"/>
              <a:gd name="T91" fmla="*/ 2147483647 h 230"/>
              <a:gd name="T92" fmla="*/ 2147483647 w 461"/>
              <a:gd name="T93" fmla="*/ 2147483647 h 230"/>
              <a:gd name="T94" fmla="*/ 2147483647 w 461"/>
              <a:gd name="T95" fmla="*/ 2147483647 h 230"/>
              <a:gd name="T96" fmla="*/ 2147483647 w 461"/>
              <a:gd name="T97" fmla="*/ 2147483647 h 230"/>
              <a:gd name="T98" fmla="*/ 2147483647 w 461"/>
              <a:gd name="T99" fmla="*/ 2147483647 h 230"/>
              <a:gd name="T100" fmla="*/ 2147483647 w 461"/>
              <a:gd name="T101" fmla="*/ 2147483647 h 230"/>
              <a:gd name="T102" fmla="*/ 2147483647 w 461"/>
              <a:gd name="T103" fmla="*/ 2147483647 h 230"/>
              <a:gd name="T104" fmla="*/ 2147483647 w 461"/>
              <a:gd name="T105" fmla="*/ 2147483647 h 230"/>
              <a:gd name="T106" fmla="*/ 2147483647 w 461"/>
              <a:gd name="T107" fmla="*/ 2147483647 h 230"/>
              <a:gd name="T108" fmla="*/ 2147483647 w 461"/>
              <a:gd name="T109" fmla="*/ 2147483647 h 230"/>
              <a:gd name="T110" fmla="*/ 2147483647 w 461"/>
              <a:gd name="T111" fmla="*/ 2147483647 h 230"/>
              <a:gd name="T112" fmla="*/ 2147483647 w 461"/>
              <a:gd name="T113" fmla="*/ 2147483647 h 230"/>
              <a:gd name="T114" fmla="*/ 2147483647 w 461"/>
              <a:gd name="T115" fmla="*/ 2147483647 h 230"/>
              <a:gd name="T116" fmla="*/ 2147483647 w 461"/>
              <a:gd name="T117" fmla="*/ 2147483647 h 230"/>
              <a:gd name="T118" fmla="*/ 2147483647 w 461"/>
              <a:gd name="T119" fmla="*/ 2147483647 h 230"/>
              <a:gd name="T120" fmla="*/ 2147483647 w 461"/>
              <a:gd name="T121" fmla="*/ 2147483647 h 230"/>
              <a:gd name="T122" fmla="*/ 2147483647 w 461"/>
              <a:gd name="T123" fmla="*/ 2147483647 h 2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1"/>
              <a:gd name="T187" fmla="*/ 0 h 230"/>
              <a:gd name="T188" fmla="*/ 461 w 461"/>
              <a:gd name="T189" fmla="*/ 230 h 2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1" h="230">
                <a:moveTo>
                  <a:pt x="370" y="3"/>
                </a:moveTo>
                <a:lnTo>
                  <a:pt x="351" y="0"/>
                </a:lnTo>
                <a:lnTo>
                  <a:pt x="337" y="3"/>
                </a:lnTo>
                <a:lnTo>
                  <a:pt x="314" y="3"/>
                </a:lnTo>
                <a:lnTo>
                  <a:pt x="295" y="12"/>
                </a:lnTo>
                <a:lnTo>
                  <a:pt x="290" y="24"/>
                </a:lnTo>
                <a:lnTo>
                  <a:pt x="262" y="35"/>
                </a:lnTo>
                <a:lnTo>
                  <a:pt x="241" y="31"/>
                </a:lnTo>
                <a:lnTo>
                  <a:pt x="222" y="41"/>
                </a:lnTo>
                <a:lnTo>
                  <a:pt x="183" y="50"/>
                </a:lnTo>
                <a:lnTo>
                  <a:pt x="168" y="70"/>
                </a:lnTo>
                <a:lnTo>
                  <a:pt x="161" y="70"/>
                </a:lnTo>
                <a:lnTo>
                  <a:pt x="119" y="73"/>
                </a:lnTo>
                <a:lnTo>
                  <a:pt x="87" y="55"/>
                </a:lnTo>
                <a:lnTo>
                  <a:pt x="70" y="49"/>
                </a:lnTo>
                <a:lnTo>
                  <a:pt x="72" y="69"/>
                </a:lnTo>
                <a:lnTo>
                  <a:pt x="65" y="77"/>
                </a:lnTo>
                <a:lnTo>
                  <a:pt x="32" y="77"/>
                </a:lnTo>
                <a:lnTo>
                  <a:pt x="28" y="85"/>
                </a:lnTo>
                <a:lnTo>
                  <a:pt x="35" y="93"/>
                </a:lnTo>
                <a:lnTo>
                  <a:pt x="25" y="111"/>
                </a:lnTo>
                <a:lnTo>
                  <a:pt x="26" y="131"/>
                </a:lnTo>
                <a:lnTo>
                  <a:pt x="12" y="134"/>
                </a:lnTo>
                <a:lnTo>
                  <a:pt x="0" y="146"/>
                </a:lnTo>
                <a:lnTo>
                  <a:pt x="19" y="149"/>
                </a:lnTo>
                <a:lnTo>
                  <a:pt x="26" y="162"/>
                </a:lnTo>
                <a:lnTo>
                  <a:pt x="37" y="173"/>
                </a:lnTo>
                <a:lnTo>
                  <a:pt x="39" y="176"/>
                </a:lnTo>
                <a:lnTo>
                  <a:pt x="53" y="181"/>
                </a:lnTo>
                <a:lnTo>
                  <a:pt x="66" y="196"/>
                </a:lnTo>
                <a:lnTo>
                  <a:pt x="86" y="203"/>
                </a:lnTo>
                <a:lnTo>
                  <a:pt x="101" y="218"/>
                </a:lnTo>
                <a:lnTo>
                  <a:pt x="115" y="221"/>
                </a:lnTo>
                <a:lnTo>
                  <a:pt x="134" y="230"/>
                </a:lnTo>
                <a:lnTo>
                  <a:pt x="157" y="229"/>
                </a:lnTo>
                <a:lnTo>
                  <a:pt x="175" y="225"/>
                </a:lnTo>
                <a:lnTo>
                  <a:pt x="190" y="215"/>
                </a:lnTo>
                <a:lnTo>
                  <a:pt x="209" y="214"/>
                </a:lnTo>
                <a:lnTo>
                  <a:pt x="218" y="208"/>
                </a:lnTo>
                <a:lnTo>
                  <a:pt x="236" y="207"/>
                </a:lnTo>
                <a:lnTo>
                  <a:pt x="257" y="195"/>
                </a:lnTo>
                <a:lnTo>
                  <a:pt x="272" y="194"/>
                </a:lnTo>
                <a:lnTo>
                  <a:pt x="286" y="188"/>
                </a:lnTo>
                <a:lnTo>
                  <a:pt x="293" y="196"/>
                </a:lnTo>
                <a:lnTo>
                  <a:pt x="339" y="183"/>
                </a:lnTo>
                <a:lnTo>
                  <a:pt x="358" y="175"/>
                </a:lnTo>
                <a:lnTo>
                  <a:pt x="365" y="157"/>
                </a:lnTo>
                <a:lnTo>
                  <a:pt x="375" y="146"/>
                </a:lnTo>
                <a:lnTo>
                  <a:pt x="384" y="130"/>
                </a:lnTo>
                <a:lnTo>
                  <a:pt x="387" y="116"/>
                </a:lnTo>
                <a:lnTo>
                  <a:pt x="401" y="101"/>
                </a:lnTo>
                <a:lnTo>
                  <a:pt x="403" y="91"/>
                </a:lnTo>
                <a:lnTo>
                  <a:pt x="410" y="73"/>
                </a:lnTo>
                <a:lnTo>
                  <a:pt x="422" y="61"/>
                </a:lnTo>
                <a:lnTo>
                  <a:pt x="440" y="54"/>
                </a:lnTo>
                <a:lnTo>
                  <a:pt x="448" y="53"/>
                </a:lnTo>
                <a:lnTo>
                  <a:pt x="457" y="46"/>
                </a:lnTo>
                <a:lnTo>
                  <a:pt x="461" y="38"/>
                </a:lnTo>
                <a:lnTo>
                  <a:pt x="443" y="22"/>
                </a:lnTo>
                <a:lnTo>
                  <a:pt x="408" y="7"/>
                </a:lnTo>
                <a:lnTo>
                  <a:pt x="393" y="11"/>
                </a:lnTo>
                <a:lnTo>
                  <a:pt x="370" y="3"/>
                </a:lnTo>
                <a:close/>
              </a:path>
            </a:pathLst>
          </a:custGeom>
          <a:solidFill>
            <a:srgbClr val="FFFFFF"/>
          </a:solidFill>
          <a:ln w="3175">
            <a:solidFill>
              <a:srgbClr val="000000"/>
            </a:solidFill>
            <a:prstDash val="solid"/>
            <a:round/>
            <a:headEnd/>
            <a:tailEnd/>
          </a:ln>
        </p:spPr>
        <p:txBody>
          <a:bodyPr/>
          <a:lstStyle/>
          <a:p>
            <a:endParaRPr lang="cs-CZ"/>
          </a:p>
        </p:txBody>
      </p:sp>
      <p:sp>
        <p:nvSpPr>
          <p:cNvPr id="13319" name="Freeform 8"/>
          <p:cNvSpPr>
            <a:spLocks/>
          </p:cNvSpPr>
          <p:nvPr/>
        </p:nvSpPr>
        <p:spPr bwMode="auto">
          <a:xfrm>
            <a:off x="5551487" y="4741864"/>
            <a:ext cx="270008" cy="414337"/>
          </a:xfrm>
          <a:custGeom>
            <a:avLst/>
            <a:gdLst>
              <a:gd name="T0" fmla="*/ 2147483647 w 141"/>
              <a:gd name="T1" fmla="*/ 2147483647 h 234"/>
              <a:gd name="T2" fmla="*/ 2147483647 w 141"/>
              <a:gd name="T3" fmla="*/ 2147483647 h 234"/>
              <a:gd name="T4" fmla="*/ 2147483647 w 141"/>
              <a:gd name="T5" fmla="*/ 2147483647 h 234"/>
              <a:gd name="T6" fmla="*/ 2147483647 w 141"/>
              <a:gd name="T7" fmla="*/ 2147483647 h 234"/>
              <a:gd name="T8" fmla="*/ 2147483647 w 141"/>
              <a:gd name="T9" fmla="*/ 2147483647 h 234"/>
              <a:gd name="T10" fmla="*/ 2147483647 w 141"/>
              <a:gd name="T11" fmla="*/ 2147483647 h 234"/>
              <a:gd name="T12" fmla="*/ 2147483647 w 141"/>
              <a:gd name="T13" fmla="*/ 2147483647 h 234"/>
              <a:gd name="T14" fmla="*/ 2147483647 w 141"/>
              <a:gd name="T15" fmla="*/ 2147483647 h 234"/>
              <a:gd name="T16" fmla="*/ 2147483647 w 141"/>
              <a:gd name="T17" fmla="*/ 2147483647 h 234"/>
              <a:gd name="T18" fmla="*/ 2147483647 w 141"/>
              <a:gd name="T19" fmla="*/ 2147483647 h 234"/>
              <a:gd name="T20" fmla="*/ 2147483647 w 141"/>
              <a:gd name="T21" fmla="*/ 2147483647 h 234"/>
              <a:gd name="T22" fmla="*/ 2147483647 w 141"/>
              <a:gd name="T23" fmla="*/ 2147483647 h 234"/>
              <a:gd name="T24" fmla="*/ 2147483647 w 141"/>
              <a:gd name="T25" fmla="*/ 2147483647 h 234"/>
              <a:gd name="T26" fmla="*/ 2147483647 w 141"/>
              <a:gd name="T27" fmla="*/ 2147483647 h 234"/>
              <a:gd name="T28" fmla="*/ 2147483647 w 141"/>
              <a:gd name="T29" fmla="*/ 0 h 234"/>
              <a:gd name="T30" fmla="*/ 2147483647 w 141"/>
              <a:gd name="T31" fmla="*/ 2147483647 h 234"/>
              <a:gd name="T32" fmla="*/ 2147483647 w 141"/>
              <a:gd name="T33" fmla="*/ 2147483647 h 234"/>
              <a:gd name="T34" fmla="*/ 2147483647 w 141"/>
              <a:gd name="T35" fmla="*/ 2147483647 h 234"/>
              <a:gd name="T36" fmla="*/ 2147483647 w 141"/>
              <a:gd name="T37" fmla="*/ 2147483647 h 234"/>
              <a:gd name="T38" fmla="*/ 0 w 141"/>
              <a:gd name="T39" fmla="*/ 2147483647 h 234"/>
              <a:gd name="T40" fmla="*/ 2147483647 w 141"/>
              <a:gd name="T41" fmla="*/ 2147483647 h 234"/>
              <a:gd name="T42" fmla="*/ 2147483647 w 141"/>
              <a:gd name="T43" fmla="*/ 2147483647 h 234"/>
              <a:gd name="T44" fmla="*/ 2147483647 w 141"/>
              <a:gd name="T45" fmla="*/ 2147483647 h 234"/>
              <a:gd name="T46" fmla="*/ 2147483647 w 141"/>
              <a:gd name="T47" fmla="*/ 2147483647 h 234"/>
              <a:gd name="T48" fmla="*/ 2147483647 w 141"/>
              <a:gd name="T49" fmla="*/ 2147483647 h 234"/>
              <a:gd name="T50" fmla="*/ 2147483647 w 141"/>
              <a:gd name="T51" fmla="*/ 2147483647 h 234"/>
              <a:gd name="T52" fmla="*/ 2147483647 w 141"/>
              <a:gd name="T53" fmla="*/ 2147483647 h 234"/>
              <a:gd name="T54" fmla="*/ 2147483647 w 141"/>
              <a:gd name="T55" fmla="*/ 2147483647 h 234"/>
              <a:gd name="T56" fmla="*/ 2147483647 w 141"/>
              <a:gd name="T57" fmla="*/ 2147483647 h 234"/>
              <a:gd name="T58" fmla="*/ 2147483647 w 141"/>
              <a:gd name="T59" fmla="*/ 2147483647 h 234"/>
              <a:gd name="T60" fmla="*/ 2147483647 w 141"/>
              <a:gd name="T61" fmla="*/ 2147483647 h 234"/>
              <a:gd name="T62" fmla="*/ 2147483647 w 141"/>
              <a:gd name="T63" fmla="*/ 2147483647 h 234"/>
              <a:gd name="T64" fmla="*/ 2147483647 w 141"/>
              <a:gd name="T65" fmla="*/ 2147483647 h 234"/>
              <a:gd name="T66" fmla="*/ 2147483647 w 141"/>
              <a:gd name="T67" fmla="*/ 2147483647 h 2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1"/>
              <a:gd name="T103" fmla="*/ 0 h 234"/>
              <a:gd name="T104" fmla="*/ 141 w 141"/>
              <a:gd name="T105" fmla="*/ 234 h 2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1" h="234">
                <a:moveTo>
                  <a:pt x="97" y="219"/>
                </a:moveTo>
                <a:lnTo>
                  <a:pt x="101" y="206"/>
                </a:lnTo>
                <a:lnTo>
                  <a:pt x="113" y="198"/>
                </a:lnTo>
                <a:lnTo>
                  <a:pt x="125" y="177"/>
                </a:lnTo>
                <a:lnTo>
                  <a:pt x="141" y="164"/>
                </a:lnTo>
                <a:lnTo>
                  <a:pt x="137" y="137"/>
                </a:lnTo>
                <a:lnTo>
                  <a:pt x="109" y="119"/>
                </a:lnTo>
                <a:lnTo>
                  <a:pt x="97" y="99"/>
                </a:lnTo>
                <a:lnTo>
                  <a:pt x="94" y="80"/>
                </a:lnTo>
                <a:lnTo>
                  <a:pt x="97" y="41"/>
                </a:lnTo>
                <a:lnTo>
                  <a:pt x="80" y="24"/>
                </a:lnTo>
                <a:lnTo>
                  <a:pt x="66" y="20"/>
                </a:lnTo>
                <a:lnTo>
                  <a:pt x="55" y="8"/>
                </a:lnTo>
                <a:lnTo>
                  <a:pt x="36" y="8"/>
                </a:lnTo>
                <a:lnTo>
                  <a:pt x="26" y="0"/>
                </a:lnTo>
                <a:lnTo>
                  <a:pt x="17" y="11"/>
                </a:lnTo>
                <a:lnTo>
                  <a:pt x="8" y="18"/>
                </a:lnTo>
                <a:lnTo>
                  <a:pt x="3" y="34"/>
                </a:lnTo>
                <a:lnTo>
                  <a:pt x="7" y="46"/>
                </a:lnTo>
                <a:lnTo>
                  <a:pt x="0" y="62"/>
                </a:lnTo>
                <a:lnTo>
                  <a:pt x="12" y="64"/>
                </a:lnTo>
                <a:lnTo>
                  <a:pt x="19" y="71"/>
                </a:lnTo>
                <a:lnTo>
                  <a:pt x="8" y="104"/>
                </a:lnTo>
                <a:lnTo>
                  <a:pt x="15" y="115"/>
                </a:lnTo>
                <a:lnTo>
                  <a:pt x="13" y="125"/>
                </a:lnTo>
                <a:lnTo>
                  <a:pt x="8" y="153"/>
                </a:lnTo>
                <a:lnTo>
                  <a:pt x="15" y="177"/>
                </a:lnTo>
                <a:lnTo>
                  <a:pt x="5" y="176"/>
                </a:lnTo>
                <a:lnTo>
                  <a:pt x="12" y="186"/>
                </a:lnTo>
                <a:lnTo>
                  <a:pt x="26" y="202"/>
                </a:lnTo>
                <a:lnTo>
                  <a:pt x="50" y="207"/>
                </a:lnTo>
                <a:lnTo>
                  <a:pt x="64" y="230"/>
                </a:lnTo>
                <a:lnTo>
                  <a:pt x="80" y="234"/>
                </a:lnTo>
                <a:lnTo>
                  <a:pt x="97" y="219"/>
                </a:lnTo>
                <a:close/>
              </a:path>
            </a:pathLst>
          </a:custGeom>
          <a:solidFill>
            <a:srgbClr val="FFFFFF"/>
          </a:solidFill>
          <a:ln w="3175">
            <a:solidFill>
              <a:srgbClr val="000000"/>
            </a:solidFill>
            <a:prstDash val="solid"/>
            <a:round/>
            <a:headEnd/>
            <a:tailEnd/>
          </a:ln>
        </p:spPr>
        <p:txBody>
          <a:bodyPr/>
          <a:lstStyle/>
          <a:p>
            <a:endParaRPr lang="cs-CZ"/>
          </a:p>
        </p:txBody>
      </p:sp>
      <p:sp>
        <p:nvSpPr>
          <p:cNvPr id="13320" name="Freeform 9"/>
          <p:cNvSpPr>
            <a:spLocks/>
          </p:cNvSpPr>
          <p:nvPr/>
        </p:nvSpPr>
        <p:spPr bwMode="auto">
          <a:xfrm>
            <a:off x="5018352" y="4371975"/>
            <a:ext cx="557213" cy="382588"/>
          </a:xfrm>
          <a:custGeom>
            <a:avLst/>
            <a:gdLst>
              <a:gd name="T0" fmla="*/ 2147483647 w 291"/>
              <a:gd name="T1" fmla="*/ 2147483647 h 217"/>
              <a:gd name="T2" fmla="*/ 2147483647 w 291"/>
              <a:gd name="T3" fmla="*/ 2147483647 h 217"/>
              <a:gd name="T4" fmla="*/ 2147483647 w 291"/>
              <a:gd name="T5" fmla="*/ 2147483647 h 217"/>
              <a:gd name="T6" fmla="*/ 2147483647 w 291"/>
              <a:gd name="T7" fmla="*/ 2147483647 h 217"/>
              <a:gd name="T8" fmla="*/ 2147483647 w 291"/>
              <a:gd name="T9" fmla="*/ 2147483647 h 217"/>
              <a:gd name="T10" fmla="*/ 2147483647 w 291"/>
              <a:gd name="T11" fmla="*/ 2147483647 h 217"/>
              <a:gd name="T12" fmla="*/ 2147483647 w 291"/>
              <a:gd name="T13" fmla="*/ 2147483647 h 217"/>
              <a:gd name="T14" fmla="*/ 2147483647 w 291"/>
              <a:gd name="T15" fmla="*/ 2147483647 h 217"/>
              <a:gd name="T16" fmla="*/ 2147483647 w 291"/>
              <a:gd name="T17" fmla="*/ 2147483647 h 217"/>
              <a:gd name="T18" fmla="*/ 2147483647 w 291"/>
              <a:gd name="T19" fmla="*/ 2147483647 h 217"/>
              <a:gd name="T20" fmla="*/ 2147483647 w 291"/>
              <a:gd name="T21" fmla="*/ 2147483647 h 217"/>
              <a:gd name="T22" fmla="*/ 2147483647 w 291"/>
              <a:gd name="T23" fmla="*/ 2147483647 h 217"/>
              <a:gd name="T24" fmla="*/ 2147483647 w 291"/>
              <a:gd name="T25" fmla="*/ 2147483647 h 217"/>
              <a:gd name="T26" fmla="*/ 2147483647 w 291"/>
              <a:gd name="T27" fmla="*/ 2147483647 h 217"/>
              <a:gd name="T28" fmla="*/ 2147483647 w 291"/>
              <a:gd name="T29" fmla="*/ 2147483647 h 217"/>
              <a:gd name="T30" fmla="*/ 2147483647 w 291"/>
              <a:gd name="T31" fmla="*/ 2147483647 h 217"/>
              <a:gd name="T32" fmla="*/ 2147483647 w 291"/>
              <a:gd name="T33" fmla="*/ 2147483647 h 217"/>
              <a:gd name="T34" fmla="*/ 2147483647 w 291"/>
              <a:gd name="T35" fmla="*/ 2147483647 h 217"/>
              <a:gd name="T36" fmla="*/ 2147483647 w 291"/>
              <a:gd name="T37" fmla="*/ 2147483647 h 217"/>
              <a:gd name="T38" fmla="*/ 2147483647 w 291"/>
              <a:gd name="T39" fmla="*/ 2147483647 h 217"/>
              <a:gd name="T40" fmla="*/ 2147483647 w 291"/>
              <a:gd name="T41" fmla="*/ 0 h 217"/>
              <a:gd name="T42" fmla="*/ 2147483647 w 291"/>
              <a:gd name="T43" fmla="*/ 2147483647 h 217"/>
              <a:gd name="T44" fmla="*/ 2147483647 w 291"/>
              <a:gd name="T45" fmla="*/ 2147483647 h 217"/>
              <a:gd name="T46" fmla="*/ 2147483647 w 291"/>
              <a:gd name="T47" fmla="*/ 2147483647 h 217"/>
              <a:gd name="T48" fmla="*/ 0 w 291"/>
              <a:gd name="T49" fmla="*/ 2147483647 h 217"/>
              <a:gd name="T50" fmla="*/ 2147483647 w 291"/>
              <a:gd name="T51" fmla="*/ 2147483647 h 217"/>
              <a:gd name="T52" fmla="*/ 2147483647 w 291"/>
              <a:gd name="T53" fmla="*/ 2147483647 h 217"/>
              <a:gd name="T54" fmla="*/ 2147483647 w 291"/>
              <a:gd name="T55" fmla="*/ 2147483647 h 217"/>
              <a:gd name="T56" fmla="*/ 2147483647 w 291"/>
              <a:gd name="T57" fmla="*/ 2147483647 h 217"/>
              <a:gd name="T58" fmla="*/ 2147483647 w 291"/>
              <a:gd name="T59" fmla="*/ 2147483647 h 217"/>
              <a:gd name="T60" fmla="*/ 2147483647 w 291"/>
              <a:gd name="T61" fmla="*/ 2147483647 h 217"/>
              <a:gd name="T62" fmla="*/ 2147483647 w 291"/>
              <a:gd name="T63" fmla="*/ 2147483647 h 217"/>
              <a:gd name="T64" fmla="*/ 2147483647 w 291"/>
              <a:gd name="T65" fmla="*/ 2147483647 h 217"/>
              <a:gd name="T66" fmla="*/ 2147483647 w 291"/>
              <a:gd name="T67" fmla="*/ 2147483647 h 217"/>
              <a:gd name="T68" fmla="*/ 2147483647 w 291"/>
              <a:gd name="T69" fmla="*/ 2147483647 h 217"/>
              <a:gd name="T70" fmla="*/ 2147483647 w 291"/>
              <a:gd name="T71" fmla="*/ 2147483647 h 217"/>
              <a:gd name="T72" fmla="*/ 2147483647 w 291"/>
              <a:gd name="T73" fmla="*/ 2147483647 h 217"/>
              <a:gd name="T74" fmla="*/ 2147483647 w 291"/>
              <a:gd name="T75" fmla="*/ 2147483647 h 2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1"/>
              <a:gd name="T115" fmla="*/ 0 h 217"/>
              <a:gd name="T116" fmla="*/ 291 w 291"/>
              <a:gd name="T117" fmla="*/ 217 h 2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1" h="217">
                <a:moveTo>
                  <a:pt x="207" y="193"/>
                </a:moveTo>
                <a:lnTo>
                  <a:pt x="209" y="182"/>
                </a:lnTo>
                <a:lnTo>
                  <a:pt x="221" y="176"/>
                </a:lnTo>
                <a:lnTo>
                  <a:pt x="224" y="160"/>
                </a:lnTo>
                <a:lnTo>
                  <a:pt x="237" y="152"/>
                </a:lnTo>
                <a:lnTo>
                  <a:pt x="242" y="152"/>
                </a:lnTo>
                <a:lnTo>
                  <a:pt x="249" y="160"/>
                </a:lnTo>
                <a:lnTo>
                  <a:pt x="254" y="159"/>
                </a:lnTo>
                <a:lnTo>
                  <a:pt x="254" y="152"/>
                </a:lnTo>
                <a:lnTo>
                  <a:pt x="244" y="142"/>
                </a:lnTo>
                <a:lnTo>
                  <a:pt x="245" y="136"/>
                </a:lnTo>
                <a:lnTo>
                  <a:pt x="273" y="129"/>
                </a:lnTo>
                <a:lnTo>
                  <a:pt x="284" y="130"/>
                </a:lnTo>
                <a:lnTo>
                  <a:pt x="286" y="119"/>
                </a:lnTo>
                <a:lnTo>
                  <a:pt x="265" y="102"/>
                </a:lnTo>
                <a:lnTo>
                  <a:pt x="268" y="98"/>
                </a:lnTo>
                <a:lnTo>
                  <a:pt x="275" y="100"/>
                </a:lnTo>
                <a:lnTo>
                  <a:pt x="286" y="100"/>
                </a:lnTo>
                <a:lnTo>
                  <a:pt x="291" y="92"/>
                </a:lnTo>
                <a:lnTo>
                  <a:pt x="266" y="76"/>
                </a:lnTo>
                <a:lnTo>
                  <a:pt x="252" y="75"/>
                </a:lnTo>
                <a:lnTo>
                  <a:pt x="249" y="68"/>
                </a:lnTo>
                <a:lnTo>
                  <a:pt x="254" y="63"/>
                </a:lnTo>
                <a:lnTo>
                  <a:pt x="252" y="57"/>
                </a:lnTo>
                <a:lnTo>
                  <a:pt x="266" y="37"/>
                </a:lnTo>
                <a:lnTo>
                  <a:pt x="265" y="25"/>
                </a:lnTo>
                <a:lnTo>
                  <a:pt x="249" y="25"/>
                </a:lnTo>
                <a:lnTo>
                  <a:pt x="240" y="30"/>
                </a:lnTo>
                <a:lnTo>
                  <a:pt x="230" y="31"/>
                </a:lnTo>
                <a:lnTo>
                  <a:pt x="214" y="12"/>
                </a:lnTo>
                <a:lnTo>
                  <a:pt x="205" y="12"/>
                </a:lnTo>
                <a:lnTo>
                  <a:pt x="202" y="17"/>
                </a:lnTo>
                <a:lnTo>
                  <a:pt x="197" y="11"/>
                </a:lnTo>
                <a:lnTo>
                  <a:pt x="183" y="11"/>
                </a:lnTo>
                <a:lnTo>
                  <a:pt x="179" y="15"/>
                </a:lnTo>
                <a:lnTo>
                  <a:pt x="165" y="10"/>
                </a:lnTo>
                <a:lnTo>
                  <a:pt x="155" y="17"/>
                </a:lnTo>
                <a:lnTo>
                  <a:pt x="143" y="11"/>
                </a:lnTo>
                <a:lnTo>
                  <a:pt x="118" y="11"/>
                </a:lnTo>
                <a:lnTo>
                  <a:pt x="113" y="7"/>
                </a:lnTo>
                <a:lnTo>
                  <a:pt x="104" y="10"/>
                </a:lnTo>
                <a:lnTo>
                  <a:pt x="88" y="0"/>
                </a:lnTo>
                <a:lnTo>
                  <a:pt x="81" y="6"/>
                </a:lnTo>
                <a:lnTo>
                  <a:pt x="57" y="4"/>
                </a:lnTo>
                <a:lnTo>
                  <a:pt x="45" y="22"/>
                </a:lnTo>
                <a:lnTo>
                  <a:pt x="22" y="4"/>
                </a:lnTo>
                <a:lnTo>
                  <a:pt x="12" y="3"/>
                </a:lnTo>
                <a:lnTo>
                  <a:pt x="3" y="8"/>
                </a:lnTo>
                <a:lnTo>
                  <a:pt x="3" y="29"/>
                </a:lnTo>
                <a:lnTo>
                  <a:pt x="0" y="37"/>
                </a:lnTo>
                <a:lnTo>
                  <a:pt x="10" y="44"/>
                </a:lnTo>
                <a:lnTo>
                  <a:pt x="17" y="45"/>
                </a:lnTo>
                <a:lnTo>
                  <a:pt x="22" y="57"/>
                </a:lnTo>
                <a:lnTo>
                  <a:pt x="29" y="64"/>
                </a:lnTo>
                <a:lnTo>
                  <a:pt x="34" y="75"/>
                </a:lnTo>
                <a:lnTo>
                  <a:pt x="31" y="86"/>
                </a:lnTo>
                <a:lnTo>
                  <a:pt x="38" y="86"/>
                </a:lnTo>
                <a:lnTo>
                  <a:pt x="48" y="99"/>
                </a:lnTo>
                <a:lnTo>
                  <a:pt x="57" y="100"/>
                </a:lnTo>
                <a:lnTo>
                  <a:pt x="99" y="140"/>
                </a:lnTo>
                <a:lnTo>
                  <a:pt x="113" y="146"/>
                </a:lnTo>
                <a:lnTo>
                  <a:pt x="116" y="159"/>
                </a:lnTo>
                <a:lnTo>
                  <a:pt x="148" y="183"/>
                </a:lnTo>
                <a:lnTo>
                  <a:pt x="137" y="187"/>
                </a:lnTo>
                <a:lnTo>
                  <a:pt x="139" y="193"/>
                </a:lnTo>
                <a:lnTo>
                  <a:pt x="150" y="187"/>
                </a:lnTo>
                <a:lnTo>
                  <a:pt x="158" y="188"/>
                </a:lnTo>
                <a:lnTo>
                  <a:pt x="160" y="194"/>
                </a:lnTo>
                <a:lnTo>
                  <a:pt x="170" y="199"/>
                </a:lnTo>
                <a:lnTo>
                  <a:pt x="179" y="201"/>
                </a:lnTo>
                <a:lnTo>
                  <a:pt x="191" y="210"/>
                </a:lnTo>
                <a:lnTo>
                  <a:pt x="204" y="211"/>
                </a:lnTo>
                <a:lnTo>
                  <a:pt x="204" y="217"/>
                </a:lnTo>
                <a:lnTo>
                  <a:pt x="209" y="217"/>
                </a:lnTo>
                <a:lnTo>
                  <a:pt x="216" y="209"/>
                </a:lnTo>
                <a:lnTo>
                  <a:pt x="207" y="193"/>
                </a:lnTo>
                <a:close/>
              </a:path>
            </a:pathLst>
          </a:custGeom>
          <a:solidFill>
            <a:srgbClr val="FFFFFF"/>
          </a:solidFill>
          <a:ln w="3175">
            <a:solidFill>
              <a:srgbClr val="000000"/>
            </a:solidFill>
            <a:prstDash val="solid"/>
            <a:round/>
            <a:headEnd/>
            <a:tailEnd/>
          </a:ln>
        </p:spPr>
        <p:txBody>
          <a:bodyPr/>
          <a:lstStyle/>
          <a:p>
            <a:endParaRPr lang="cs-CZ"/>
          </a:p>
        </p:txBody>
      </p:sp>
      <p:sp>
        <p:nvSpPr>
          <p:cNvPr id="13321" name="Freeform 10"/>
          <p:cNvSpPr>
            <a:spLocks/>
          </p:cNvSpPr>
          <p:nvPr/>
        </p:nvSpPr>
        <p:spPr bwMode="auto">
          <a:xfrm>
            <a:off x="5732067" y="4768850"/>
            <a:ext cx="359436" cy="215900"/>
          </a:xfrm>
          <a:custGeom>
            <a:avLst/>
            <a:gdLst>
              <a:gd name="T0" fmla="*/ 2147483647 w 188"/>
              <a:gd name="T1" fmla="*/ 2147483647 h 122"/>
              <a:gd name="T2" fmla="*/ 2147483647 w 188"/>
              <a:gd name="T3" fmla="*/ 2147483647 h 122"/>
              <a:gd name="T4" fmla="*/ 2147483647 w 188"/>
              <a:gd name="T5" fmla="*/ 2147483647 h 122"/>
              <a:gd name="T6" fmla="*/ 2147483647 w 188"/>
              <a:gd name="T7" fmla="*/ 2147483647 h 122"/>
              <a:gd name="T8" fmla="*/ 2147483647 w 188"/>
              <a:gd name="T9" fmla="*/ 2147483647 h 122"/>
              <a:gd name="T10" fmla="*/ 2147483647 w 188"/>
              <a:gd name="T11" fmla="*/ 2147483647 h 122"/>
              <a:gd name="T12" fmla="*/ 2147483647 w 188"/>
              <a:gd name="T13" fmla="*/ 2147483647 h 122"/>
              <a:gd name="T14" fmla="*/ 2147483647 w 188"/>
              <a:gd name="T15" fmla="*/ 2147483647 h 122"/>
              <a:gd name="T16" fmla="*/ 2147483647 w 188"/>
              <a:gd name="T17" fmla="*/ 2147483647 h 122"/>
              <a:gd name="T18" fmla="*/ 0 w 188"/>
              <a:gd name="T19" fmla="*/ 2147483647 h 122"/>
              <a:gd name="T20" fmla="*/ 2147483647 w 188"/>
              <a:gd name="T21" fmla="*/ 2147483647 h 122"/>
              <a:gd name="T22" fmla="*/ 2147483647 w 188"/>
              <a:gd name="T23" fmla="*/ 2147483647 h 122"/>
              <a:gd name="T24" fmla="*/ 2147483647 w 188"/>
              <a:gd name="T25" fmla="*/ 2147483647 h 122"/>
              <a:gd name="T26" fmla="*/ 2147483647 w 188"/>
              <a:gd name="T27" fmla="*/ 2147483647 h 122"/>
              <a:gd name="T28" fmla="*/ 2147483647 w 188"/>
              <a:gd name="T29" fmla="*/ 2147483647 h 122"/>
              <a:gd name="T30" fmla="*/ 2147483647 w 188"/>
              <a:gd name="T31" fmla="*/ 2147483647 h 122"/>
              <a:gd name="T32" fmla="*/ 2147483647 w 188"/>
              <a:gd name="T33" fmla="*/ 2147483647 h 122"/>
              <a:gd name="T34" fmla="*/ 2147483647 w 188"/>
              <a:gd name="T35" fmla="*/ 2147483647 h 122"/>
              <a:gd name="T36" fmla="*/ 2147483647 w 188"/>
              <a:gd name="T37" fmla="*/ 2147483647 h 122"/>
              <a:gd name="T38" fmla="*/ 2147483647 w 188"/>
              <a:gd name="T39" fmla="*/ 2147483647 h 122"/>
              <a:gd name="T40" fmla="*/ 2147483647 w 188"/>
              <a:gd name="T41" fmla="*/ 2147483647 h 122"/>
              <a:gd name="T42" fmla="*/ 2147483647 w 188"/>
              <a:gd name="T43" fmla="*/ 0 h 122"/>
              <a:gd name="T44" fmla="*/ 2147483647 w 188"/>
              <a:gd name="T45" fmla="*/ 2147483647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8"/>
              <a:gd name="T70" fmla="*/ 0 h 122"/>
              <a:gd name="T71" fmla="*/ 188 w 18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8" h="122">
                <a:moveTo>
                  <a:pt x="115" y="3"/>
                </a:moveTo>
                <a:lnTo>
                  <a:pt x="94" y="1"/>
                </a:lnTo>
                <a:lnTo>
                  <a:pt x="90" y="7"/>
                </a:lnTo>
                <a:lnTo>
                  <a:pt x="68" y="4"/>
                </a:lnTo>
                <a:lnTo>
                  <a:pt x="54" y="15"/>
                </a:lnTo>
                <a:lnTo>
                  <a:pt x="45" y="8"/>
                </a:lnTo>
                <a:lnTo>
                  <a:pt x="17" y="15"/>
                </a:lnTo>
                <a:lnTo>
                  <a:pt x="17" y="24"/>
                </a:lnTo>
                <a:lnTo>
                  <a:pt x="3" y="26"/>
                </a:lnTo>
                <a:lnTo>
                  <a:pt x="0" y="65"/>
                </a:lnTo>
                <a:lnTo>
                  <a:pt x="3" y="84"/>
                </a:lnTo>
                <a:lnTo>
                  <a:pt x="15" y="104"/>
                </a:lnTo>
                <a:lnTo>
                  <a:pt x="43" y="122"/>
                </a:lnTo>
                <a:lnTo>
                  <a:pt x="92" y="114"/>
                </a:lnTo>
                <a:lnTo>
                  <a:pt x="108" y="102"/>
                </a:lnTo>
                <a:lnTo>
                  <a:pt x="132" y="92"/>
                </a:lnTo>
                <a:lnTo>
                  <a:pt x="160" y="91"/>
                </a:lnTo>
                <a:lnTo>
                  <a:pt x="188" y="72"/>
                </a:lnTo>
                <a:lnTo>
                  <a:pt x="185" y="53"/>
                </a:lnTo>
                <a:lnTo>
                  <a:pt x="172" y="22"/>
                </a:lnTo>
                <a:lnTo>
                  <a:pt x="139" y="3"/>
                </a:lnTo>
                <a:lnTo>
                  <a:pt x="130" y="0"/>
                </a:lnTo>
                <a:lnTo>
                  <a:pt x="115" y="3"/>
                </a:lnTo>
                <a:close/>
              </a:path>
            </a:pathLst>
          </a:custGeom>
          <a:solidFill>
            <a:srgbClr val="FFFFFF"/>
          </a:solidFill>
          <a:ln w="3175">
            <a:solidFill>
              <a:srgbClr val="000000"/>
            </a:solidFill>
            <a:prstDash val="solid"/>
            <a:round/>
            <a:headEnd/>
            <a:tailEnd/>
          </a:ln>
        </p:spPr>
        <p:txBody>
          <a:bodyPr/>
          <a:lstStyle/>
          <a:p>
            <a:endParaRPr lang="cs-CZ"/>
          </a:p>
        </p:txBody>
      </p:sp>
      <p:sp>
        <p:nvSpPr>
          <p:cNvPr id="13322" name="Freeform 11"/>
          <p:cNvSpPr>
            <a:spLocks/>
          </p:cNvSpPr>
          <p:nvPr/>
        </p:nvSpPr>
        <p:spPr bwMode="auto">
          <a:xfrm>
            <a:off x="5964238" y="4456114"/>
            <a:ext cx="890852" cy="439737"/>
          </a:xfrm>
          <a:custGeom>
            <a:avLst/>
            <a:gdLst>
              <a:gd name="T0" fmla="*/ 2147483647 w 465"/>
              <a:gd name="T1" fmla="*/ 2147483647 h 249"/>
              <a:gd name="T2" fmla="*/ 2147483647 w 465"/>
              <a:gd name="T3" fmla="*/ 2147483647 h 249"/>
              <a:gd name="T4" fmla="*/ 2147483647 w 465"/>
              <a:gd name="T5" fmla="*/ 0 h 249"/>
              <a:gd name="T6" fmla="*/ 2147483647 w 465"/>
              <a:gd name="T7" fmla="*/ 2147483647 h 249"/>
              <a:gd name="T8" fmla="*/ 2147483647 w 465"/>
              <a:gd name="T9" fmla="*/ 2147483647 h 249"/>
              <a:gd name="T10" fmla="*/ 2147483647 w 465"/>
              <a:gd name="T11" fmla="*/ 2147483647 h 249"/>
              <a:gd name="T12" fmla="*/ 2147483647 w 465"/>
              <a:gd name="T13" fmla="*/ 2147483647 h 249"/>
              <a:gd name="T14" fmla="*/ 2147483647 w 465"/>
              <a:gd name="T15" fmla="*/ 2147483647 h 249"/>
              <a:gd name="T16" fmla="*/ 2147483647 w 465"/>
              <a:gd name="T17" fmla="*/ 2147483647 h 249"/>
              <a:gd name="T18" fmla="*/ 2147483647 w 465"/>
              <a:gd name="T19" fmla="*/ 2147483647 h 249"/>
              <a:gd name="T20" fmla="*/ 2147483647 w 465"/>
              <a:gd name="T21" fmla="*/ 2147483647 h 249"/>
              <a:gd name="T22" fmla="*/ 2147483647 w 465"/>
              <a:gd name="T23" fmla="*/ 2147483647 h 249"/>
              <a:gd name="T24" fmla="*/ 2147483647 w 465"/>
              <a:gd name="T25" fmla="*/ 2147483647 h 249"/>
              <a:gd name="T26" fmla="*/ 2147483647 w 465"/>
              <a:gd name="T27" fmla="*/ 2147483647 h 249"/>
              <a:gd name="T28" fmla="*/ 2147483647 w 465"/>
              <a:gd name="T29" fmla="*/ 2147483647 h 249"/>
              <a:gd name="T30" fmla="*/ 2147483647 w 465"/>
              <a:gd name="T31" fmla="*/ 2147483647 h 249"/>
              <a:gd name="T32" fmla="*/ 0 w 465"/>
              <a:gd name="T33" fmla="*/ 2147483647 h 249"/>
              <a:gd name="T34" fmla="*/ 2147483647 w 465"/>
              <a:gd name="T35" fmla="*/ 2147483647 h 249"/>
              <a:gd name="T36" fmla="*/ 2147483647 w 465"/>
              <a:gd name="T37" fmla="*/ 2147483647 h 249"/>
              <a:gd name="T38" fmla="*/ 2147483647 w 465"/>
              <a:gd name="T39" fmla="*/ 2147483647 h 249"/>
              <a:gd name="T40" fmla="*/ 2147483647 w 465"/>
              <a:gd name="T41" fmla="*/ 2147483647 h 249"/>
              <a:gd name="T42" fmla="*/ 2147483647 w 465"/>
              <a:gd name="T43" fmla="*/ 2147483647 h 249"/>
              <a:gd name="T44" fmla="*/ 2147483647 w 465"/>
              <a:gd name="T45" fmla="*/ 2147483647 h 249"/>
              <a:gd name="T46" fmla="*/ 2147483647 w 465"/>
              <a:gd name="T47" fmla="*/ 2147483647 h 249"/>
              <a:gd name="T48" fmla="*/ 2147483647 w 465"/>
              <a:gd name="T49" fmla="*/ 2147483647 h 249"/>
              <a:gd name="T50" fmla="*/ 2147483647 w 465"/>
              <a:gd name="T51" fmla="*/ 2147483647 h 249"/>
              <a:gd name="T52" fmla="*/ 2147483647 w 465"/>
              <a:gd name="T53" fmla="*/ 2147483647 h 249"/>
              <a:gd name="T54" fmla="*/ 2147483647 w 465"/>
              <a:gd name="T55" fmla="*/ 2147483647 h 249"/>
              <a:gd name="T56" fmla="*/ 2147483647 w 465"/>
              <a:gd name="T57" fmla="*/ 2147483647 h 249"/>
              <a:gd name="T58" fmla="*/ 2147483647 w 465"/>
              <a:gd name="T59" fmla="*/ 2147483647 h 249"/>
              <a:gd name="T60" fmla="*/ 2147483647 w 465"/>
              <a:gd name="T61" fmla="*/ 2147483647 h 249"/>
              <a:gd name="T62" fmla="*/ 2147483647 w 465"/>
              <a:gd name="T63" fmla="*/ 2147483647 h 249"/>
              <a:gd name="T64" fmla="*/ 2147483647 w 465"/>
              <a:gd name="T65" fmla="*/ 2147483647 h 249"/>
              <a:gd name="T66" fmla="*/ 2147483647 w 465"/>
              <a:gd name="T67" fmla="*/ 2147483647 h 249"/>
              <a:gd name="T68" fmla="*/ 2147483647 w 465"/>
              <a:gd name="T69" fmla="*/ 2147483647 h 249"/>
              <a:gd name="T70" fmla="*/ 2147483647 w 465"/>
              <a:gd name="T71" fmla="*/ 2147483647 h 249"/>
              <a:gd name="T72" fmla="*/ 2147483647 w 465"/>
              <a:gd name="T73" fmla="*/ 2147483647 h 249"/>
              <a:gd name="T74" fmla="*/ 2147483647 w 465"/>
              <a:gd name="T75" fmla="*/ 2147483647 h 249"/>
              <a:gd name="T76" fmla="*/ 2147483647 w 465"/>
              <a:gd name="T77" fmla="*/ 2147483647 h 249"/>
              <a:gd name="T78" fmla="*/ 2147483647 w 465"/>
              <a:gd name="T79" fmla="*/ 2147483647 h 249"/>
              <a:gd name="T80" fmla="*/ 2147483647 w 465"/>
              <a:gd name="T81" fmla="*/ 2147483647 h 249"/>
              <a:gd name="T82" fmla="*/ 2147483647 w 465"/>
              <a:gd name="T83" fmla="*/ 2147483647 h 249"/>
              <a:gd name="T84" fmla="*/ 2147483647 w 465"/>
              <a:gd name="T85" fmla="*/ 2147483647 h 249"/>
              <a:gd name="T86" fmla="*/ 2147483647 w 465"/>
              <a:gd name="T87" fmla="*/ 2147483647 h 249"/>
              <a:gd name="T88" fmla="*/ 2147483647 w 465"/>
              <a:gd name="T89" fmla="*/ 2147483647 h 249"/>
              <a:gd name="T90" fmla="*/ 2147483647 w 465"/>
              <a:gd name="T91" fmla="*/ 2147483647 h 249"/>
              <a:gd name="T92" fmla="*/ 2147483647 w 465"/>
              <a:gd name="T93" fmla="*/ 2147483647 h 249"/>
              <a:gd name="T94" fmla="*/ 2147483647 w 465"/>
              <a:gd name="T95" fmla="*/ 2147483647 h 249"/>
              <a:gd name="T96" fmla="*/ 2147483647 w 465"/>
              <a:gd name="T97" fmla="*/ 2147483647 h 249"/>
              <a:gd name="T98" fmla="*/ 2147483647 w 465"/>
              <a:gd name="T99" fmla="*/ 2147483647 h 249"/>
              <a:gd name="T100" fmla="*/ 2147483647 w 465"/>
              <a:gd name="T101" fmla="*/ 2147483647 h 249"/>
              <a:gd name="T102" fmla="*/ 2147483647 w 465"/>
              <a:gd name="T103" fmla="*/ 2147483647 h 249"/>
              <a:gd name="T104" fmla="*/ 2147483647 w 465"/>
              <a:gd name="T105" fmla="*/ 2147483647 h 249"/>
              <a:gd name="T106" fmla="*/ 2147483647 w 465"/>
              <a:gd name="T107" fmla="*/ 2147483647 h 249"/>
              <a:gd name="T108" fmla="*/ 2147483647 w 465"/>
              <a:gd name="T109" fmla="*/ 2147483647 h 249"/>
              <a:gd name="T110" fmla="*/ 2147483647 w 465"/>
              <a:gd name="T111" fmla="*/ 2147483647 h 249"/>
              <a:gd name="T112" fmla="*/ 2147483647 w 465"/>
              <a:gd name="T113" fmla="*/ 2147483647 h 249"/>
              <a:gd name="T114" fmla="*/ 2147483647 w 465"/>
              <a:gd name="T115" fmla="*/ 2147483647 h 249"/>
              <a:gd name="T116" fmla="*/ 2147483647 w 465"/>
              <a:gd name="T117" fmla="*/ 2147483647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5"/>
              <a:gd name="T178" fmla="*/ 0 h 249"/>
              <a:gd name="T179" fmla="*/ 465 w 465"/>
              <a:gd name="T180" fmla="*/ 249 h 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5" h="249">
                <a:moveTo>
                  <a:pt x="411" y="8"/>
                </a:moveTo>
                <a:lnTo>
                  <a:pt x="369" y="5"/>
                </a:lnTo>
                <a:lnTo>
                  <a:pt x="361" y="0"/>
                </a:lnTo>
                <a:lnTo>
                  <a:pt x="335" y="2"/>
                </a:lnTo>
                <a:lnTo>
                  <a:pt x="301" y="15"/>
                </a:lnTo>
                <a:lnTo>
                  <a:pt x="275" y="28"/>
                </a:lnTo>
                <a:lnTo>
                  <a:pt x="251" y="44"/>
                </a:lnTo>
                <a:lnTo>
                  <a:pt x="230" y="51"/>
                </a:lnTo>
                <a:lnTo>
                  <a:pt x="169" y="50"/>
                </a:lnTo>
                <a:lnTo>
                  <a:pt x="115" y="54"/>
                </a:lnTo>
                <a:lnTo>
                  <a:pt x="68" y="54"/>
                </a:lnTo>
                <a:lnTo>
                  <a:pt x="49" y="55"/>
                </a:lnTo>
                <a:lnTo>
                  <a:pt x="33" y="46"/>
                </a:lnTo>
                <a:lnTo>
                  <a:pt x="40" y="31"/>
                </a:lnTo>
                <a:lnTo>
                  <a:pt x="22" y="28"/>
                </a:lnTo>
                <a:lnTo>
                  <a:pt x="2" y="38"/>
                </a:lnTo>
                <a:lnTo>
                  <a:pt x="0" y="59"/>
                </a:lnTo>
                <a:lnTo>
                  <a:pt x="5" y="81"/>
                </a:lnTo>
                <a:lnTo>
                  <a:pt x="21" y="96"/>
                </a:lnTo>
                <a:lnTo>
                  <a:pt x="42" y="112"/>
                </a:lnTo>
                <a:lnTo>
                  <a:pt x="28" y="126"/>
                </a:lnTo>
                <a:lnTo>
                  <a:pt x="14" y="154"/>
                </a:lnTo>
                <a:lnTo>
                  <a:pt x="17" y="180"/>
                </a:lnTo>
                <a:lnTo>
                  <a:pt x="50" y="199"/>
                </a:lnTo>
                <a:lnTo>
                  <a:pt x="63" y="230"/>
                </a:lnTo>
                <a:lnTo>
                  <a:pt x="66" y="249"/>
                </a:lnTo>
                <a:lnTo>
                  <a:pt x="83" y="246"/>
                </a:lnTo>
                <a:lnTo>
                  <a:pt x="106" y="241"/>
                </a:lnTo>
                <a:lnTo>
                  <a:pt x="139" y="239"/>
                </a:lnTo>
                <a:lnTo>
                  <a:pt x="181" y="223"/>
                </a:lnTo>
                <a:lnTo>
                  <a:pt x="197" y="223"/>
                </a:lnTo>
                <a:lnTo>
                  <a:pt x="211" y="231"/>
                </a:lnTo>
                <a:lnTo>
                  <a:pt x="263" y="241"/>
                </a:lnTo>
                <a:lnTo>
                  <a:pt x="291" y="233"/>
                </a:lnTo>
                <a:lnTo>
                  <a:pt x="308" y="218"/>
                </a:lnTo>
                <a:lnTo>
                  <a:pt x="307" y="196"/>
                </a:lnTo>
                <a:lnTo>
                  <a:pt x="322" y="193"/>
                </a:lnTo>
                <a:lnTo>
                  <a:pt x="333" y="184"/>
                </a:lnTo>
                <a:lnTo>
                  <a:pt x="352" y="180"/>
                </a:lnTo>
                <a:lnTo>
                  <a:pt x="380" y="168"/>
                </a:lnTo>
                <a:lnTo>
                  <a:pt x="406" y="176"/>
                </a:lnTo>
                <a:lnTo>
                  <a:pt x="437" y="169"/>
                </a:lnTo>
                <a:lnTo>
                  <a:pt x="448" y="169"/>
                </a:lnTo>
                <a:lnTo>
                  <a:pt x="446" y="162"/>
                </a:lnTo>
                <a:lnTo>
                  <a:pt x="427" y="147"/>
                </a:lnTo>
                <a:lnTo>
                  <a:pt x="420" y="136"/>
                </a:lnTo>
                <a:lnTo>
                  <a:pt x="413" y="131"/>
                </a:lnTo>
                <a:lnTo>
                  <a:pt x="406" y="130"/>
                </a:lnTo>
                <a:lnTo>
                  <a:pt x="401" y="126"/>
                </a:lnTo>
                <a:lnTo>
                  <a:pt x="415" y="113"/>
                </a:lnTo>
                <a:lnTo>
                  <a:pt x="417" y="107"/>
                </a:lnTo>
                <a:lnTo>
                  <a:pt x="429" y="103"/>
                </a:lnTo>
                <a:lnTo>
                  <a:pt x="422" y="71"/>
                </a:lnTo>
                <a:lnTo>
                  <a:pt x="436" y="52"/>
                </a:lnTo>
                <a:lnTo>
                  <a:pt x="460" y="44"/>
                </a:lnTo>
                <a:lnTo>
                  <a:pt x="465" y="32"/>
                </a:lnTo>
                <a:lnTo>
                  <a:pt x="464" y="15"/>
                </a:lnTo>
                <a:lnTo>
                  <a:pt x="441" y="20"/>
                </a:lnTo>
                <a:lnTo>
                  <a:pt x="411" y="8"/>
                </a:lnTo>
                <a:close/>
              </a:path>
            </a:pathLst>
          </a:custGeom>
          <a:solidFill>
            <a:schemeClr val="bg1"/>
          </a:solidFill>
          <a:ln w="3175">
            <a:solidFill>
              <a:srgbClr val="000000"/>
            </a:solidFill>
            <a:prstDash val="solid"/>
            <a:round/>
            <a:headEnd/>
            <a:tailEnd/>
          </a:ln>
        </p:spPr>
        <p:txBody>
          <a:bodyPr/>
          <a:lstStyle/>
          <a:p>
            <a:endParaRPr lang="cs-CZ"/>
          </a:p>
        </p:txBody>
      </p:sp>
      <p:sp>
        <p:nvSpPr>
          <p:cNvPr id="71692" name="Freeform 12"/>
          <p:cNvSpPr>
            <a:spLocks noEditPoints="1"/>
          </p:cNvSpPr>
          <p:nvPr/>
        </p:nvSpPr>
        <p:spPr bwMode="auto">
          <a:xfrm>
            <a:off x="4713950" y="4202114"/>
            <a:ext cx="813461" cy="566737"/>
          </a:xfrm>
          <a:custGeom>
            <a:avLst/>
            <a:gdLst/>
            <a:ahLst/>
            <a:cxnLst>
              <a:cxn ang="0">
                <a:pos x="258" y="236"/>
              </a:cxn>
              <a:cxn ang="0">
                <a:pos x="197" y="182"/>
              </a:cxn>
              <a:cxn ang="0">
                <a:pos x="188" y="160"/>
              </a:cxn>
              <a:cxn ang="0">
                <a:pos x="169" y="140"/>
              </a:cxn>
              <a:cxn ang="0">
                <a:pos x="162" y="104"/>
              </a:cxn>
              <a:cxn ang="0">
                <a:pos x="204" y="118"/>
              </a:cxn>
              <a:cxn ang="0">
                <a:pos x="247" y="96"/>
              </a:cxn>
              <a:cxn ang="0">
                <a:pos x="277" y="107"/>
              </a:cxn>
              <a:cxn ang="0">
                <a:pos x="324" y="106"/>
              </a:cxn>
              <a:cxn ang="0">
                <a:pos x="356" y="107"/>
              </a:cxn>
              <a:cxn ang="0">
                <a:pos x="373" y="108"/>
              </a:cxn>
              <a:cxn ang="0">
                <a:pos x="408" y="121"/>
              </a:cxn>
              <a:cxn ang="0">
                <a:pos x="408" y="98"/>
              </a:cxn>
              <a:cxn ang="0">
                <a:pos x="422" y="92"/>
              </a:cxn>
              <a:cxn ang="0">
                <a:pos x="392" y="76"/>
              </a:cxn>
              <a:cxn ang="0">
                <a:pos x="387" y="73"/>
              </a:cxn>
              <a:cxn ang="0">
                <a:pos x="382" y="60"/>
              </a:cxn>
              <a:cxn ang="0">
                <a:pos x="356" y="56"/>
              </a:cxn>
              <a:cxn ang="0">
                <a:pos x="296" y="52"/>
              </a:cxn>
              <a:cxn ang="0">
                <a:pos x="247" y="27"/>
              </a:cxn>
              <a:cxn ang="0">
                <a:pos x="218" y="4"/>
              </a:cxn>
              <a:cxn ang="0">
                <a:pos x="192" y="4"/>
              </a:cxn>
              <a:cxn ang="0">
                <a:pos x="181" y="15"/>
              </a:cxn>
              <a:cxn ang="0">
                <a:pos x="146" y="39"/>
              </a:cxn>
              <a:cxn ang="0">
                <a:pos x="150" y="65"/>
              </a:cxn>
              <a:cxn ang="0">
                <a:pos x="129" y="80"/>
              </a:cxn>
              <a:cxn ang="0">
                <a:pos x="113" y="100"/>
              </a:cxn>
              <a:cxn ang="0">
                <a:pos x="96" y="96"/>
              </a:cxn>
              <a:cxn ang="0">
                <a:pos x="61" y="92"/>
              </a:cxn>
              <a:cxn ang="0">
                <a:pos x="28" y="94"/>
              </a:cxn>
              <a:cxn ang="0">
                <a:pos x="3" y="108"/>
              </a:cxn>
              <a:cxn ang="0">
                <a:pos x="50" y="119"/>
              </a:cxn>
              <a:cxn ang="0">
                <a:pos x="85" y="115"/>
              </a:cxn>
              <a:cxn ang="0">
                <a:pos x="99" y="146"/>
              </a:cxn>
              <a:cxn ang="0">
                <a:pos x="124" y="183"/>
              </a:cxn>
              <a:cxn ang="0">
                <a:pos x="148" y="215"/>
              </a:cxn>
              <a:cxn ang="0">
                <a:pos x="223" y="245"/>
              </a:cxn>
              <a:cxn ang="0">
                <a:pos x="284" y="278"/>
              </a:cxn>
              <a:cxn ang="0">
                <a:pos x="275" y="255"/>
              </a:cxn>
              <a:cxn ang="0">
                <a:pos x="232" y="255"/>
              </a:cxn>
              <a:cxn ang="0">
                <a:pos x="214" y="261"/>
              </a:cxn>
              <a:cxn ang="0">
                <a:pos x="258" y="284"/>
              </a:cxn>
              <a:cxn ang="0">
                <a:pos x="368" y="313"/>
              </a:cxn>
              <a:cxn ang="0">
                <a:pos x="350" y="306"/>
              </a:cxn>
              <a:cxn ang="0">
                <a:pos x="319" y="290"/>
              </a:cxn>
              <a:cxn ang="0">
                <a:pos x="298" y="289"/>
              </a:cxn>
              <a:cxn ang="0">
                <a:pos x="282" y="280"/>
              </a:cxn>
              <a:cxn ang="0">
                <a:pos x="303" y="297"/>
              </a:cxn>
              <a:cxn ang="0">
                <a:pos x="368" y="313"/>
              </a:cxn>
              <a:cxn ang="0">
                <a:pos x="61" y="114"/>
              </a:cxn>
              <a:cxn ang="0">
                <a:pos x="66" y="153"/>
              </a:cxn>
              <a:cxn ang="0">
                <a:pos x="71" y="108"/>
              </a:cxn>
              <a:cxn ang="0">
                <a:pos x="87" y="129"/>
              </a:cxn>
              <a:cxn ang="0">
                <a:pos x="71" y="108"/>
              </a:cxn>
            </a:cxnLst>
            <a:rect l="0" t="0" r="r" b="b"/>
            <a:pathLst>
              <a:path w="425" h="321">
                <a:moveTo>
                  <a:pt x="275" y="255"/>
                </a:moveTo>
                <a:lnTo>
                  <a:pt x="272" y="242"/>
                </a:lnTo>
                <a:lnTo>
                  <a:pt x="258" y="236"/>
                </a:lnTo>
                <a:lnTo>
                  <a:pt x="216" y="196"/>
                </a:lnTo>
                <a:lnTo>
                  <a:pt x="207" y="195"/>
                </a:lnTo>
                <a:lnTo>
                  <a:pt x="197" y="182"/>
                </a:lnTo>
                <a:lnTo>
                  <a:pt x="190" y="182"/>
                </a:lnTo>
                <a:lnTo>
                  <a:pt x="193" y="171"/>
                </a:lnTo>
                <a:lnTo>
                  <a:pt x="188" y="160"/>
                </a:lnTo>
                <a:lnTo>
                  <a:pt x="181" y="153"/>
                </a:lnTo>
                <a:lnTo>
                  <a:pt x="176" y="141"/>
                </a:lnTo>
                <a:lnTo>
                  <a:pt x="169" y="140"/>
                </a:lnTo>
                <a:lnTo>
                  <a:pt x="159" y="133"/>
                </a:lnTo>
                <a:lnTo>
                  <a:pt x="162" y="125"/>
                </a:lnTo>
                <a:lnTo>
                  <a:pt x="162" y="104"/>
                </a:lnTo>
                <a:lnTo>
                  <a:pt x="171" y="99"/>
                </a:lnTo>
                <a:lnTo>
                  <a:pt x="181" y="100"/>
                </a:lnTo>
                <a:lnTo>
                  <a:pt x="204" y="118"/>
                </a:lnTo>
                <a:lnTo>
                  <a:pt x="216" y="100"/>
                </a:lnTo>
                <a:lnTo>
                  <a:pt x="240" y="102"/>
                </a:lnTo>
                <a:lnTo>
                  <a:pt x="247" y="96"/>
                </a:lnTo>
                <a:lnTo>
                  <a:pt x="263" y="106"/>
                </a:lnTo>
                <a:lnTo>
                  <a:pt x="272" y="103"/>
                </a:lnTo>
                <a:lnTo>
                  <a:pt x="277" y="107"/>
                </a:lnTo>
                <a:lnTo>
                  <a:pt x="302" y="107"/>
                </a:lnTo>
                <a:lnTo>
                  <a:pt x="314" y="113"/>
                </a:lnTo>
                <a:lnTo>
                  <a:pt x="324" y="106"/>
                </a:lnTo>
                <a:lnTo>
                  <a:pt x="338" y="111"/>
                </a:lnTo>
                <a:lnTo>
                  <a:pt x="342" y="107"/>
                </a:lnTo>
                <a:lnTo>
                  <a:pt x="356" y="107"/>
                </a:lnTo>
                <a:lnTo>
                  <a:pt x="361" y="113"/>
                </a:lnTo>
                <a:lnTo>
                  <a:pt x="364" y="108"/>
                </a:lnTo>
                <a:lnTo>
                  <a:pt x="373" y="108"/>
                </a:lnTo>
                <a:lnTo>
                  <a:pt x="389" y="127"/>
                </a:lnTo>
                <a:lnTo>
                  <a:pt x="399" y="126"/>
                </a:lnTo>
                <a:lnTo>
                  <a:pt x="408" y="121"/>
                </a:lnTo>
                <a:lnTo>
                  <a:pt x="408" y="117"/>
                </a:lnTo>
                <a:lnTo>
                  <a:pt x="403" y="106"/>
                </a:lnTo>
                <a:lnTo>
                  <a:pt x="408" y="98"/>
                </a:lnTo>
                <a:lnTo>
                  <a:pt x="420" y="98"/>
                </a:lnTo>
                <a:lnTo>
                  <a:pt x="425" y="95"/>
                </a:lnTo>
                <a:lnTo>
                  <a:pt x="422" y="92"/>
                </a:lnTo>
                <a:lnTo>
                  <a:pt x="404" y="92"/>
                </a:lnTo>
                <a:lnTo>
                  <a:pt x="394" y="87"/>
                </a:lnTo>
                <a:lnTo>
                  <a:pt x="392" y="76"/>
                </a:lnTo>
                <a:lnTo>
                  <a:pt x="397" y="73"/>
                </a:lnTo>
                <a:lnTo>
                  <a:pt x="392" y="71"/>
                </a:lnTo>
                <a:lnTo>
                  <a:pt x="387" y="73"/>
                </a:lnTo>
                <a:lnTo>
                  <a:pt x="382" y="69"/>
                </a:lnTo>
                <a:lnTo>
                  <a:pt x="385" y="65"/>
                </a:lnTo>
                <a:lnTo>
                  <a:pt x="382" y="60"/>
                </a:lnTo>
                <a:lnTo>
                  <a:pt x="383" y="53"/>
                </a:lnTo>
                <a:lnTo>
                  <a:pt x="371" y="46"/>
                </a:lnTo>
                <a:lnTo>
                  <a:pt x="356" y="56"/>
                </a:lnTo>
                <a:lnTo>
                  <a:pt x="338" y="60"/>
                </a:lnTo>
                <a:lnTo>
                  <a:pt x="315" y="61"/>
                </a:lnTo>
                <a:lnTo>
                  <a:pt x="296" y="52"/>
                </a:lnTo>
                <a:lnTo>
                  <a:pt x="282" y="49"/>
                </a:lnTo>
                <a:lnTo>
                  <a:pt x="267" y="34"/>
                </a:lnTo>
                <a:lnTo>
                  <a:pt x="247" y="27"/>
                </a:lnTo>
                <a:lnTo>
                  <a:pt x="234" y="12"/>
                </a:lnTo>
                <a:lnTo>
                  <a:pt x="220" y="7"/>
                </a:lnTo>
                <a:lnTo>
                  <a:pt x="218" y="4"/>
                </a:lnTo>
                <a:lnTo>
                  <a:pt x="213" y="7"/>
                </a:lnTo>
                <a:lnTo>
                  <a:pt x="197" y="0"/>
                </a:lnTo>
                <a:lnTo>
                  <a:pt x="192" y="4"/>
                </a:lnTo>
                <a:lnTo>
                  <a:pt x="195" y="15"/>
                </a:lnTo>
                <a:lnTo>
                  <a:pt x="190" y="15"/>
                </a:lnTo>
                <a:lnTo>
                  <a:pt x="181" y="15"/>
                </a:lnTo>
                <a:lnTo>
                  <a:pt x="176" y="23"/>
                </a:lnTo>
                <a:lnTo>
                  <a:pt x="150" y="30"/>
                </a:lnTo>
                <a:lnTo>
                  <a:pt x="146" y="39"/>
                </a:lnTo>
                <a:lnTo>
                  <a:pt x="155" y="45"/>
                </a:lnTo>
                <a:lnTo>
                  <a:pt x="155" y="57"/>
                </a:lnTo>
                <a:lnTo>
                  <a:pt x="150" y="65"/>
                </a:lnTo>
                <a:lnTo>
                  <a:pt x="138" y="65"/>
                </a:lnTo>
                <a:lnTo>
                  <a:pt x="124" y="75"/>
                </a:lnTo>
                <a:lnTo>
                  <a:pt x="129" y="80"/>
                </a:lnTo>
                <a:lnTo>
                  <a:pt x="124" y="85"/>
                </a:lnTo>
                <a:lnTo>
                  <a:pt x="125" y="98"/>
                </a:lnTo>
                <a:lnTo>
                  <a:pt x="113" y="100"/>
                </a:lnTo>
                <a:lnTo>
                  <a:pt x="108" y="95"/>
                </a:lnTo>
                <a:lnTo>
                  <a:pt x="96" y="92"/>
                </a:lnTo>
                <a:lnTo>
                  <a:pt x="96" y="96"/>
                </a:lnTo>
                <a:lnTo>
                  <a:pt x="91" y="96"/>
                </a:lnTo>
                <a:lnTo>
                  <a:pt x="71" y="77"/>
                </a:lnTo>
                <a:lnTo>
                  <a:pt x="61" y="92"/>
                </a:lnTo>
                <a:lnTo>
                  <a:pt x="38" y="94"/>
                </a:lnTo>
                <a:lnTo>
                  <a:pt x="31" y="88"/>
                </a:lnTo>
                <a:lnTo>
                  <a:pt x="28" y="94"/>
                </a:lnTo>
                <a:lnTo>
                  <a:pt x="9" y="94"/>
                </a:lnTo>
                <a:lnTo>
                  <a:pt x="0" y="87"/>
                </a:lnTo>
                <a:lnTo>
                  <a:pt x="3" y="108"/>
                </a:lnTo>
                <a:lnTo>
                  <a:pt x="21" y="137"/>
                </a:lnTo>
                <a:lnTo>
                  <a:pt x="35" y="140"/>
                </a:lnTo>
                <a:lnTo>
                  <a:pt x="50" y="119"/>
                </a:lnTo>
                <a:lnTo>
                  <a:pt x="59" y="100"/>
                </a:lnTo>
                <a:lnTo>
                  <a:pt x="75" y="104"/>
                </a:lnTo>
                <a:lnTo>
                  <a:pt x="85" y="115"/>
                </a:lnTo>
                <a:lnTo>
                  <a:pt x="96" y="121"/>
                </a:lnTo>
                <a:lnTo>
                  <a:pt x="99" y="131"/>
                </a:lnTo>
                <a:lnTo>
                  <a:pt x="99" y="146"/>
                </a:lnTo>
                <a:lnTo>
                  <a:pt x="110" y="163"/>
                </a:lnTo>
                <a:lnTo>
                  <a:pt x="138" y="180"/>
                </a:lnTo>
                <a:lnTo>
                  <a:pt x="124" y="183"/>
                </a:lnTo>
                <a:lnTo>
                  <a:pt x="120" y="192"/>
                </a:lnTo>
                <a:lnTo>
                  <a:pt x="136" y="207"/>
                </a:lnTo>
                <a:lnTo>
                  <a:pt x="148" y="215"/>
                </a:lnTo>
                <a:lnTo>
                  <a:pt x="172" y="228"/>
                </a:lnTo>
                <a:lnTo>
                  <a:pt x="181" y="244"/>
                </a:lnTo>
                <a:lnTo>
                  <a:pt x="223" y="245"/>
                </a:lnTo>
                <a:lnTo>
                  <a:pt x="246" y="252"/>
                </a:lnTo>
                <a:lnTo>
                  <a:pt x="267" y="263"/>
                </a:lnTo>
                <a:lnTo>
                  <a:pt x="284" y="278"/>
                </a:lnTo>
                <a:lnTo>
                  <a:pt x="296" y="283"/>
                </a:lnTo>
                <a:lnTo>
                  <a:pt x="307" y="279"/>
                </a:lnTo>
                <a:lnTo>
                  <a:pt x="275" y="255"/>
                </a:lnTo>
                <a:close/>
                <a:moveTo>
                  <a:pt x="214" y="261"/>
                </a:moveTo>
                <a:lnTo>
                  <a:pt x="214" y="252"/>
                </a:lnTo>
                <a:lnTo>
                  <a:pt x="232" y="255"/>
                </a:lnTo>
                <a:lnTo>
                  <a:pt x="244" y="259"/>
                </a:lnTo>
                <a:lnTo>
                  <a:pt x="228" y="263"/>
                </a:lnTo>
                <a:lnTo>
                  <a:pt x="214" y="261"/>
                </a:lnTo>
                <a:close/>
                <a:moveTo>
                  <a:pt x="232" y="291"/>
                </a:moveTo>
                <a:lnTo>
                  <a:pt x="234" y="286"/>
                </a:lnTo>
                <a:lnTo>
                  <a:pt x="258" y="284"/>
                </a:lnTo>
                <a:lnTo>
                  <a:pt x="265" y="290"/>
                </a:lnTo>
                <a:lnTo>
                  <a:pt x="232" y="291"/>
                </a:lnTo>
                <a:close/>
                <a:moveTo>
                  <a:pt x="368" y="313"/>
                </a:moveTo>
                <a:lnTo>
                  <a:pt x="363" y="313"/>
                </a:lnTo>
                <a:lnTo>
                  <a:pt x="363" y="307"/>
                </a:lnTo>
                <a:lnTo>
                  <a:pt x="350" y="306"/>
                </a:lnTo>
                <a:lnTo>
                  <a:pt x="338" y="297"/>
                </a:lnTo>
                <a:lnTo>
                  <a:pt x="329" y="295"/>
                </a:lnTo>
                <a:lnTo>
                  <a:pt x="319" y="290"/>
                </a:lnTo>
                <a:lnTo>
                  <a:pt x="317" y="284"/>
                </a:lnTo>
                <a:lnTo>
                  <a:pt x="309" y="283"/>
                </a:lnTo>
                <a:lnTo>
                  <a:pt x="298" y="289"/>
                </a:lnTo>
                <a:lnTo>
                  <a:pt x="296" y="283"/>
                </a:lnTo>
                <a:lnTo>
                  <a:pt x="291" y="289"/>
                </a:lnTo>
                <a:lnTo>
                  <a:pt x="282" y="280"/>
                </a:lnTo>
                <a:lnTo>
                  <a:pt x="268" y="279"/>
                </a:lnTo>
                <a:lnTo>
                  <a:pt x="263" y="283"/>
                </a:lnTo>
                <a:lnTo>
                  <a:pt x="303" y="297"/>
                </a:lnTo>
                <a:lnTo>
                  <a:pt x="326" y="298"/>
                </a:lnTo>
                <a:lnTo>
                  <a:pt x="368" y="321"/>
                </a:lnTo>
                <a:lnTo>
                  <a:pt x="368" y="313"/>
                </a:lnTo>
                <a:close/>
                <a:moveTo>
                  <a:pt x="59" y="125"/>
                </a:moveTo>
                <a:lnTo>
                  <a:pt x="54" y="114"/>
                </a:lnTo>
                <a:lnTo>
                  <a:pt x="61" y="114"/>
                </a:lnTo>
                <a:lnTo>
                  <a:pt x="59" y="123"/>
                </a:lnTo>
                <a:lnTo>
                  <a:pt x="59" y="133"/>
                </a:lnTo>
                <a:lnTo>
                  <a:pt x="66" y="153"/>
                </a:lnTo>
                <a:lnTo>
                  <a:pt x="54" y="136"/>
                </a:lnTo>
                <a:lnTo>
                  <a:pt x="59" y="125"/>
                </a:lnTo>
                <a:close/>
                <a:moveTo>
                  <a:pt x="71" y="108"/>
                </a:moveTo>
                <a:lnTo>
                  <a:pt x="75" y="119"/>
                </a:lnTo>
                <a:lnTo>
                  <a:pt x="85" y="125"/>
                </a:lnTo>
                <a:lnTo>
                  <a:pt x="87" y="129"/>
                </a:lnTo>
                <a:lnTo>
                  <a:pt x="73" y="125"/>
                </a:lnTo>
                <a:lnTo>
                  <a:pt x="64" y="122"/>
                </a:lnTo>
                <a:lnTo>
                  <a:pt x="71" y="108"/>
                </a:lnTo>
                <a:close/>
              </a:path>
            </a:pathLst>
          </a:custGeom>
          <a:solidFill>
            <a:schemeClr val="accent6"/>
          </a:solidFill>
          <a:ln w="3175">
            <a:solidFill>
              <a:srgbClr val="000000"/>
            </a:solidFill>
            <a:prstDash val="solid"/>
            <a:round/>
            <a:headEnd/>
            <a:tailEnd/>
          </a:ln>
        </p:spPr>
        <p:txBody>
          <a:bodyPr/>
          <a:lstStyle/>
          <a:p>
            <a:pPr>
              <a:defRPr/>
            </a:pPr>
            <a:endParaRPr lang="cs-CZ"/>
          </a:p>
        </p:txBody>
      </p:sp>
      <p:sp>
        <p:nvSpPr>
          <p:cNvPr id="13324" name="Freeform 13"/>
          <p:cNvSpPr>
            <a:spLocks/>
          </p:cNvSpPr>
          <p:nvPr/>
        </p:nvSpPr>
        <p:spPr bwMode="auto">
          <a:xfrm>
            <a:off x="1831579" y="773114"/>
            <a:ext cx="837538" cy="522287"/>
          </a:xfrm>
          <a:custGeom>
            <a:avLst/>
            <a:gdLst>
              <a:gd name="T0" fmla="*/ 2147483647 w 438"/>
              <a:gd name="T1" fmla="*/ 2147483647 h 295"/>
              <a:gd name="T2" fmla="*/ 2147483647 w 438"/>
              <a:gd name="T3" fmla="*/ 2147483647 h 295"/>
              <a:gd name="T4" fmla="*/ 0 w 438"/>
              <a:gd name="T5" fmla="*/ 2147483647 h 295"/>
              <a:gd name="T6" fmla="*/ 2147483647 w 438"/>
              <a:gd name="T7" fmla="*/ 2147483647 h 295"/>
              <a:gd name="T8" fmla="*/ 2147483647 w 438"/>
              <a:gd name="T9" fmla="*/ 2147483647 h 295"/>
              <a:gd name="T10" fmla="*/ 2147483647 w 438"/>
              <a:gd name="T11" fmla="*/ 2147483647 h 295"/>
              <a:gd name="T12" fmla="*/ 2147483647 w 438"/>
              <a:gd name="T13" fmla="*/ 2147483647 h 295"/>
              <a:gd name="T14" fmla="*/ 2147483647 w 438"/>
              <a:gd name="T15" fmla="*/ 2147483647 h 295"/>
              <a:gd name="T16" fmla="*/ 2147483647 w 438"/>
              <a:gd name="T17" fmla="*/ 2147483647 h 295"/>
              <a:gd name="T18" fmla="*/ 2147483647 w 438"/>
              <a:gd name="T19" fmla="*/ 2147483647 h 295"/>
              <a:gd name="T20" fmla="*/ 2147483647 w 438"/>
              <a:gd name="T21" fmla="*/ 2147483647 h 295"/>
              <a:gd name="T22" fmla="*/ 2147483647 w 438"/>
              <a:gd name="T23" fmla="*/ 2147483647 h 295"/>
              <a:gd name="T24" fmla="*/ 2147483647 w 438"/>
              <a:gd name="T25" fmla="*/ 2147483647 h 295"/>
              <a:gd name="T26" fmla="*/ 2147483647 w 438"/>
              <a:gd name="T27" fmla="*/ 2147483647 h 295"/>
              <a:gd name="T28" fmla="*/ 2147483647 w 438"/>
              <a:gd name="T29" fmla="*/ 2147483647 h 295"/>
              <a:gd name="T30" fmla="*/ 2147483647 w 438"/>
              <a:gd name="T31" fmla="*/ 2147483647 h 295"/>
              <a:gd name="T32" fmla="*/ 2147483647 w 438"/>
              <a:gd name="T33" fmla="*/ 2147483647 h 295"/>
              <a:gd name="T34" fmla="*/ 2147483647 w 438"/>
              <a:gd name="T35" fmla="*/ 2147483647 h 295"/>
              <a:gd name="T36" fmla="*/ 2147483647 w 438"/>
              <a:gd name="T37" fmla="*/ 2147483647 h 295"/>
              <a:gd name="T38" fmla="*/ 2147483647 w 438"/>
              <a:gd name="T39" fmla="*/ 2147483647 h 295"/>
              <a:gd name="T40" fmla="*/ 2147483647 w 438"/>
              <a:gd name="T41" fmla="*/ 2147483647 h 295"/>
              <a:gd name="T42" fmla="*/ 2147483647 w 438"/>
              <a:gd name="T43" fmla="*/ 2147483647 h 295"/>
              <a:gd name="T44" fmla="*/ 2147483647 w 438"/>
              <a:gd name="T45" fmla="*/ 2147483647 h 295"/>
              <a:gd name="T46" fmla="*/ 2147483647 w 438"/>
              <a:gd name="T47" fmla="*/ 2147483647 h 295"/>
              <a:gd name="T48" fmla="*/ 2147483647 w 438"/>
              <a:gd name="T49" fmla="*/ 2147483647 h 295"/>
              <a:gd name="T50" fmla="*/ 2147483647 w 438"/>
              <a:gd name="T51" fmla="*/ 2147483647 h 295"/>
              <a:gd name="T52" fmla="*/ 2147483647 w 438"/>
              <a:gd name="T53" fmla="*/ 2147483647 h 295"/>
              <a:gd name="T54" fmla="*/ 2147483647 w 438"/>
              <a:gd name="T55" fmla="*/ 2147483647 h 295"/>
              <a:gd name="T56" fmla="*/ 2147483647 w 438"/>
              <a:gd name="T57" fmla="*/ 2147483647 h 295"/>
              <a:gd name="T58" fmla="*/ 2147483647 w 438"/>
              <a:gd name="T59" fmla="*/ 2147483647 h 295"/>
              <a:gd name="T60" fmla="*/ 2147483647 w 438"/>
              <a:gd name="T61" fmla="*/ 2147483647 h 295"/>
              <a:gd name="T62" fmla="*/ 2147483647 w 438"/>
              <a:gd name="T63" fmla="*/ 2147483647 h 295"/>
              <a:gd name="T64" fmla="*/ 2147483647 w 438"/>
              <a:gd name="T65" fmla="*/ 2147483647 h 295"/>
              <a:gd name="T66" fmla="*/ 2147483647 w 438"/>
              <a:gd name="T67" fmla="*/ 2147483647 h 295"/>
              <a:gd name="T68" fmla="*/ 2147483647 w 438"/>
              <a:gd name="T69" fmla="*/ 2147483647 h 295"/>
              <a:gd name="T70" fmla="*/ 2147483647 w 438"/>
              <a:gd name="T71" fmla="*/ 2147483647 h 295"/>
              <a:gd name="T72" fmla="*/ 2147483647 w 438"/>
              <a:gd name="T73" fmla="*/ 2147483647 h 295"/>
              <a:gd name="T74" fmla="*/ 2147483647 w 438"/>
              <a:gd name="T75" fmla="*/ 2147483647 h 295"/>
              <a:gd name="T76" fmla="*/ 2147483647 w 438"/>
              <a:gd name="T77" fmla="*/ 2147483647 h 295"/>
              <a:gd name="T78" fmla="*/ 2147483647 w 438"/>
              <a:gd name="T79" fmla="*/ 2147483647 h 295"/>
              <a:gd name="T80" fmla="*/ 2147483647 w 438"/>
              <a:gd name="T81" fmla="*/ 2147483647 h 295"/>
              <a:gd name="T82" fmla="*/ 2147483647 w 438"/>
              <a:gd name="T83" fmla="*/ 2147483647 h 295"/>
              <a:gd name="T84" fmla="*/ 2147483647 w 438"/>
              <a:gd name="T85" fmla="*/ 2147483647 h 295"/>
              <a:gd name="T86" fmla="*/ 2147483647 w 438"/>
              <a:gd name="T87" fmla="*/ 2147483647 h 295"/>
              <a:gd name="T88" fmla="*/ 2147483647 w 438"/>
              <a:gd name="T89" fmla="*/ 2147483647 h 295"/>
              <a:gd name="T90" fmla="*/ 2147483647 w 438"/>
              <a:gd name="T91" fmla="*/ 2147483647 h 295"/>
              <a:gd name="T92" fmla="*/ 2147483647 w 438"/>
              <a:gd name="T93" fmla="*/ 2147483647 h 295"/>
              <a:gd name="T94" fmla="*/ 2147483647 w 438"/>
              <a:gd name="T95" fmla="*/ 2147483647 h 295"/>
              <a:gd name="T96" fmla="*/ 2147483647 w 438"/>
              <a:gd name="T97" fmla="*/ 2147483647 h 2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8"/>
              <a:gd name="T148" fmla="*/ 0 h 295"/>
              <a:gd name="T149" fmla="*/ 438 w 438"/>
              <a:gd name="T150" fmla="*/ 295 h 2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8" h="295">
                <a:moveTo>
                  <a:pt x="89" y="254"/>
                </a:moveTo>
                <a:lnTo>
                  <a:pt x="68" y="219"/>
                </a:lnTo>
                <a:lnTo>
                  <a:pt x="59" y="208"/>
                </a:lnTo>
                <a:lnTo>
                  <a:pt x="47" y="207"/>
                </a:lnTo>
                <a:lnTo>
                  <a:pt x="37" y="197"/>
                </a:lnTo>
                <a:lnTo>
                  <a:pt x="0" y="184"/>
                </a:lnTo>
                <a:lnTo>
                  <a:pt x="14" y="164"/>
                </a:lnTo>
                <a:lnTo>
                  <a:pt x="19" y="174"/>
                </a:lnTo>
                <a:lnTo>
                  <a:pt x="54" y="174"/>
                </a:lnTo>
                <a:lnTo>
                  <a:pt x="65" y="164"/>
                </a:lnTo>
                <a:lnTo>
                  <a:pt x="49" y="159"/>
                </a:lnTo>
                <a:lnTo>
                  <a:pt x="59" y="158"/>
                </a:lnTo>
                <a:lnTo>
                  <a:pt x="77" y="147"/>
                </a:lnTo>
                <a:lnTo>
                  <a:pt x="61" y="149"/>
                </a:lnTo>
                <a:lnTo>
                  <a:pt x="68" y="119"/>
                </a:lnTo>
                <a:lnTo>
                  <a:pt x="47" y="105"/>
                </a:lnTo>
                <a:lnTo>
                  <a:pt x="14" y="96"/>
                </a:lnTo>
                <a:lnTo>
                  <a:pt x="23" y="84"/>
                </a:lnTo>
                <a:lnTo>
                  <a:pt x="42" y="93"/>
                </a:lnTo>
                <a:lnTo>
                  <a:pt x="70" y="96"/>
                </a:lnTo>
                <a:lnTo>
                  <a:pt x="100" y="115"/>
                </a:lnTo>
                <a:lnTo>
                  <a:pt x="115" y="105"/>
                </a:lnTo>
                <a:lnTo>
                  <a:pt x="101" y="107"/>
                </a:lnTo>
                <a:lnTo>
                  <a:pt x="86" y="93"/>
                </a:lnTo>
                <a:lnTo>
                  <a:pt x="98" y="89"/>
                </a:lnTo>
                <a:lnTo>
                  <a:pt x="126" y="88"/>
                </a:lnTo>
                <a:lnTo>
                  <a:pt x="100" y="55"/>
                </a:lnTo>
                <a:lnTo>
                  <a:pt x="63" y="51"/>
                </a:lnTo>
                <a:lnTo>
                  <a:pt x="51" y="42"/>
                </a:lnTo>
                <a:lnTo>
                  <a:pt x="33" y="32"/>
                </a:lnTo>
                <a:lnTo>
                  <a:pt x="47" y="24"/>
                </a:lnTo>
                <a:lnTo>
                  <a:pt x="59" y="42"/>
                </a:lnTo>
                <a:lnTo>
                  <a:pt x="72" y="17"/>
                </a:lnTo>
                <a:lnTo>
                  <a:pt x="77" y="31"/>
                </a:lnTo>
                <a:lnTo>
                  <a:pt x="77" y="40"/>
                </a:lnTo>
                <a:lnTo>
                  <a:pt x="91" y="46"/>
                </a:lnTo>
                <a:lnTo>
                  <a:pt x="82" y="21"/>
                </a:lnTo>
                <a:lnTo>
                  <a:pt x="93" y="8"/>
                </a:lnTo>
                <a:lnTo>
                  <a:pt x="98" y="17"/>
                </a:lnTo>
                <a:lnTo>
                  <a:pt x="101" y="8"/>
                </a:lnTo>
                <a:lnTo>
                  <a:pt x="107" y="5"/>
                </a:lnTo>
                <a:lnTo>
                  <a:pt x="121" y="19"/>
                </a:lnTo>
                <a:lnTo>
                  <a:pt x="115" y="29"/>
                </a:lnTo>
                <a:lnTo>
                  <a:pt x="124" y="29"/>
                </a:lnTo>
                <a:lnTo>
                  <a:pt x="122" y="46"/>
                </a:lnTo>
                <a:lnTo>
                  <a:pt x="138" y="43"/>
                </a:lnTo>
                <a:lnTo>
                  <a:pt x="140" y="35"/>
                </a:lnTo>
                <a:lnTo>
                  <a:pt x="138" y="16"/>
                </a:lnTo>
                <a:lnTo>
                  <a:pt x="155" y="23"/>
                </a:lnTo>
                <a:lnTo>
                  <a:pt x="136" y="1"/>
                </a:lnTo>
                <a:lnTo>
                  <a:pt x="150" y="0"/>
                </a:lnTo>
                <a:lnTo>
                  <a:pt x="168" y="29"/>
                </a:lnTo>
                <a:lnTo>
                  <a:pt x="169" y="66"/>
                </a:lnTo>
                <a:lnTo>
                  <a:pt x="155" y="76"/>
                </a:lnTo>
                <a:lnTo>
                  <a:pt x="145" y="65"/>
                </a:lnTo>
                <a:lnTo>
                  <a:pt x="143" y="82"/>
                </a:lnTo>
                <a:lnTo>
                  <a:pt x="154" y="88"/>
                </a:lnTo>
                <a:lnTo>
                  <a:pt x="136" y="115"/>
                </a:lnTo>
                <a:lnTo>
                  <a:pt x="178" y="92"/>
                </a:lnTo>
                <a:lnTo>
                  <a:pt x="180" y="112"/>
                </a:lnTo>
                <a:lnTo>
                  <a:pt x="206" y="90"/>
                </a:lnTo>
                <a:lnTo>
                  <a:pt x="215" y="73"/>
                </a:lnTo>
                <a:lnTo>
                  <a:pt x="222" y="71"/>
                </a:lnTo>
                <a:lnTo>
                  <a:pt x="225" y="101"/>
                </a:lnTo>
                <a:lnTo>
                  <a:pt x="239" y="103"/>
                </a:lnTo>
                <a:lnTo>
                  <a:pt x="244" y="90"/>
                </a:lnTo>
                <a:lnTo>
                  <a:pt x="279" y="92"/>
                </a:lnTo>
                <a:lnTo>
                  <a:pt x="272" y="135"/>
                </a:lnTo>
                <a:lnTo>
                  <a:pt x="307" y="115"/>
                </a:lnTo>
                <a:lnTo>
                  <a:pt x="307" y="124"/>
                </a:lnTo>
                <a:lnTo>
                  <a:pt x="366" y="120"/>
                </a:lnTo>
                <a:lnTo>
                  <a:pt x="373" y="107"/>
                </a:lnTo>
                <a:lnTo>
                  <a:pt x="391" y="113"/>
                </a:lnTo>
                <a:lnTo>
                  <a:pt x="394" y="146"/>
                </a:lnTo>
                <a:lnTo>
                  <a:pt x="424" y="142"/>
                </a:lnTo>
                <a:lnTo>
                  <a:pt x="438" y="147"/>
                </a:lnTo>
                <a:lnTo>
                  <a:pt x="403" y="157"/>
                </a:lnTo>
                <a:lnTo>
                  <a:pt x="417" y="166"/>
                </a:lnTo>
                <a:lnTo>
                  <a:pt x="403" y="185"/>
                </a:lnTo>
                <a:lnTo>
                  <a:pt x="417" y="195"/>
                </a:lnTo>
                <a:lnTo>
                  <a:pt x="420" y="212"/>
                </a:lnTo>
                <a:lnTo>
                  <a:pt x="427" y="204"/>
                </a:lnTo>
                <a:lnTo>
                  <a:pt x="426" y="227"/>
                </a:lnTo>
                <a:lnTo>
                  <a:pt x="413" y="245"/>
                </a:lnTo>
                <a:lnTo>
                  <a:pt x="419" y="253"/>
                </a:lnTo>
                <a:lnTo>
                  <a:pt x="391" y="268"/>
                </a:lnTo>
                <a:lnTo>
                  <a:pt x="352" y="273"/>
                </a:lnTo>
                <a:lnTo>
                  <a:pt x="365" y="280"/>
                </a:lnTo>
                <a:lnTo>
                  <a:pt x="344" y="289"/>
                </a:lnTo>
                <a:lnTo>
                  <a:pt x="309" y="281"/>
                </a:lnTo>
                <a:lnTo>
                  <a:pt x="295" y="283"/>
                </a:lnTo>
                <a:lnTo>
                  <a:pt x="241" y="292"/>
                </a:lnTo>
                <a:lnTo>
                  <a:pt x="232" y="287"/>
                </a:lnTo>
                <a:lnTo>
                  <a:pt x="195" y="287"/>
                </a:lnTo>
                <a:lnTo>
                  <a:pt x="162" y="295"/>
                </a:lnTo>
                <a:lnTo>
                  <a:pt x="124" y="284"/>
                </a:lnTo>
                <a:lnTo>
                  <a:pt x="96" y="258"/>
                </a:lnTo>
                <a:lnTo>
                  <a:pt x="89" y="254"/>
                </a:lnTo>
                <a:close/>
              </a:path>
            </a:pathLst>
          </a:custGeom>
          <a:solidFill>
            <a:srgbClr val="FFFFFF"/>
          </a:solidFill>
          <a:ln w="3175">
            <a:solidFill>
              <a:srgbClr val="000000"/>
            </a:solidFill>
            <a:prstDash val="solid"/>
            <a:round/>
            <a:headEnd/>
            <a:tailEnd/>
          </a:ln>
        </p:spPr>
        <p:txBody>
          <a:bodyPr/>
          <a:lstStyle/>
          <a:p>
            <a:endParaRPr lang="cs-CZ"/>
          </a:p>
        </p:txBody>
      </p:sp>
      <p:sp>
        <p:nvSpPr>
          <p:cNvPr id="13325" name="Freeform 14"/>
          <p:cNvSpPr>
            <a:spLocks noEditPoints="1"/>
          </p:cNvSpPr>
          <p:nvPr/>
        </p:nvSpPr>
        <p:spPr bwMode="auto">
          <a:xfrm>
            <a:off x="5310717" y="841376"/>
            <a:ext cx="1071431" cy="1457325"/>
          </a:xfrm>
          <a:custGeom>
            <a:avLst/>
            <a:gdLst>
              <a:gd name="T0" fmla="*/ 2147483647 w 560"/>
              <a:gd name="T1" fmla="*/ 2147483647 h 825"/>
              <a:gd name="T2" fmla="*/ 2147483647 w 560"/>
              <a:gd name="T3" fmla="*/ 2147483647 h 825"/>
              <a:gd name="T4" fmla="*/ 2147483647 w 560"/>
              <a:gd name="T5" fmla="*/ 2147483647 h 825"/>
              <a:gd name="T6" fmla="*/ 2147483647 w 560"/>
              <a:gd name="T7" fmla="*/ 2147483647 h 825"/>
              <a:gd name="T8" fmla="*/ 2147483647 w 560"/>
              <a:gd name="T9" fmla="*/ 2147483647 h 825"/>
              <a:gd name="T10" fmla="*/ 2147483647 w 560"/>
              <a:gd name="T11" fmla="*/ 2147483647 h 825"/>
              <a:gd name="T12" fmla="*/ 2147483647 w 560"/>
              <a:gd name="T13" fmla="*/ 2147483647 h 825"/>
              <a:gd name="T14" fmla="*/ 2147483647 w 560"/>
              <a:gd name="T15" fmla="*/ 2147483647 h 825"/>
              <a:gd name="T16" fmla="*/ 2147483647 w 560"/>
              <a:gd name="T17" fmla="*/ 2147483647 h 825"/>
              <a:gd name="T18" fmla="*/ 2147483647 w 560"/>
              <a:gd name="T19" fmla="*/ 2147483647 h 825"/>
              <a:gd name="T20" fmla="*/ 2147483647 w 560"/>
              <a:gd name="T21" fmla="*/ 2147483647 h 825"/>
              <a:gd name="T22" fmla="*/ 2147483647 w 560"/>
              <a:gd name="T23" fmla="*/ 0 h 825"/>
              <a:gd name="T24" fmla="*/ 2147483647 w 560"/>
              <a:gd name="T25" fmla="*/ 2147483647 h 825"/>
              <a:gd name="T26" fmla="*/ 2147483647 w 560"/>
              <a:gd name="T27" fmla="*/ 2147483647 h 825"/>
              <a:gd name="T28" fmla="*/ 2147483647 w 560"/>
              <a:gd name="T29" fmla="*/ 2147483647 h 825"/>
              <a:gd name="T30" fmla="*/ 2147483647 w 560"/>
              <a:gd name="T31" fmla="*/ 2147483647 h 825"/>
              <a:gd name="T32" fmla="*/ 2147483647 w 560"/>
              <a:gd name="T33" fmla="*/ 2147483647 h 825"/>
              <a:gd name="T34" fmla="*/ 2147483647 w 560"/>
              <a:gd name="T35" fmla="*/ 2147483647 h 825"/>
              <a:gd name="T36" fmla="*/ 2147483647 w 560"/>
              <a:gd name="T37" fmla="*/ 2147483647 h 825"/>
              <a:gd name="T38" fmla="*/ 2147483647 w 560"/>
              <a:gd name="T39" fmla="*/ 2147483647 h 825"/>
              <a:gd name="T40" fmla="*/ 2147483647 w 560"/>
              <a:gd name="T41" fmla="*/ 2147483647 h 825"/>
              <a:gd name="T42" fmla="*/ 2147483647 w 560"/>
              <a:gd name="T43" fmla="*/ 2147483647 h 825"/>
              <a:gd name="T44" fmla="*/ 2147483647 w 560"/>
              <a:gd name="T45" fmla="*/ 2147483647 h 825"/>
              <a:gd name="T46" fmla="*/ 2147483647 w 560"/>
              <a:gd name="T47" fmla="*/ 2147483647 h 825"/>
              <a:gd name="T48" fmla="*/ 2147483647 w 560"/>
              <a:gd name="T49" fmla="*/ 2147483647 h 825"/>
              <a:gd name="T50" fmla="*/ 2147483647 w 560"/>
              <a:gd name="T51" fmla="*/ 2147483647 h 825"/>
              <a:gd name="T52" fmla="*/ 2147483647 w 560"/>
              <a:gd name="T53" fmla="*/ 2147483647 h 825"/>
              <a:gd name="T54" fmla="*/ 2147483647 w 560"/>
              <a:gd name="T55" fmla="*/ 2147483647 h 825"/>
              <a:gd name="T56" fmla="*/ 2147483647 w 560"/>
              <a:gd name="T57" fmla="*/ 2147483647 h 825"/>
              <a:gd name="T58" fmla="*/ 2147483647 w 560"/>
              <a:gd name="T59" fmla="*/ 2147483647 h 825"/>
              <a:gd name="T60" fmla="*/ 2147483647 w 560"/>
              <a:gd name="T61" fmla="*/ 2147483647 h 825"/>
              <a:gd name="T62" fmla="*/ 2147483647 w 560"/>
              <a:gd name="T63" fmla="*/ 2147483647 h 825"/>
              <a:gd name="T64" fmla="*/ 2147483647 w 560"/>
              <a:gd name="T65" fmla="*/ 2147483647 h 825"/>
              <a:gd name="T66" fmla="*/ 2147483647 w 560"/>
              <a:gd name="T67" fmla="*/ 2147483647 h 825"/>
              <a:gd name="T68" fmla="*/ 2147483647 w 560"/>
              <a:gd name="T69" fmla="*/ 2147483647 h 825"/>
              <a:gd name="T70" fmla="*/ 2147483647 w 560"/>
              <a:gd name="T71" fmla="*/ 2147483647 h 825"/>
              <a:gd name="T72" fmla="*/ 2147483647 w 560"/>
              <a:gd name="T73" fmla="*/ 2147483647 h 825"/>
              <a:gd name="T74" fmla="*/ 2147483647 w 560"/>
              <a:gd name="T75" fmla="*/ 2147483647 h 825"/>
              <a:gd name="T76" fmla="*/ 2147483647 w 560"/>
              <a:gd name="T77" fmla="*/ 2147483647 h 825"/>
              <a:gd name="T78" fmla="*/ 2147483647 w 560"/>
              <a:gd name="T79" fmla="*/ 2147483647 h 825"/>
              <a:gd name="T80" fmla="*/ 2147483647 w 560"/>
              <a:gd name="T81" fmla="*/ 2147483647 h 825"/>
              <a:gd name="T82" fmla="*/ 2147483647 w 560"/>
              <a:gd name="T83" fmla="*/ 2147483647 h 825"/>
              <a:gd name="T84" fmla="*/ 2147483647 w 560"/>
              <a:gd name="T85" fmla="*/ 2147483647 h 825"/>
              <a:gd name="T86" fmla="*/ 2147483647 w 560"/>
              <a:gd name="T87" fmla="*/ 2147483647 h 825"/>
              <a:gd name="T88" fmla="*/ 2147483647 w 560"/>
              <a:gd name="T89" fmla="*/ 2147483647 h 8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0"/>
              <a:gd name="T136" fmla="*/ 0 h 825"/>
              <a:gd name="T137" fmla="*/ 560 w 560"/>
              <a:gd name="T138" fmla="*/ 825 h 8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0" h="825">
                <a:moveTo>
                  <a:pt x="457" y="719"/>
                </a:moveTo>
                <a:lnTo>
                  <a:pt x="516" y="643"/>
                </a:lnTo>
                <a:lnTo>
                  <a:pt x="555" y="572"/>
                </a:lnTo>
                <a:lnTo>
                  <a:pt x="560" y="545"/>
                </a:lnTo>
                <a:lnTo>
                  <a:pt x="549" y="524"/>
                </a:lnTo>
                <a:lnTo>
                  <a:pt x="537" y="514"/>
                </a:lnTo>
                <a:lnTo>
                  <a:pt x="530" y="505"/>
                </a:lnTo>
                <a:lnTo>
                  <a:pt x="492" y="488"/>
                </a:lnTo>
                <a:lnTo>
                  <a:pt x="483" y="478"/>
                </a:lnTo>
                <a:lnTo>
                  <a:pt x="490" y="444"/>
                </a:lnTo>
                <a:lnTo>
                  <a:pt x="485" y="431"/>
                </a:lnTo>
                <a:lnTo>
                  <a:pt x="460" y="415"/>
                </a:lnTo>
                <a:lnTo>
                  <a:pt x="459" y="403"/>
                </a:lnTo>
                <a:lnTo>
                  <a:pt x="448" y="394"/>
                </a:lnTo>
                <a:lnTo>
                  <a:pt x="434" y="394"/>
                </a:lnTo>
                <a:lnTo>
                  <a:pt x="432" y="375"/>
                </a:lnTo>
                <a:lnTo>
                  <a:pt x="424" y="358"/>
                </a:lnTo>
                <a:lnTo>
                  <a:pt x="425" y="348"/>
                </a:lnTo>
                <a:lnTo>
                  <a:pt x="422" y="334"/>
                </a:lnTo>
                <a:lnTo>
                  <a:pt x="431" y="325"/>
                </a:lnTo>
                <a:lnTo>
                  <a:pt x="422" y="307"/>
                </a:lnTo>
                <a:lnTo>
                  <a:pt x="408" y="289"/>
                </a:lnTo>
                <a:lnTo>
                  <a:pt x="368" y="247"/>
                </a:lnTo>
                <a:lnTo>
                  <a:pt x="363" y="235"/>
                </a:lnTo>
                <a:lnTo>
                  <a:pt x="366" y="227"/>
                </a:lnTo>
                <a:lnTo>
                  <a:pt x="378" y="178"/>
                </a:lnTo>
                <a:lnTo>
                  <a:pt x="344" y="143"/>
                </a:lnTo>
                <a:lnTo>
                  <a:pt x="321" y="142"/>
                </a:lnTo>
                <a:lnTo>
                  <a:pt x="303" y="126"/>
                </a:lnTo>
                <a:lnTo>
                  <a:pt x="309" y="70"/>
                </a:lnTo>
                <a:lnTo>
                  <a:pt x="298" y="62"/>
                </a:lnTo>
                <a:lnTo>
                  <a:pt x="309" y="42"/>
                </a:lnTo>
                <a:lnTo>
                  <a:pt x="296" y="21"/>
                </a:lnTo>
                <a:lnTo>
                  <a:pt x="282" y="14"/>
                </a:lnTo>
                <a:lnTo>
                  <a:pt x="262" y="9"/>
                </a:lnTo>
                <a:lnTo>
                  <a:pt x="249" y="0"/>
                </a:lnTo>
                <a:lnTo>
                  <a:pt x="235" y="4"/>
                </a:lnTo>
                <a:lnTo>
                  <a:pt x="213" y="16"/>
                </a:lnTo>
                <a:lnTo>
                  <a:pt x="185" y="32"/>
                </a:lnTo>
                <a:lnTo>
                  <a:pt x="180" y="48"/>
                </a:lnTo>
                <a:lnTo>
                  <a:pt x="188" y="96"/>
                </a:lnTo>
                <a:lnTo>
                  <a:pt x="162" y="121"/>
                </a:lnTo>
                <a:lnTo>
                  <a:pt x="141" y="121"/>
                </a:lnTo>
                <a:lnTo>
                  <a:pt x="127" y="112"/>
                </a:lnTo>
                <a:lnTo>
                  <a:pt x="117" y="124"/>
                </a:lnTo>
                <a:lnTo>
                  <a:pt x="101" y="131"/>
                </a:lnTo>
                <a:lnTo>
                  <a:pt x="68" y="124"/>
                </a:lnTo>
                <a:lnTo>
                  <a:pt x="63" y="115"/>
                </a:lnTo>
                <a:lnTo>
                  <a:pt x="40" y="93"/>
                </a:lnTo>
                <a:lnTo>
                  <a:pt x="0" y="109"/>
                </a:lnTo>
                <a:lnTo>
                  <a:pt x="56" y="147"/>
                </a:lnTo>
                <a:lnTo>
                  <a:pt x="82" y="151"/>
                </a:lnTo>
                <a:lnTo>
                  <a:pt x="96" y="158"/>
                </a:lnTo>
                <a:lnTo>
                  <a:pt x="124" y="186"/>
                </a:lnTo>
                <a:lnTo>
                  <a:pt x="136" y="237"/>
                </a:lnTo>
                <a:lnTo>
                  <a:pt x="133" y="249"/>
                </a:lnTo>
                <a:lnTo>
                  <a:pt x="157" y="281"/>
                </a:lnTo>
                <a:lnTo>
                  <a:pt x="159" y="295"/>
                </a:lnTo>
                <a:lnTo>
                  <a:pt x="152" y="314"/>
                </a:lnTo>
                <a:lnTo>
                  <a:pt x="173" y="343"/>
                </a:lnTo>
                <a:lnTo>
                  <a:pt x="180" y="348"/>
                </a:lnTo>
                <a:lnTo>
                  <a:pt x="187" y="352"/>
                </a:lnTo>
                <a:lnTo>
                  <a:pt x="195" y="350"/>
                </a:lnTo>
                <a:lnTo>
                  <a:pt x="197" y="352"/>
                </a:lnTo>
                <a:lnTo>
                  <a:pt x="202" y="360"/>
                </a:lnTo>
                <a:lnTo>
                  <a:pt x="214" y="365"/>
                </a:lnTo>
                <a:lnTo>
                  <a:pt x="232" y="377"/>
                </a:lnTo>
                <a:lnTo>
                  <a:pt x="237" y="384"/>
                </a:lnTo>
                <a:lnTo>
                  <a:pt x="239" y="403"/>
                </a:lnTo>
                <a:lnTo>
                  <a:pt x="249" y="413"/>
                </a:lnTo>
                <a:lnTo>
                  <a:pt x="244" y="413"/>
                </a:lnTo>
                <a:lnTo>
                  <a:pt x="241" y="418"/>
                </a:lnTo>
                <a:lnTo>
                  <a:pt x="246" y="425"/>
                </a:lnTo>
                <a:lnTo>
                  <a:pt x="235" y="421"/>
                </a:lnTo>
                <a:lnTo>
                  <a:pt x="228" y="423"/>
                </a:lnTo>
                <a:lnTo>
                  <a:pt x="216" y="430"/>
                </a:lnTo>
                <a:lnTo>
                  <a:pt x="213" y="452"/>
                </a:lnTo>
                <a:lnTo>
                  <a:pt x="204" y="461"/>
                </a:lnTo>
                <a:lnTo>
                  <a:pt x="148" y="543"/>
                </a:lnTo>
                <a:lnTo>
                  <a:pt x="112" y="568"/>
                </a:lnTo>
                <a:lnTo>
                  <a:pt x="105" y="566"/>
                </a:lnTo>
                <a:lnTo>
                  <a:pt x="99" y="576"/>
                </a:lnTo>
                <a:lnTo>
                  <a:pt x="105" y="583"/>
                </a:lnTo>
                <a:lnTo>
                  <a:pt x="91" y="586"/>
                </a:lnTo>
                <a:lnTo>
                  <a:pt x="89" y="595"/>
                </a:lnTo>
                <a:lnTo>
                  <a:pt x="78" y="602"/>
                </a:lnTo>
                <a:lnTo>
                  <a:pt x="75" y="616"/>
                </a:lnTo>
                <a:lnTo>
                  <a:pt x="91" y="645"/>
                </a:lnTo>
                <a:lnTo>
                  <a:pt x="89" y="663"/>
                </a:lnTo>
                <a:lnTo>
                  <a:pt x="101" y="675"/>
                </a:lnTo>
                <a:lnTo>
                  <a:pt x="108" y="693"/>
                </a:lnTo>
                <a:lnTo>
                  <a:pt x="112" y="698"/>
                </a:lnTo>
                <a:lnTo>
                  <a:pt x="108" y="701"/>
                </a:lnTo>
                <a:lnTo>
                  <a:pt x="110" y="719"/>
                </a:lnTo>
                <a:lnTo>
                  <a:pt x="110" y="729"/>
                </a:lnTo>
                <a:lnTo>
                  <a:pt x="106" y="758"/>
                </a:lnTo>
                <a:lnTo>
                  <a:pt x="115" y="763"/>
                </a:lnTo>
                <a:lnTo>
                  <a:pt x="110" y="767"/>
                </a:lnTo>
                <a:lnTo>
                  <a:pt x="150" y="783"/>
                </a:lnTo>
                <a:lnTo>
                  <a:pt x="167" y="786"/>
                </a:lnTo>
                <a:lnTo>
                  <a:pt x="169" y="794"/>
                </a:lnTo>
                <a:lnTo>
                  <a:pt x="190" y="790"/>
                </a:lnTo>
                <a:lnTo>
                  <a:pt x="192" y="793"/>
                </a:lnTo>
                <a:lnTo>
                  <a:pt x="192" y="802"/>
                </a:lnTo>
                <a:lnTo>
                  <a:pt x="202" y="812"/>
                </a:lnTo>
                <a:lnTo>
                  <a:pt x="202" y="817"/>
                </a:lnTo>
                <a:lnTo>
                  <a:pt x="209" y="819"/>
                </a:lnTo>
                <a:lnTo>
                  <a:pt x="208" y="823"/>
                </a:lnTo>
                <a:lnTo>
                  <a:pt x="213" y="825"/>
                </a:lnTo>
                <a:lnTo>
                  <a:pt x="220" y="809"/>
                </a:lnTo>
                <a:lnTo>
                  <a:pt x="223" y="819"/>
                </a:lnTo>
                <a:lnTo>
                  <a:pt x="228" y="819"/>
                </a:lnTo>
                <a:lnTo>
                  <a:pt x="263" y="804"/>
                </a:lnTo>
                <a:lnTo>
                  <a:pt x="267" y="807"/>
                </a:lnTo>
                <a:lnTo>
                  <a:pt x="291" y="792"/>
                </a:lnTo>
                <a:lnTo>
                  <a:pt x="298" y="793"/>
                </a:lnTo>
                <a:lnTo>
                  <a:pt x="319" y="782"/>
                </a:lnTo>
                <a:lnTo>
                  <a:pt x="324" y="771"/>
                </a:lnTo>
                <a:lnTo>
                  <a:pt x="330" y="778"/>
                </a:lnTo>
                <a:lnTo>
                  <a:pt x="345" y="770"/>
                </a:lnTo>
                <a:lnTo>
                  <a:pt x="342" y="763"/>
                </a:lnTo>
                <a:lnTo>
                  <a:pt x="357" y="766"/>
                </a:lnTo>
                <a:lnTo>
                  <a:pt x="363" y="760"/>
                </a:lnTo>
                <a:lnTo>
                  <a:pt x="378" y="758"/>
                </a:lnTo>
                <a:lnTo>
                  <a:pt x="396" y="748"/>
                </a:lnTo>
                <a:lnTo>
                  <a:pt x="406" y="751"/>
                </a:lnTo>
                <a:lnTo>
                  <a:pt x="425" y="747"/>
                </a:lnTo>
                <a:lnTo>
                  <a:pt x="429" y="743"/>
                </a:lnTo>
                <a:lnTo>
                  <a:pt x="457" y="719"/>
                </a:lnTo>
                <a:close/>
                <a:moveTo>
                  <a:pt x="181" y="816"/>
                </a:moveTo>
                <a:lnTo>
                  <a:pt x="185" y="813"/>
                </a:lnTo>
                <a:lnTo>
                  <a:pt x="187" y="807"/>
                </a:lnTo>
                <a:lnTo>
                  <a:pt x="183" y="798"/>
                </a:lnTo>
                <a:lnTo>
                  <a:pt x="171" y="804"/>
                </a:lnTo>
                <a:lnTo>
                  <a:pt x="173" y="809"/>
                </a:lnTo>
                <a:lnTo>
                  <a:pt x="167" y="816"/>
                </a:lnTo>
                <a:lnTo>
                  <a:pt x="181" y="816"/>
                </a:lnTo>
                <a:close/>
              </a:path>
            </a:pathLst>
          </a:custGeom>
          <a:solidFill>
            <a:srgbClr val="39B218"/>
          </a:solidFill>
          <a:ln w="36576">
            <a:solidFill>
              <a:srgbClr val="000000"/>
            </a:solidFill>
            <a:prstDash val="solid"/>
            <a:round/>
            <a:headEnd/>
            <a:tailEnd/>
          </a:ln>
        </p:spPr>
        <p:txBody>
          <a:bodyPr/>
          <a:lstStyle/>
          <a:p>
            <a:endParaRPr lang="cs-CZ"/>
          </a:p>
        </p:txBody>
      </p:sp>
      <p:sp>
        <p:nvSpPr>
          <p:cNvPr id="13326" name="Freeform 15"/>
          <p:cNvSpPr>
            <a:spLocks/>
          </p:cNvSpPr>
          <p:nvPr/>
        </p:nvSpPr>
        <p:spPr bwMode="auto">
          <a:xfrm>
            <a:off x="1735271" y="2693988"/>
            <a:ext cx="780785" cy="468312"/>
          </a:xfrm>
          <a:custGeom>
            <a:avLst/>
            <a:gdLst>
              <a:gd name="T0" fmla="*/ 2147483647 w 408"/>
              <a:gd name="T1" fmla="*/ 2147483647 h 265"/>
              <a:gd name="T2" fmla="*/ 2147483647 w 408"/>
              <a:gd name="T3" fmla="*/ 2147483647 h 265"/>
              <a:gd name="T4" fmla="*/ 2147483647 w 408"/>
              <a:gd name="T5" fmla="*/ 2147483647 h 265"/>
              <a:gd name="T6" fmla="*/ 2147483647 w 408"/>
              <a:gd name="T7" fmla="*/ 2147483647 h 265"/>
              <a:gd name="T8" fmla="*/ 2147483647 w 408"/>
              <a:gd name="T9" fmla="*/ 2147483647 h 265"/>
              <a:gd name="T10" fmla="*/ 2147483647 w 408"/>
              <a:gd name="T11" fmla="*/ 2147483647 h 265"/>
              <a:gd name="T12" fmla="*/ 2147483647 w 408"/>
              <a:gd name="T13" fmla="*/ 2147483647 h 265"/>
              <a:gd name="T14" fmla="*/ 2147483647 w 408"/>
              <a:gd name="T15" fmla="*/ 2147483647 h 265"/>
              <a:gd name="T16" fmla="*/ 2147483647 w 408"/>
              <a:gd name="T17" fmla="*/ 2147483647 h 265"/>
              <a:gd name="T18" fmla="*/ 2147483647 w 408"/>
              <a:gd name="T19" fmla="*/ 2147483647 h 265"/>
              <a:gd name="T20" fmla="*/ 2147483647 w 408"/>
              <a:gd name="T21" fmla="*/ 2147483647 h 265"/>
              <a:gd name="T22" fmla="*/ 2147483647 w 408"/>
              <a:gd name="T23" fmla="*/ 2147483647 h 265"/>
              <a:gd name="T24" fmla="*/ 2147483647 w 408"/>
              <a:gd name="T25" fmla="*/ 2147483647 h 265"/>
              <a:gd name="T26" fmla="*/ 2147483647 w 408"/>
              <a:gd name="T27" fmla="*/ 2147483647 h 265"/>
              <a:gd name="T28" fmla="*/ 2147483647 w 408"/>
              <a:gd name="T29" fmla="*/ 2147483647 h 265"/>
              <a:gd name="T30" fmla="*/ 2147483647 w 408"/>
              <a:gd name="T31" fmla="*/ 2147483647 h 265"/>
              <a:gd name="T32" fmla="*/ 2147483647 w 408"/>
              <a:gd name="T33" fmla="*/ 2147483647 h 265"/>
              <a:gd name="T34" fmla="*/ 2147483647 w 408"/>
              <a:gd name="T35" fmla="*/ 2147483647 h 265"/>
              <a:gd name="T36" fmla="*/ 2147483647 w 408"/>
              <a:gd name="T37" fmla="*/ 2147483647 h 265"/>
              <a:gd name="T38" fmla="*/ 2147483647 w 408"/>
              <a:gd name="T39" fmla="*/ 2147483647 h 265"/>
              <a:gd name="T40" fmla="*/ 2147483647 w 408"/>
              <a:gd name="T41" fmla="*/ 2147483647 h 265"/>
              <a:gd name="T42" fmla="*/ 2147483647 w 408"/>
              <a:gd name="T43" fmla="*/ 2147483647 h 265"/>
              <a:gd name="T44" fmla="*/ 2147483647 w 408"/>
              <a:gd name="T45" fmla="*/ 2147483647 h 265"/>
              <a:gd name="T46" fmla="*/ 2147483647 w 408"/>
              <a:gd name="T47" fmla="*/ 2147483647 h 265"/>
              <a:gd name="T48" fmla="*/ 2147483647 w 408"/>
              <a:gd name="T49" fmla="*/ 2147483647 h 265"/>
              <a:gd name="T50" fmla="*/ 2147483647 w 408"/>
              <a:gd name="T51" fmla="*/ 2147483647 h 265"/>
              <a:gd name="T52" fmla="*/ 2147483647 w 408"/>
              <a:gd name="T53" fmla="*/ 2147483647 h 265"/>
              <a:gd name="T54" fmla="*/ 2147483647 w 408"/>
              <a:gd name="T55" fmla="*/ 2147483647 h 265"/>
              <a:gd name="T56" fmla="*/ 2147483647 w 408"/>
              <a:gd name="T57" fmla="*/ 2147483647 h 265"/>
              <a:gd name="T58" fmla="*/ 2147483647 w 408"/>
              <a:gd name="T59" fmla="*/ 2147483647 h 265"/>
              <a:gd name="T60" fmla="*/ 2147483647 w 408"/>
              <a:gd name="T61" fmla="*/ 2147483647 h 265"/>
              <a:gd name="T62" fmla="*/ 2147483647 w 408"/>
              <a:gd name="T63" fmla="*/ 2147483647 h 265"/>
              <a:gd name="T64" fmla="*/ 2147483647 w 408"/>
              <a:gd name="T65" fmla="*/ 2147483647 h 265"/>
              <a:gd name="T66" fmla="*/ 2147483647 w 408"/>
              <a:gd name="T67" fmla="*/ 2147483647 h 265"/>
              <a:gd name="T68" fmla="*/ 2147483647 w 408"/>
              <a:gd name="T69" fmla="*/ 2147483647 h 265"/>
              <a:gd name="T70" fmla="*/ 2147483647 w 408"/>
              <a:gd name="T71" fmla="*/ 2147483647 h 265"/>
              <a:gd name="T72" fmla="*/ 2147483647 w 408"/>
              <a:gd name="T73" fmla="*/ 2147483647 h 265"/>
              <a:gd name="T74" fmla="*/ 2147483647 w 408"/>
              <a:gd name="T75" fmla="*/ 2147483647 h 265"/>
              <a:gd name="T76" fmla="*/ 2147483647 w 408"/>
              <a:gd name="T77" fmla="*/ 2147483647 h 265"/>
              <a:gd name="T78" fmla="*/ 2147483647 w 408"/>
              <a:gd name="T79" fmla="*/ 2147483647 h 265"/>
              <a:gd name="T80" fmla="*/ 2147483647 w 408"/>
              <a:gd name="T81" fmla="*/ 2147483647 h 265"/>
              <a:gd name="T82" fmla="*/ 2147483647 w 408"/>
              <a:gd name="T83" fmla="*/ 2147483647 h 265"/>
              <a:gd name="T84" fmla="*/ 2147483647 w 408"/>
              <a:gd name="T85" fmla="*/ 2147483647 h 265"/>
              <a:gd name="T86" fmla="*/ 2147483647 w 408"/>
              <a:gd name="T87" fmla="*/ 2147483647 h 265"/>
              <a:gd name="T88" fmla="*/ 2147483647 w 408"/>
              <a:gd name="T89" fmla="*/ 2147483647 h 265"/>
              <a:gd name="T90" fmla="*/ 2147483647 w 408"/>
              <a:gd name="T91" fmla="*/ 2147483647 h 265"/>
              <a:gd name="T92" fmla="*/ 2147483647 w 408"/>
              <a:gd name="T93" fmla="*/ 2147483647 h 265"/>
              <a:gd name="T94" fmla="*/ 2147483647 w 408"/>
              <a:gd name="T95" fmla="*/ 2147483647 h 265"/>
              <a:gd name="T96" fmla="*/ 2147483647 w 408"/>
              <a:gd name="T97" fmla="*/ 2147483647 h 265"/>
              <a:gd name="T98" fmla="*/ 2147483647 w 408"/>
              <a:gd name="T99" fmla="*/ 2147483647 h 265"/>
              <a:gd name="T100" fmla="*/ 2147483647 w 408"/>
              <a:gd name="T101" fmla="*/ 2147483647 h 265"/>
              <a:gd name="T102" fmla="*/ 2147483647 w 408"/>
              <a:gd name="T103" fmla="*/ 2147483647 h 265"/>
              <a:gd name="T104" fmla="*/ 2147483647 w 408"/>
              <a:gd name="T105" fmla="*/ 2147483647 h 265"/>
              <a:gd name="T106" fmla="*/ 2147483647 w 408"/>
              <a:gd name="T107" fmla="*/ 2147483647 h 265"/>
              <a:gd name="T108" fmla="*/ 2147483647 w 408"/>
              <a:gd name="T109" fmla="*/ 2147483647 h 265"/>
              <a:gd name="T110" fmla="*/ 2147483647 w 408"/>
              <a:gd name="T111" fmla="*/ 2147483647 h 265"/>
              <a:gd name="T112" fmla="*/ 2147483647 w 408"/>
              <a:gd name="T113" fmla="*/ 2147483647 h 265"/>
              <a:gd name="T114" fmla="*/ 2147483647 w 408"/>
              <a:gd name="T115" fmla="*/ 2147483647 h 265"/>
              <a:gd name="T116" fmla="*/ 2147483647 w 408"/>
              <a:gd name="T117" fmla="*/ 2147483647 h 265"/>
              <a:gd name="T118" fmla="*/ 2147483647 w 408"/>
              <a:gd name="T119" fmla="*/ 2147483647 h 265"/>
              <a:gd name="T120" fmla="*/ 2147483647 w 408"/>
              <a:gd name="T121" fmla="*/ 2147483647 h 265"/>
              <a:gd name="T122" fmla="*/ 2147483647 w 408"/>
              <a:gd name="T123" fmla="*/ 2147483647 h 265"/>
              <a:gd name="T124" fmla="*/ 2147483647 w 408"/>
              <a:gd name="T125" fmla="*/ 2147483647 h 2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8"/>
              <a:gd name="T190" fmla="*/ 0 h 265"/>
              <a:gd name="T191" fmla="*/ 408 w 408"/>
              <a:gd name="T192" fmla="*/ 265 h 2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8" h="265">
                <a:moveTo>
                  <a:pt x="8" y="225"/>
                </a:moveTo>
                <a:lnTo>
                  <a:pt x="14" y="231"/>
                </a:lnTo>
                <a:lnTo>
                  <a:pt x="48" y="231"/>
                </a:lnTo>
                <a:lnTo>
                  <a:pt x="47" y="237"/>
                </a:lnTo>
                <a:lnTo>
                  <a:pt x="33" y="238"/>
                </a:lnTo>
                <a:lnTo>
                  <a:pt x="7" y="244"/>
                </a:lnTo>
                <a:lnTo>
                  <a:pt x="12" y="245"/>
                </a:lnTo>
                <a:lnTo>
                  <a:pt x="54" y="245"/>
                </a:lnTo>
                <a:lnTo>
                  <a:pt x="55" y="249"/>
                </a:lnTo>
                <a:lnTo>
                  <a:pt x="48" y="253"/>
                </a:lnTo>
                <a:lnTo>
                  <a:pt x="40" y="252"/>
                </a:lnTo>
                <a:lnTo>
                  <a:pt x="29" y="253"/>
                </a:lnTo>
                <a:lnTo>
                  <a:pt x="28" y="260"/>
                </a:lnTo>
                <a:lnTo>
                  <a:pt x="55" y="260"/>
                </a:lnTo>
                <a:lnTo>
                  <a:pt x="66" y="265"/>
                </a:lnTo>
                <a:lnTo>
                  <a:pt x="78" y="264"/>
                </a:lnTo>
                <a:lnTo>
                  <a:pt x="87" y="265"/>
                </a:lnTo>
                <a:lnTo>
                  <a:pt x="132" y="265"/>
                </a:lnTo>
                <a:lnTo>
                  <a:pt x="146" y="263"/>
                </a:lnTo>
                <a:lnTo>
                  <a:pt x="150" y="257"/>
                </a:lnTo>
                <a:lnTo>
                  <a:pt x="153" y="250"/>
                </a:lnTo>
                <a:lnTo>
                  <a:pt x="158" y="253"/>
                </a:lnTo>
                <a:lnTo>
                  <a:pt x="157" y="258"/>
                </a:lnTo>
                <a:lnTo>
                  <a:pt x="162" y="261"/>
                </a:lnTo>
                <a:lnTo>
                  <a:pt x="184" y="258"/>
                </a:lnTo>
                <a:lnTo>
                  <a:pt x="191" y="254"/>
                </a:lnTo>
                <a:lnTo>
                  <a:pt x="204" y="258"/>
                </a:lnTo>
                <a:lnTo>
                  <a:pt x="211" y="256"/>
                </a:lnTo>
                <a:lnTo>
                  <a:pt x="223" y="248"/>
                </a:lnTo>
                <a:lnTo>
                  <a:pt x="259" y="249"/>
                </a:lnTo>
                <a:lnTo>
                  <a:pt x="279" y="249"/>
                </a:lnTo>
                <a:lnTo>
                  <a:pt x="296" y="253"/>
                </a:lnTo>
                <a:lnTo>
                  <a:pt x="315" y="260"/>
                </a:lnTo>
                <a:lnTo>
                  <a:pt x="322" y="254"/>
                </a:lnTo>
                <a:lnTo>
                  <a:pt x="320" y="245"/>
                </a:lnTo>
                <a:lnTo>
                  <a:pt x="350" y="219"/>
                </a:lnTo>
                <a:lnTo>
                  <a:pt x="369" y="204"/>
                </a:lnTo>
                <a:lnTo>
                  <a:pt x="375" y="187"/>
                </a:lnTo>
                <a:lnTo>
                  <a:pt x="378" y="170"/>
                </a:lnTo>
                <a:lnTo>
                  <a:pt x="383" y="169"/>
                </a:lnTo>
                <a:lnTo>
                  <a:pt x="394" y="157"/>
                </a:lnTo>
                <a:lnTo>
                  <a:pt x="388" y="126"/>
                </a:lnTo>
                <a:lnTo>
                  <a:pt x="394" y="119"/>
                </a:lnTo>
                <a:lnTo>
                  <a:pt x="402" y="119"/>
                </a:lnTo>
                <a:lnTo>
                  <a:pt x="401" y="114"/>
                </a:lnTo>
                <a:lnTo>
                  <a:pt x="408" y="96"/>
                </a:lnTo>
                <a:lnTo>
                  <a:pt x="395" y="80"/>
                </a:lnTo>
                <a:lnTo>
                  <a:pt x="352" y="77"/>
                </a:lnTo>
                <a:lnTo>
                  <a:pt x="338" y="85"/>
                </a:lnTo>
                <a:lnTo>
                  <a:pt x="317" y="92"/>
                </a:lnTo>
                <a:lnTo>
                  <a:pt x="303" y="84"/>
                </a:lnTo>
                <a:lnTo>
                  <a:pt x="301" y="68"/>
                </a:lnTo>
                <a:lnTo>
                  <a:pt x="286" y="54"/>
                </a:lnTo>
                <a:lnTo>
                  <a:pt x="305" y="50"/>
                </a:lnTo>
                <a:lnTo>
                  <a:pt x="310" y="39"/>
                </a:lnTo>
                <a:lnTo>
                  <a:pt x="324" y="42"/>
                </a:lnTo>
                <a:lnTo>
                  <a:pt x="336" y="35"/>
                </a:lnTo>
                <a:lnTo>
                  <a:pt x="343" y="26"/>
                </a:lnTo>
                <a:lnTo>
                  <a:pt x="347" y="22"/>
                </a:lnTo>
                <a:lnTo>
                  <a:pt x="354" y="3"/>
                </a:lnTo>
                <a:lnTo>
                  <a:pt x="345" y="3"/>
                </a:lnTo>
                <a:lnTo>
                  <a:pt x="329" y="4"/>
                </a:lnTo>
                <a:lnTo>
                  <a:pt x="326" y="0"/>
                </a:lnTo>
                <a:lnTo>
                  <a:pt x="308" y="3"/>
                </a:lnTo>
                <a:lnTo>
                  <a:pt x="294" y="7"/>
                </a:lnTo>
                <a:lnTo>
                  <a:pt x="287" y="7"/>
                </a:lnTo>
                <a:lnTo>
                  <a:pt x="279" y="15"/>
                </a:lnTo>
                <a:lnTo>
                  <a:pt x="280" y="19"/>
                </a:lnTo>
                <a:lnTo>
                  <a:pt x="265" y="26"/>
                </a:lnTo>
                <a:lnTo>
                  <a:pt x="245" y="28"/>
                </a:lnTo>
                <a:lnTo>
                  <a:pt x="245" y="34"/>
                </a:lnTo>
                <a:lnTo>
                  <a:pt x="263" y="39"/>
                </a:lnTo>
                <a:lnTo>
                  <a:pt x="272" y="39"/>
                </a:lnTo>
                <a:lnTo>
                  <a:pt x="284" y="42"/>
                </a:lnTo>
                <a:lnTo>
                  <a:pt x="273" y="51"/>
                </a:lnTo>
                <a:lnTo>
                  <a:pt x="245" y="55"/>
                </a:lnTo>
                <a:lnTo>
                  <a:pt x="239" y="65"/>
                </a:lnTo>
                <a:lnTo>
                  <a:pt x="219" y="59"/>
                </a:lnTo>
                <a:lnTo>
                  <a:pt x="193" y="57"/>
                </a:lnTo>
                <a:lnTo>
                  <a:pt x="191" y="50"/>
                </a:lnTo>
                <a:lnTo>
                  <a:pt x="160" y="40"/>
                </a:lnTo>
                <a:lnTo>
                  <a:pt x="137" y="51"/>
                </a:lnTo>
                <a:lnTo>
                  <a:pt x="134" y="66"/>
                </a:lnTo>
                <a:lnTo>
                  <a:pt x="127" y="62"/>
                </a:lnTo>
                <a:lnTo>
                  <a:pt x="115" y="61"/>
                </a:lnTo>
                <a:lnTo>
                  <a:pt x="120" y="69"/>
                </a:lnTo>
                <a:lnTo>
                  <a:pt x="146" y="78"/>
                </a:lnTo>
                <a:lnTo>
                  <a:pt x="146" y="84"/>
                </a:lnTo>
                <a:lnTo>
                  <a:pt x="120" y="87"/>
                </a:lnTo>
                <a:lnTo>
                  <a:pt x="111" y="92"/>
                </a:lnTo>
                <a:lnTo>
                  <a:pt x="97" y="95"/>
                </a:lnTo>
                <a:lnTo>
                  <a:pt x="94" y="100"/>
                </a:lnTo>
                <a:lnTo>
                  <a:pt x="99" y="108"/>
                </a:lnTo>
                <a:lnTo>
                  <a:pt x="106" y="111"/>
                </a:lnTo>
                <a:lnTo>
                  <a:pt x="102" y="115"/>
                </a:lnTo>
                <a:lnTo>
                  <a:pt x="120" y="118"/>
                </a:lnTo>
                <a:lnTo>
                  <a:pt x="120" y="124"/>
                </a:lnTo>
                <a:lnTo>
                  <a:pt x="164" y="135"/>
                </a:lnTo>
                <a:lnTo>
                  <a:pt x="165" y="141"/>
                </a:lnTo>
                <a:lnTo>
                  <a:pt x="158" y="142"/>
                </a:lnTo>
                <a:lnTo>
                  <a:pt x="137" y="143"/>
                </a:lnTo>
                <a:lnTo>
                  <a:pt x="123" y="147"/>
                </a:lnTo>
                <a:lnTo>
                  <a:pt x="115" y="160"/>
                </a:lnTo>
                <a:lnTo>
                  <a:pt x="104" y="166"/>
                </a:lnTo>
                <a:lnTo>
                  <a:pt x="75" y="175"/>
                </a:lnTo>
                <a:lnTo>
                  <a:pt x="122" y="180"/>
                </a:lnTo>
                <a:lnTo>
                  <a:pt x="151" y="170"/>
                </a:lnTo>
                <a:lnTo>
                  <a:pt x="146" y="181"/>
                </a:lnTo>
                <a:lnTo>
                  <a:pt x="158" y="184"/>
                </a:lnTo>
                <a:lnTo>
                  <a:pt x="158" y="185"/>
                </a:lnTo>
                <a:lnTo>
                  <a:pt x="108" y="183"/>
                </a:lnTo>
                <a:lnTo>
                  <a:pt x="85" y="180"/>
                </a:lnTo>
                <a:lnTo>
                  <a:pt x="62" y="191"/>
                </a:lnTo>
                <a:lnTo>
                  <a:pt x="57" y="196"/>
                </a:lnTo>
                <a:lnTo>
                  <a:pt x="52" y="198"/>
                </a:lnTo>
                <a:lnTo>
                  <a:pt x="43" y="195"/>
                </a:lnTo>
                <a:lnTo>
                  <a:pt x="34" y="195"/>
                </a:lnTo>
                <a:lnTo>
                  <a:pt x="24" y="192"/>
                </a:lnTo>
                <a:lnTo>
                  <a:pt x="14" y="195"/>
                </a:lnTo>
                <a:lnTo>
                  <a:pt x="5" y="202"/>
                </a:lnTo>
                <a:lnTo>
                  <a:pt x="43" y="207"/>
                </a:lnTo>
                <a:lnTo>
                  <a:pt x="43" y="211"/>
                </a:lnTo>
                <a:lnTo>
                  <a:pt x="22" y="212"/>
                </a:lnTo>
                <a:lnTo>
                  <a:pt x="5" y="218"/>
                </a:lnTo>
                <a:lnTo>
                  <a:pt x="0" y="223"/>
                </a:lnTo>
                <a:lnTo>
                  <a:pt x="8" y="225"/>
                </a:lnTo>
                <a:close/>
              </a:path>
            </a:pathLst>
          </a:custGeom>
          <a:solidFill>
            <a:srgbClr val="0000FF"/>
          </a:solidFill>
          <a:ln w="36576">
            <a:solidFill>
              <a:srgbClr val="000000"/>
            </a:solidFill>
            <a:prstDash val="solid"/>
            <a:round/>
            <a:headEnd/>
            <a:tailEnd/>
          </a:ln>
        </p:spPr>
        <p:txBody>
          <a:bodyPr/>
          <a:lstStyle/>
          <a:p>
            <a:endParaRPr lang="cs-CZ"/>
          </a:p>
        </p:txBody>
      </p:sp>
      <p:sp>
        <p:nvSpPr>
          <p:cNvPr id="13327" name="Rectangle 16"/>
          <p:cNvSpPr>
            <a:spLocks noChangeArrowheads="1"/>
          </p:cNvSpPr>
          <p:nvPr/>
        </p:nvSpPr>
        <p:spPr bwMode="auto">
          <a:xfrm>
            <a:off x="1812660" y="2840039"/>
            <a:ext cx="418384"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Ireland</a:t>
            </a:r>
            <a:endParaRPr lang="en-US" altLang="cs-CZ">
              <a:latin typeface="Times New Roman" pitchFamily="18" charset="0"/>
              <a:cs typeface="Arial" pitchFamily="34" charset="0"/>
            </a:endParaRPr>
          </a:p>
        </p:txBody>
      </p:sp>
      <p:sp>
        <p:nvSpPr>
          <p:cNvPr id="13328" name="Freeform 17"/>
          <p:cNvSpPr>
            <a:spLocks/>
          </p:cNvSpPr>
          <p:nvPr/>
        </p:nvSpPr>
        <p:spPr bwMode="auto">
          <a:xfrm>
            <a:off x="5575564" y="2760664"/>
            <a:ext cx="639763" cy="363537"/>
          </a:xfrm>
          <a:custGeom>
            <a:avLst/>
            <a:gdLst>
              <a:gd name="T0" fmla="*/ 2147483647 w 335"/>
              <a:gd name="T1" fmla="*/ 2147483647 h 206"/>
              <a:gd name="T2" fmla="*/ 2147483647 w 335"/>
              <a:gd name="T3" fmla="*/ 2147483647 h 206"/>
              <a:gd name="T4" fmla="*/ 2147483647 w 335"/>
              <a:gd name="T5" fmla="*/ 2147483647 h 206"/>
              <a:gd name="T6" fmla="*/ 2147483647 w 335"/>
              <a:gd name="T7" fmla="*/ 2147483647 h 206"/>
              <a:gd name="T8" fmla="*/ 2147483647 w 335"/>
              <a:gd name="T9" fmla="*/ 2147483647 h 206"/>
              <a:gd name="T10" fmla="*/ 2147483647 w 335"/>
              <a:gd name="T11" fmla="*/ 2147483647 h 206"/>
              <a:gd name="T12" fmla="*/ 2147483647 w 335"/>
              <a:gd name="T13" fmla="*/ 2147483647 h 206"/>
              <a:gd name="T14" fmla="*/ 2147483647 w 335"/>
              <a:gd name="T15" fmla="*/ 2147483647 h 206"/>
              <a:gd name="T16" fmla="*/ 2147483647 w 335"/>
              <a:gd name="T17" fmla="*/ 2147483647 h 206"/>
              <a:gd name="T18" fmla="*/ 2147483647 w 335"/>
              <a:gd name="T19" fmla="*/ 2147483647 h 206"/>
              <a:gd name="T20" fmla="*/ 2147483647 w 335"/>
              <a:gd name="T21" fmla="*/ 2147483647 h 206"/>
              <a:gd name="T22" fmla="*/ 2147483647 w 335"/>
              <a:gd name="T23" fmla="*/ 2147483647 h 206"/>
              <a:gd name="T24" fmla="*/ 2147483647 w 335"/>
              <a:gd name="T25" fmla="*/ 2147483647 h 206"/>
              <a:gd name="T26" fmla="*/ 2147483647 w 335"/>
              <a:gd name="T27" fmla="*/ 2147483647 h 206"/>
              <a:gd name="T28" fmla="*/ 2147483647 w 335"/>
              <a:gd name="T29" fmla="*/ 2147483647 h 206"/>
              <a:gd name="T30" fmla="*/ 2147483647 w 335"/>
              <a:gd name="T31" fmla="*/ 2147483647 h 206"/>
              <a:gd name="T32" fmla="*/ 2147483647 w 335"/>
              <a:gd name="T33" fmla="*/ 2147483647 h 206"/>
              <a:gd name="T34" fmla="*/ 2147483647 w 335"/>
              <a:gd name="T35" fmla="*/ 2147483647 h 206"/>
              <a:gd name="T36" fmla="*/ 2147483647 w 335"/>
              <a:gd name="T37" fmla="*/ 2147483647 h 206"/>
              <a:gd name="T38" fmla="*/ 2147483647 w 335"/>
              <a:gd name="T39" fmla="*/ 2147483647 h 206"/>
              <a:gd name="T40" fmla="*/ 2147483647 w 335"/>
              <a:gd name="T41" fmla="*/ 0 h 206"/>
              <a:gd name="T42" fmla="*/ 2147483647 w 335"/>
              <a:gd name="T43" fmla="*/ 2147483647 h 206"/>
              <a:gd name="T44" fmla="*/ 2147483647 w 335"/>
              <a:gd name="T45" fmla="*/ 2147483647 h 206"/>
              <a:gd name="T46" fmla="*/ 2147483647 w 335"/>
              <a:gd name="T47" fmla="*/ 2147483647 h 206"/>
              <a:gd name="T48" fmla="*/ 2147483647 w 335"/>
              <a:gd name="T49" fmla="*/ 2147483647 h 206"/>
              <a:gd name="T50" fmla="*/ 2147483647 w 335"/>
              <a:gd name="T51" fmla="*/ 2147483647 h 206"/>
              <a:gd name="T52" fmla="*/ 2147483647 w 335"/>
              <a:gd name="T53" fmla="*/ 2147483647 h 206"/>
              <a:gd name="T54" fmla="*/ 0 w 335"/>
              <a:gd name="T55" fmla="*/ 2147483647 h 206"/>
              <a:gd name="T56" fmla="*/ 2147483647 w 335"/>
              <a:gd name="T57" fmla="*/ 2147483647 h 206"/>
              <a:gd name="T58" fmla="*/ 2147483647 w 335"/>
              <a:gd name="T59" fmla="*/ 2147483647 h 206"/>
              <a:gd name="T60" fmla="*/ 2147483647 w 335"/>
              <a:gd name="T61" fmla="*/ 2147483647 h 206"/>
              <a:gd name="T62" fmla="*/ 2147483647 w 335"/>
              <a:gd name="T63" fmla="*/ 2147483647 h 206"/>
              <a:gd name="T64" fmla="*/ 2147483647 w 335"/>
              <a:gd name="T65" fmla="*/ 2147483647 h 2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206"/>
              <a:gd name="T101" fmla="*/ 335 w 335"/>
              <a:gd name="T102" fmla="*/ 206 h 2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206">
                <a:moveTo>
                  <a:pt x="33" y="108"/>
                </a:moveTo>
                <a:lnTo>
                  <a:pt x="73" y="119"/>
                </a:lnTo>
                <a:lnTo>
                  <a:pt x="99" y="118"/>
                </a:lnTo>
                <a:lnTo>
                  <a:pt x="120" y="139"/>
                </a:lnTo>
                <a:lnTo>
                  <a:pt x="117" y="153"/>
                </a:lnTo>
                <a:lnTo>
                  <a:pt x="118" y="166"/>
                </a:lnTo>
                <a:lnTo>
                  <a:pt x="122" y="174"/>
                </a:lnTo>
                <a:lnTo>
                  <a:pt x="139" y="180"/>
                </a:lnTo>
                <a:lnTo>
                  <a:pt x="167" y="199"/>
                </a:lnTo>
                <a:lnTo>
                  <a:pt x="185" y="206"/>
                </a:lnTo>
                <a:lnTo>
                  <a:pt x="202" y="200"/>
                </a:lnTo>
                <a:lnTo>
                  <a:pt x="219" y="201"/>
                </a:lnTo>
                <a:lnTo>
                  <a:pt x="300" y="165"/>
                </a:lnTo>
                <a:lnTo>
                  <a:pt x="289" y="147"/>
                </a:lnTo>
                <a:lnTo>
                  <a:pt x="315" y="96"/>
                </a:lnTo>
                <a:lnTo>
                  <a:pt x="335" y="89"/>
                </a:lnTo>
                <a:lnTo>
                  <a:pt x="329" y="62"/>
                </a:lnTo>
                <a:lnTo>
                  <a:pt x="293" y="28"/>
                </a:lnTo>
                <a:lnTo>
                  <a:pt x="263" y="16"/>
                </a:lnTo>
                <a:lnTo>
                  <a:pt x="239" y="17"/>
                </a:lnTo>
                <a:lnTo>
                  <a:pt x="211" y="0"/>
                </a:lnTo>
                <a:lnTo>
                  <a:pt x="200" y="11"/>
                </a:lnTo>
                <a:lnTo>
                  <a:pt x="185" y="15"/>
                </a:lnTo>
                <a:lnTo>
                  <a:pt x="127" y="9"/>
                </a:lnTo>
                <a:lnTo>
                  <a:pt x="63" y="15"/>
                </a:lnTo>
                <a:lnTo>
                  <a:pt x="24" y="31"/>
                </a:lnTo>
                <a:lnTo>
                  <a:pt x="17" y="43"/>
                </a:lnTo>
                <a:lnTo>
                  <a:pt x="0" y="46"/>
                </a:lnTo>
                <a:lnTo>
                  <a:pt x="5" y="63"/>
                </a:lnTo>
                <a:lnTo>
                  <a:pt x="5" y="74"/>
                </a:lnTo>
                <a:lnTo>
                  <a:pt x="5" y="69"/>
                </a:lnTo>
                <a:lnTo>
                  <a:pt x="17" y="93"/>
                </a:lnTo>
                <a:lnTo>
                  <a:pt x="33" y="108"/>
                </a:lnTo>
                <a:close/>
              </a:path>
            </a:pathLst>
          </a:custGeom>
          <a:solidFill>
            <a:srgbClr val="39B218"/>
          </a:solidFill>
          <a:ln w="3175">
            <a:solidFill>
              <a:srgbClr val="000000"/>
            </a:solidFill>
            <a:prstDash val="solid"/>
            <a:round/>
            <a:headEnd/>
            <a:tailEnd/>
          </a:ln>
        </p:spPr>
        <p:txBody>
          <a:bodyPr/>
          <a:lstStyle/>
          <a:p>
            <a:endParaRPr lang="cs-CZ"/>
          </a:p>
        </p:txBody>
      </p:sp>
      <p:sp>
        <p:nvSpPr>
          <p:cNvPr id="13329" name="Freeform 18"/>
          <p:cNvSpPr>
            <a:spLocks/>
          </p:cNvSpPr>
          <p:nvPr/>
        </p:nvSpPr>
        <p:spPr bwMode="auto">
          <a:xfrm>
            <a:off x="5565246" y="2533650"/>
            <a:ext cx="799704" cy="336550"/>
          </a:xfrm>
          <a:custGeom>
            <a:avLst/>
            <a:gdLst>
              <a:gd name="T0" fmla="*/ 2147483647 w 418"/>
              <a:gd name="T1" fmla="*/ 2147483647 h 191"/>
              <a:gd name="T2" fmla="*/ 2147483647 w 418"/>
              <a:gd name="T3" fmla="*/ 2147483647 h 191"/>
              <a:gd name="T4" fmla="*/ 2147483647 w 418"/>
              <a:gd name="T5" fmla="*/ 2147483647 h 191"/>
              <a:gd name="T6" fmla="*/ 2147483647 w 418"/>
              <a:gd name="T7" fmla="*/ 2147483647 h 191"/>
              <a:gd name="T8" fmla="*/ 2147483647 w 418"/>
              <a:gd name="T9" fmla="*/ 2147483647 h 191"/>
              <a:gd name="T10" fmla="*/ 2147483647 w 418"/>
              <a:gd name="T11" fmla="*/ 2147483647 h 191"/>
              <a:gd name="T12" fmla="*/ 2147483647 w 418"/>
              <a:gd name="T13" fmla="*/ 2147483647 h 191"/>
              <a:gd name="T14" fmla="*/ 2147483647 w 418"/>
              <a:gd name="T15" fmla="*/ 2147483647 h 191"/>
              <a:gd name="T16" fmla="*/ 2147483647 w 418"/>
              <a:gd name="T17" fmla="*/ 2147483647 h 191"/>
              <a:gd name="T18" fmla="*/ 2147483647 w 418"/>
              <a:gd name="T19" fmla="*/ 2147483647 h 191"/>
              <a:gd name="T20" fmla="*/ 2147483647 w 418"/>
              <a:gd name="T21" fmla="*/ 2147483647 h 191"/>
              <a:gd name="T22" fmla="*/ 2147483647 w 418"/>
              <a:gd name="T23" fmla="*/ 2147483647 h 191"/>
              <a:gd name="T24" fmla="*/ 2147483647 w 418"/>
              <a:gd name="T25" fmla="*/ 2147483647 h 191"/>
              <a:gd name="T26" fmla="*/ 2147483647 w 418"/>
              <a:gd name="T27" fmla="*/ 2147483647 h 191"/>
              <a:gd name="T28" fmla="*/ 2147483647 w 418"/>
              <a:gd name="T29" fmla="*/ 2147483647 h 191"/>
              <a:gd name="T30" fmla="*/ 2147483647 w 418"/>
              <a:gd name="T31" fmla="*/ 2147483647 h 191"/>
              <a:gd name="T32" fmla="*/ 2147483647 w 418"/>
              <a:gd name="T33" fmla="*/ 2147483647 h 191"/>
              <a:gd name="T34" fmla="*/ 2147483647 w 418"/>
              <a:gd name="T35" fmla="*/ 2147483647 h 191"/>
              <a:gd name="T36" fmla="*/ 2147483647 w 418"/>
              <a:gd name="T37" fmla="*/ 2147483647 h 191"/>
              <a:gd name="T38" fmla="*/ 2147483647 w 418"/>
              <a:gd name="T39" fmla="*/ 2147483647 h 191"/>
              <a:gd name="T40" fmla="*/ 2147483647 w 418"/>
              <a:gd name="T41" fmla="*/ 2147483647 h 191"/>
              <a:gd name="T42" fmla="*/ 2147483647 w 418"/>
              <a:gd name="T43" fmla="*/ 2147483647 h 191"/>
              <a:gd name="T44" fmla="*/ 2147483647 w 418"/>
              <a:gd name="T45" fmla="*/ 2147483647 h 191"/>
              <a:gd name="T46" fmla="*/ 2147483647 w 418"/>
              <a:gd name="T47" fmla="*/ 2147483647 h 191"/>
              <a:gd name="T48" fmla="*/ 2147483647 w 418"/>
              <a:gd name="T49" fmla="*/ 0 h 191"/>
              <a:gd name="T50" fmla="*/ 2147483647 w 418"/>
              <a:gd name="T51" fmla="*/ 2147483647 h 191"/>
              <a:gd name="T52" fmla="*/ 2147483647 w 418"/>
              <a:gd name="T53" fmla="*/ 2147483647 h 191"/>
              <a:gd name="T54" fmla="*/ 2147483647 w 418"/>
              <a:gd name="T55" fmla="*/ 2147483647 h 191"/>
              <a:gd name="T56" fmla="*/ 2147483647 w 418"/>
              <a:gd name="T57" fmla="*/ 2147483647 h 191"/>
              <a:gd name="T58" fmla="*/ 2147483647 w 418"/>
              <a:gd name="T59" fmla="*/ 2147483647 h 191"/>
              <a:gd name="T60" fmla="*/ 2147483647 w 418"/>
              <a:gd name="T61" fmla="*/ 2147483647 h 191"/>
              <a:gd name="T62" fmla="*/ 2147483647 w 418"/>
              <a:gd name="T63" fmla="*/ 2147483647 h 191"/>
              <a:gd name="T64" fmla="*/ 2147483647 w 418"/>
              <a:gd name="T65" fmla="*/ 2147483647 h 191"/>
              <a:gd name="T66" fmla="*/ 2147483647 w 418"/>
              <a:gd name="T67" fmla="*/ 2147483647 h 191"/>
              <a:gd name="T68" fmla="*/ 2147483647 w 418"/>
              <a:gd name="T69" fmla="*/ 2147483647 h 191"/>
              <a:gd name="T70" fmla="*/ 2147483647 w 418"/>
              <a:gd name="T71" fmla="*/ 2147483647 h 191"/>
              <a:gd name="T72" fmla="*/ 2147483647 w 418"/>
              <a:gd name="T73" fmla="*/ 2147483647 h 191"/>
              <a:gd name="T74" fmla="*/ 2147483647 w 418"/>
              <a:gd name="T75" fmla="*/ 2147483647 h 191"/>
              <a:gd name="T76" fmla="*/ 0 w 418"/>
              <a:gd name="T77" fmla="*/ 2147483647 h 191"/>
              <a:gd name="T78" fmla="*/ 2147483647 w 418"/>
              <a:gd name="T79" fmla="*/ 2147483647 h 191"/>
              <a:gd name="T80" fmla="*/ 2147483647 w 418"/>
              <a:gd name="T81" fmla="*/ 2147483647 h 191"/>
              <a:gd name="T82" fmla="*/ 2147483647 w 418"/>
              <a:gd name="T83" fmla="*/ 2147483647 h 1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191"/>
              <a:gd name="T128" fmla="*/ 418 w 418"/>
              <a:gd name="T129" fmla="*/ 191 h 1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191">
                <a:moveTo>
                  <a:pt x="22" y="172"/>
                </a:moveTo>
                <a:lnTo>
                  <a:pt x="29" y="160"/>
                </a:lnTo>
                <a:lnTo>
                  <a:pt x="68" y="144"/>
                </a:lnTo>
                <a:lnTo>
                  <a:pt x="132" y="138"/>
                </a:lnTo>
                <a:lnTo>
                  <a:pt x="190" y="144"/>
                </a:lnTo>
                <a:lnTo>
                  <a:pt x="205" y="140"/>
                </a:lnTo>
                <a:lnTo>
                  <a:pt x="216" y="129"/>
                </a:lnTo>
                <a:lnTo>
                  <a:pt x="244" y="146"/>
                </a:lnTo>
                <a:lnTo>
                  <a:pt x="268" y="145"/>
                </a:lnTo>
                <a:lnTo>
                  <a:pt x="298" y="157"/>
                </a:lnTo>
                <a:lnTo>
                  <a:pt x="334" y="191"/>
                </a:lnTo>
                <a:lnTo>
                  <a:pt x="359" y="161"/>
                </a:lnTo>
                <a:lnTo>
                  <a:pt x="383" y="161"/>
                </a:lnTo>
                <a:lnTo>
                  <a:pt x="394" y="142"/>
                </a:lnTo>
                <a:lnTo>
                  <a:pt x="418" y="118"/>
                </a:lnTo>
                <a:lnTo>
                  <a:pt x="415" y="104"/>
                </a:lnTo>
                <a:lnTo>
                  <a:pt x="387" y="72"/>
                </a:lnTo>
                <a:lnTo>
                  <a:pt x="373" y="62"/>
                </a:lnTo>
                <a:lnTo>
                  <a:pt x="373" y="43"/>
                </a:lnTo>
                <a:lnTo>
                  <a:pt x="343" y="15"/>
                </a:lnTo>
                <a:lnTo>
                  <a:pt x="312" y="23"/>
                </a:lnTo>
                <a:lnTo>
                  <a:pt x="273" y="15"/>
                </a:lnTo>
                <a:lnTo>
                  <a:pt x="266" y="8"/>
                </a:lnTo>
                <a:lnTo>
                  <a:pt x="251" y="7"/>
                </a:lnTo>
                <a:lnTo>
                  <a:pt x="237" y="0"/>
                </a:lnTo>
                <a:lnTo>
                  <a:pt x="195" y="6"/>
                </a:lnTo>
                <a:lnTo>
                  <a:pt x="183" y="14"/>
                </a:lnTo>
                <a:lnTo>
                  <a:pt x="177" y="71"/>
                </a:lnTo>
                <a:lnTo>
                  <a:pt x="148" y="92"/>
                </a:lnTo>
                <a:lnTo>
                  <a:pt x="125" y="88"/>
                </a:lnTo>
                <a:lnTo>
                  <a:pt x="81" y="56"/>
                </a:lnTo>
                <a:lnTo>
                  <a:pt x="76" y="41"/>
                </a:lnTo>
                <a:lnTo>
                  <a:pt x="40" y="52"/>
                </a:lnTo>
                <a:lnTo>
                  <a:pt x="31" y="57"/>
                </a:lnTo>
                <a:lnTo>
                  <a:pt x="17" y="80"/>
                </a:lnTo>
                <a:lnTo>
                  <a:pt x="13" y="103"/>
                </a:lnTo>
                <a:lnTo>
                  <a:pt x="6" y="113"/>
                </a:lnTo>
                <a:lnTo>
                  <a:pt x="1" y="125"/>
                </a:lnTo>
                <a:lnTo>
                  <a:pt x="0" y="167"/>
                </a:lnTo>
                <a:lnTo>
                  <a:pt x="5" y="175"/>
                </a:lnTo>
                <a:lnTo>
                  <a:pt x="15" y="176"/>
                </a:lnTo>
                <a:lnTo>
                  <a:pt x="22" y="172"/>
                </a:lnTo>
                <a:close/>
              </a:path>
            </a:pathLst>
          </a:custGeom>
          <a:solidFill>
            <a:srgbClr val="39B218"/>
          </a:solidFill>
          <a:ln w="3175">
            <a:solidFill>
              <a:srgbClr val="000000"/>
            </a:solidFill>
            <a:prstDash val="solid"/>
            <a:round/>
            <a:headEnd/>
            <a:tailEnd/>
          </a:ln>
        </p:spPr>
        <p:txBody>
          <a:bodyPr/>
          <a:lstStyle/>
          <a:p>
            <a:endParaRPr lang="cs-CZ"/>
          </a:p>
        </p:txBody>
      </p:sp>
      <p:sp>
        <p:nvSpPr>
          <p:cNvPr id="13330" name="Freeform 19"/>
          <p:cNvSpPr>
            <a:spLocks/>
          </p:cNvSpPr>
          <p:nvPr/>
        </p:nvSpPr>
        <p:spPr bwMode="auto">
          <a:xfrm>
            <a:off x="5893727" y="2741614"/>
            <a:ext cx="1090348" cy="714375"/>
          </a:xfrm>
          <a:custGeom>
            <a:avLst/>
            <a:gdLst>
              <a:gd name="T0" fmla="*/ 2147483647 w 570"/>
              <a:gd name="T1" fmla="*/ 0 h 405"/>
              <a:gd name="T2" fmla="*/ 2147483647 w 570"/>
              <a:gd name="T3" fmla="*/ 2147483647 h 405"/>
              <a:gd name="T4" fmla="*/ 2147483647 w 570"/>
              <a:gd name="T5" fmla="*/ 2147483647 h 405"/>
              <a:gd name="T6" fmla="*/ 2147483647 w 570"/>
              <a:gd name="T7" fmla="*/ 2147483647 h 405"/>
              <a:gd name="T8" fmla="*/ 2147483647 w 570"/>
              <a:gd name="T9" fmla="*/ 2147483647 h 405"/>
              <a:gd name="T10" fmla="*/ 2147483647 w 570"/>
              <a:gd name="T11" fmla="*/ 2147483647 h 405"/>
              <a:gd name="T12" fmla="*/ 2147483647 w 570"/>
              <a:gd name="T13" fmla="*/ 2147483647 h 405"/>
              <a:gd name="T14" fmla="*/ 2147483647 w 570"/>
              <a:gd name="T15" fmla="*/ 2147483647 h 405"/>
              <a:gd name="T16" fmla="*/ 2147483647 w 570"/>
              <a:gd name="T17" fmla="*/ 2147483647 h 405"/>
              <a:gd name="T18" fmla="*/ 2147483647 w 570"/>
              <a:gd name="T19" fmla="*/ 2147483647 h 405"/>
              <a:gd name="T20" fmla="*/ 2147483647 w 570"/>
              <a:gd name="T21" fmla="*/ 2147483647 h 405"/>
              <a:gd name="T22" fmla="*/ 2147483647 w 570"/>
              <a:gd name="T23" fmla="*/ 2147483647 h 405"/>
              <a:gd name="T24" fmla="*/ 0 w 570"/>
              <a:gd name="T25" fmla="*/ 2147483647 h 405"/>
              <a:gd name="T26" fmla="*/ 2147483647 w 570"/>
              <a:gd name="T27" fmla="*/ 2147483647 h 405"/>
              <a:gd name="T28" fmla="*/ 2147483647 w 570"/>
              <a:gd name="T29" fmla="*/ 2147483647 h 405"/>
              <a:gd name="T30" fmla="*/ 2147483647 w 570"/>
              <a:gd name="T31" fmla="*/ 2147483647 h 405"/>
              <a:gd name="T32" fmla="*/ 2147483647 w 570"/>
              <a:gd name="T33" fmla="*/ 2147483647 h 405"/>
              <a:gd name="T34" fmla="*/ 0 w 570"/>
              <a:gd name="T35" fmla="*/ 2147483647 h 405"/>
              <a:gd name="T36" fmla="*/ 2147483647 w 570"/>
              <a:gd name="T37" fmla="*/ 2147483647 h 405"/>
              <a:gd name="T38" fmla="*/ 2147483647 w 570"/>
              <a:gd name="T39" fmla="*/ 2147483647 h 405"/>
              <a:gd name="T40" fmla="*/ 2147483647 w 570"/>
              <a:gd name="T41" fmla="*/ 2147483647 h 405"/>
              <a:gd name="T42" fmla="*/ 2147483647 w 570"/>
              <a:gd name="T43" fmla="*/ 2147483647 h 405"/>
              <a:gd name="T44" fmla="*/ 2147483647 w 570"/>
              <a:gd name="T45" fmla="*/ 2147483647 h 405"/>
              <a:gd name="T46" fmla="*/ 2147483647 w 570"/>
              <a:gd name="T47" fmla="*/ 2147483647 h 405"/>
              <a:gd name="T48" fmla="*/ 2147483647 w 570"/>
              <a:gd name="T49" fmla="*/ 2147483647 h 405"/>
              <a:gd name="T50" fmla="*/ 2147483647 w 570"/>
              <a:gd name="T51" fmla="*/ 2147483647 h 405"/>
              <a:gd name="T52" fmla="*/ 2147483647 w 570"/>
              <a:gd name="T53" fmla="*/ 2147483647 h 405"/>
              <a:gd name="T54" fmla="*/ 2147483647 w 570"/>
              <a:gd name="T55" fmla="*/ 2147483647 h 405"/>
              <a:gd name="T56" fmla="*/ 2147483647 w 570"/>
              <a:gd name="T57" fmla="*/ 2147483647 h 405"/>
              <a:gd name="T58" fmla="*/ 2147483647 w 570"/>
              <a:gd name="T59" fmla="*/ 2147483647 h 405"/>
              <a:gd name="T60" fmla="*/ 2147483647 w 570"/>
              <a:gd name="T61" fmla="*/ 2147483647 h 405"/>
              <a:gd name="T62" fmla="*/ 2147483647 w 570"/>
              <a:gd name="T63" fmla="*/ 2147483647 h 405"/>
              <a:gd name="T64" fmla="*/ 2147483647 w 570"/>
              <a:gd name="T65" fmla="*/ 2147483647 h 405"/>
              <a:gd name="T66" fmla="*/ 2147483647 w 570"/>
              <a:gd name="T67" fmla="*/ 2147483647 h 405"/>
              <a:gd name="T68" fmla="*/ 2147483647 w 570"/>
              <a:gd name="T69" fmla="*/ 2147483647 h 405"/>
              <a:gd name="T70" fmla="*/ 2147483647 w 570"/>
              <a:gd name="T71" fmla="*/ 2147483647 h 405"/>
              <a:gd name="T72" fmla="*/ 2147483647 w 570"/>
              <a:gd name="T73" fmla="*/ 2147483647 h 405"/>
              <a:gd name="T74" fmla="*/ 2147483647 w 570"/>
              <a:gd name="T75" fmla="*/ 2147483647 h 405"/>
              <a:gd name="T76" fmla="*/ 2147483647 w 570"/>
              <a:gd name="T77" fmla="*/ 2147483647 h 405"/>
              <a:gd name="T78" fmla="*/ 2147483647 w 570"/>
              <a:gd name="T79" fmla="*/ 2147483647 h 405"/>
              <a:gd name="T80" fmla="*/ 2147483647 w 570"/>
              <a:gd name="T81" fmla="*/ 2147483647 h 405"/>
              <a:gd name="T82" fmla="*/ 2147483647 w 570"/>
              <a:gd name="T83" fmla="*/ 2147483647 h 405"/>
              <a:gd name="T84" fmla="*/ 2147483647 w 570"/>
              <a:gd name="T85" fmla="*/ 2147483647 h 405"/>
              <a:gd name="T86" fmla="*/ 2147483647 w 570"/>
              <a:gd name="T87" fmla="*/ 2147483647 h 405"/>
              <a:gd name="T88" fmla="*/ 2147483647 w 570"/>
              <a:gd name="T89" fmla="*/ 2147483647 h 405"/>
              <a:gd name="T90" fmla="*/ 2147483647 w 570"/>
              <a:gd name="T91" fmla="*/ 2147483647 h 405"/>
              <a:gd name="T92" fmla="*/ 2147483647 w 570"/>
              <a:gd name="T93" fmla="*/ 2147483647 h 405"/>
              <a:gd name="T94" fmla="*/ 2147483647 w 570"/>
              <a:gd name="T95" fmla="*/ 2147483647 h 405"/>
              <a:gd name="T96" fmla="*/ 2147483647 w 570"/>
              <a:gd name="T97" fmla="*/ 2147483647 h 405"/>
              <a:gd name="T98" fmla="*/ 2147483647 w 570"/>
              <a:gd name="T99" fmla="*/ 2147483647 h 405"/>
              <a:gd name="T100" fmla="*/ 2147483647 w 570"/>
              <a:gd name="T101" fmla="*/ 2147483647 h 405"/>
              <a:gd name="T102" fmla="*/ 2147483647 w 570"/>
              <a:gd name="T103" fmla="*/ 2147483647 h 405"/>
              <a:gd name="T104" fmla="*/ 2147483647 w 570"/>
              <a:gd name="T105" fmla="*/ 2147483647 h 405"/>
              <a:gd name="T106" fmla="*/ 2147483647 w 570"/>
              <a:gd name="T107" fmla="*/ 0 h 4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0"/>
              <a:gd name="T163" fmla="*/ 0 h 405"/>
              <a:gd name="T164" fmla="*/ 570 w 570"/>
              <a:gd name="T165" fmla="*/ 405 h 4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0" h="405">
                <a:moveTo>
                  <a:pt x="246" y="0"/>
                </a:moveTo>
                <a:lnTo>
                  <a:pt x="222" y="24"/>
                </a:lnTo>
                <a:lnTo>
                  <a:pt x="211" y="43"/>
                </a:lnTo>
                <a:lnTo>
                  <a:pt x="187" y="43"/>
                </a:lnTo>
                <a:lnTo>
                  <a:pt x="162" y="73"/>
                </a:lnTo>
                <a:lnTo>
                  <a:pt x="168" y="100"/>
                </a:lnTo>
                <a:lnTo>
                  <a:pt x="148" y="107"/>
                </a:lnTo>
                <a:lnTo>
                  <a:pt x="122" y="158"/>
                </a:lnTo>
                <a:lnTo>
                  <a:pt x="133" y="176"/>
                </a:lnTo>
                <a:lnTo>
                  <a:pt x="52" y="212"/>
                </a:lnTo>
                <a:lnTo>
                  <a:pt x="35" y="211"/>
                </a:lnTo>
                <a:lnTo>
                  <a:pt x="18" y="217"/>
                </a:lnTo>
                <a:lnTo>
                  <a:pt x="0" y="210"/>
                </a:lnTo>
                <a:lnTo>
                  <a:pt x="4" y="223"/>
                </a:lnTo>
                <a:lnTo>
                  <a:pt x="33" y="283"/>
                </a:lnTo>
                <a:lnTo>
                  <a:pt x="37" y="313"/>
                </a:lnTo>
                <a:lnTo>
                  <a:pt x="11" y="337"/>
                </a:lnTo>
                <a:lnTo>
                  <a:pt x="0" y="349"/>
                </a:lnTo>
                <a:lnTo>
                  <a:pt x="28" y="368"/>
                </a:lnTo>
                <a:lnTo>
                  <a:pt x="28" y="405"/>
                </a:lnTo>
                <a:lnTo>
                  <a:pt x="133" y="361"/>
                </a:lnTo>
                <a:lnTo>
                  <a:pt x="208" y="367"/>
                </a:lnTo>
                <a:lnTo>
                  <a:pt x="246" y="367"/>
                </a:lnTo>
                <a:lnTo>
                  <a:pt x="267" y="380"/>
                </a:lnTo>
                <a:lnTo>
                  <a:pt x="284" y="378"/>
                </a:lnTo>
                <a:lnTo>
                  <a:pt x="321" y="378"/>
                </a:lnTo>
                <a:lnTo>
                  <a:pt x="326" y="371"/>
                </a:lnTo>
                <a:lnTo>
                  <a:pt x="386" y="361"/>
                </a:lnTo>
                <a:lnTo>
                  <a:pt x="401" y="367"/>
                </a:lnTo>
                <a:lnTo>
                  <a:pt x="408" y="374"/>
                </a:lnTo>
                <a:lnTo>
                  <a:pt x="450" y="365"/>
                </a:lnTo>
                <a:lnTo>
                  <a:pt x="469" y="365"/>
                </a:lnTo>
                <a:lnTo>
                  <a:pt x="481" y="345"/>
                </a:lnTo>
                <a:lnTo>
                  <a:pt x="481" y="322"/>
                </a:lnTo>
                <a:lnTo>
                  <a:pt x="497" y="302"/>
                </a:lnTo>
                <a:lnTo>
                  <a:pt x="544" y="286"/>
                </a:lnTo>
                <a:lnTo>
                  <a:pt x="506" y="227"/>
                </a:lnTo>
                <a:lnTo>
                  <a:pt x="509" y="198"/>
                </a:lnTo>
                <a:lnTo>
                  <a:pt x="544" y="202"/>
                </a:lnTo>
                <a:lnTo>
                  <a:pt x="570" y="173"/>
                </a:lnTo>
                <a:lnTo>
                  <a:pt x="565" y="161"/>
                </a:lnTo>
                <a:lnTo>
                  <a:pt x="555" y="162"/>
                </a:lnTo>
                <a:lnTo>
                  <a:pt x="508" y="156"/>
                </a:lnTo>
                <a:lnTo>
                  <a:pt x="490" y="133"/>
                </a:lnTo>
                <a:lnTo>
                  <a:pt x="466" y="123"/>
                </a:lnTo>
                <a:lnTo>
                  <a:pt x="440" y="95"/>
                </a:lnTo>
                <a:lnTo>
                  <a:pt x="410" y="24"/>
                </a:lnTo>
                <a:lnTo>
                  <a:pt x="373" y="9"/>
                </a:lnTo>
                <a:lnTo>
                  <a:pt x="349" y="15"/>
                </a:lnTo>
                <a:lnTo>
                  <a:pt x="323" y="31"/>
                </a:lnTo>
                <a:lnTo>
                  <a:pt x="319" y="15"/>
                </a:lnTo>
                <a:lnTo>
                  <a:pt x="305" y="9"/>
                </a:lnTo>
                <a:lnTo>
                  <a:pt x="281" y="13"/>
                </a:lnTo>
                <a:lnTo>
                  <a:pt x="246" y="0"/>
                </a:lnTo>
                <a:close/>
              </a:path>
            </a:pathLst>
          </a:custGeom>
          <a:solidFill>
            <a:srgbClr val="FFFFFF"/>
          </a:solidFill>
          <a:ln w="3175">
            <a:solidFill>
              <a:srgbClr val="000000"/>
            </a:solidFill>
            <a:prstDash val="solid"/>
            <a:round/>
            <a:headEnd/>
            <a:tailEnd/>
          </a:ln>
        </p:spPr>
        <p:txBody>
          <a:bodyPr/>
          <a:lstStyle/>
          <a:p>
            <a:endParaRPr lang="cs-CZ"/>
          </a:p>
        </p:txBody>
      </p:sp>
      <p:sp>
        <p:nvSpPr>
          <p:cNvPr id="13331" name="Freeform 20"/>
          <p:cNvSpPr>
            <a:spLocks/>
          </p:cNvSpPr>
          <p:nvPr/>
        </p:nvSpPr>
        <p:spPr bwMode="auto">
          <a:xfrm>
            <a:off x="5840412" y="3175000"/>
            <a:ext cx="2292483" cy="1108075"/>
          </a:xfrm>
          <a:custGeom>
            <a:avLst/>
            <a:gdLst>
              <a:gd name="T0" fmla="*/ 2147483647 w 1198"/>
              <a:gd name="T1" fmla="*/ 2147483647 h 627"/>
              <a:gd name="T2" fmla="*/ 2147483647 w 1198"/>
              <a:gd name="T3" fmla="*/ 2147483647 h 627"/>
              <a:gd name="T4" fmla="*/ 2147483647 w 1198"/>
              <a:gd name="T5" fmla="*/ 2147483647 h 627"/>
              <a:gd name="T6" fmla="*/ 2147483647 w 1198"/>
              <a:gd name="T7" fmla="*/ 2147483647 h 627"/>
              <a:gd name="T8" fmla="*/ 2147483647 w 1198"/>
              <a:gd name="T9" fmla="*/ 2147483647 h 627"/>
              <a:gd name="T10" fmla="*/ 2147483647 w 1198"/>
              <a:gd name="T11" fmla="*/ 2147483647 h 627"/>
              <a:gd name="T12" fmla="*/ 2147483647 w 1198"/>
              <a:gd name="T13" fmla="*/ 2147483647 h 627"/>
              <a:gd name="T14" fmla="*/ 2147483647 w 1198"/>
              <a:gd name="T15" fmla="*/ 2147483647 h 627"/>
              <a:gd name="T16" fmla="*/ 2147483647 w 1198"/>
              <a:gd name="T17" fmla="*/ 2147483647 h 627"/>
              <a:gd name="T18" fmla="*/ 2147483647 w 1198"/>
              <a:gd name="T19" fmla="*/ 2147483647 h 627"/>
              <a:gd name="T20" fmla="*/ 2147483647 w 1198"/>
              <a:gd name="T21" fmla="*/ 2147483647 h 627"/>
              <a:gd name="T22" fmla="*/ 2147483647 w 1198"/>
              <a:gd name="T23" fmla="*/ 2147483647 h 627"/>
              <a:gd name="T24" fmla="*/ 2147483647 w 1198"/>
              <a:gd name="T25" fmla="*/ 2147483647 h 627"/>
              <a:gd name="T26" fmla="*/ 2147483647 w 1198"/>
              <a:gd name="T27" fmla="*/ 2147483647 h 627"/>
              <a:gd name="T28" fmla="*/ 2147483647 w 1198"/>
              <a:gd name="T29" fmla="*/ 2147483647 h 627"/>
              <a:gd name="T30" fmla="*/ 2147483647 w 1198"/>
              <a:gd name="T31" fmla="*/ 2147483647 h 627"/>
              <a:gd name="T32" fmla="*/ 2147483647 w 1198"/>
              <a:gd name="T33" fmla="*/ 2147483647 h 627"/>
              <a:gd name="T34" fmla="*/ 2147483647 w 1198"/>
              <a:gd name="T35" fmla="*/ 2147483647 h 627"/>
              <a:gd name="T36" fmla="*/ 2147483647 w 1198"/>
              <a:gd name="T37" fmla="*/ 2147483647 h 627"/>
              <a:gd name="T38" fmla="*/ 2147483647 w 1198"/>
              <a:gd name="T39" fmla="*/ 2147483647 h 627"/>
              <a:gd name="T40" fmla="*/ 2147483647 w 1198"/>
              <a:gd name="T41" fmla="*/ 2147483647 h 627"/>
              <a:gd name="T42" fmla="*/ 2147483647 w 1198"/>
              <a:gd name="T43" fmla="*/ 2147483647 h 627"/>
              <a:gd name="T44" fmla="*/ 2147483647 w 1198"/>
              <a:gd name="T45" fmla="*/ 2147483647 h 627"/>
              <a:gd name="T46" fmla="*/ 2147483647 w 1198"/>
              <a:gd name="T47" fmla="*/ 2147483647 h 627"/>
              <a:gd name="T48" fmla="*/ 2147483647 w 1198"/>
              <a:gd name="T49" fmla="*/ 2147483647 h 627"/>
              <a:gd name="T50" fmla="*/ 2147483647 w 1198"/>
              <a:gd name="T51" fmla="*/ 2147483647 h 627"/>
              <a:gd name="T52" fmla="*/ 2147483647 w 1198"/>
              <a:gd name="T53" fmla="*/ 2147483647 h 627"/>
              <a:gd name="T54" fmla="*/ 2147483647 w 1198"/>
              <a:gd name="T55" fmla="*/ 2147483647 h 627"/>
              <a:gd name="T56" fmla="*/ 2147483647 w 1198"/>
              <a:gd name="T57" fmla="*/ 2147483647 h 627"/>
              <a:gd name="T58" fmla="*/ 2147483647 w 1198"/>
              <a:gd name="T59" fmla="*/ 2147483647 h 627"/>
              <a:gd name="T60" fmla="*/ 2147483647 w 1198"/>
              <a:gd name="T61" fmla="*/ 2147483647 h 627"/>
              <a:gd name="T62" fmla="*/ 2147483647 w 1198"/>
              <a:gd name="T63" fmla="*/ 2147483647 h 627"/>
              <a:gd name="T64" fmla="*/ 2147483647 w 1198"/>
              <a:gd name="T65" fmla="*/ 2147483647 h 627"/>
              <a:gd name="T66" fmla="*/ 2147483647 w 1198"/>
              <a:gd name="T67" fmla="*/ 2147483647 h 627"/>
              <a:gd name="T68" fmla="*/ 2147483647 w 1198"/>
              <a:gd name="T69" fmla="*/ 2147483647 h 627"/>
              <a:gd name="T70" fmla="*/ 2147483647 w 1198"/>
              <a:gd name="T71" fmla="*/ 2147483647 h 627"/>
              <a:gd name="T72" fmla="*/ 2147483647 w 1198"/>
              <a:gd name="T73" fmla="*/ 2147483647 h 627"/>
              <a:gd name="T74" fmla="*/ 2147483647 w 1198"/>
              <a:gd name="T75" fmla="*/ 2147483647 h 627"/>
              <a:gd name="T76" fmla="*/ 2147483647 w 1198"/>
              <a:gd name="T77" fmla="*/ 2147483647 h 627"/>
              <a:gd name="T78" fmla="*/ 2147483647 w 1198"/>
              <a:gd name="T79" fmla="*/ 2147483647 h 627"/>
              <a:gd name="T80" fmla="*/ 2147483647 w 1198"/>
              <a:gd name="T81" fmla="*/ 2147483647 h 627"/>
              <a:gd name="T82" fmla="*/ 2147483647 w 1198"/>
              <a:gd name="T83" fmla="*/ 2147483647 h 627"/>
              <a:gd name="T84" fmla="*/ 2147483647 w 1198"/>
              <a:gd name="T85" fmla="*/ 2147483647 h 627"/>
              <a:gd name="T86" fmla="*/ 2147483647 w 1198"/>
              <a:gd name="T87" fmla="*/ 2147483647 h 627"/>
              <a:gd name="T88" fmla="*/ 2147483647 w 1198"/>
              <a:gd name="T89" fmla="*/ 2147483647 h 627"/>
              <a:gd name="T90" fmla="*/ 2147483647 w 1198"/>
              <a:gd name="T91" fmla="*/ 2147483647 h 627"/>
              <a:gd name="T92" fmla="*/ 2147483647 w 1198"/>
              <a:gd name="T93" fmla="*/ 2147483647 h 627"/>
              <a:gd name="T94" fmla="*/ 2147483647 w 1198"/>
              <a:gd name="T95" fmla="*/ 2147483647 h 627"/>
              <a:gd name="T96" fmla="*/ 2147483647 w 1198"/>
              <a:gd name="T97" fmla="*/ 2147483647 h 627"/>
              <a:gd name="T98" fmla="*/ 2147483647 w 1198"/>
              <a:gd name="T99" fmla="*/ 2147483647 h 627"/>
              <a:gd name="T100" fmla="*/ 2147483647 w 1198"/>
              <a:gd name="T101" fmla="*/ 2147483647 h 627"/>
              <a:gd name="T102" fmla="*/ 2147483647 w 1198"/>
              <a:gd name="T103" fmla="*/ 2147483647 h 627"/>
              <a:gd name="T104" fmla="*/ 2147483647 w 1198"/>
              <a:gd name="T105" fmla="*/ 2147483647 h 627"/>
              <a:gd name="T106" fmla="*/ 2147483647 w 1198"/>
              <a:gd name="T107" fmla="*/ 2147483647 h 627"/>
              <a:gd name="T108" fmla="*/ 2147483647 w 1198"/>
              <a:gd name="T109" fmla="*/ 2147483647 h 627"/>
              <a:gd name="T110" fmla="*/ 2147483647 w 1198"/>
              <a:gd name="T111" fmla="*/ 2147483647 h 627"/>
              <a:gd name="T112" fmla="*/ 2147483647 w 1198"/>
              <a:gd name="T113" fmla="*/ 2147483647 h 627"/>
              <a:gd name="T114" fmla="*/ 2147483647 w 1198"/>
              <a:gd name="T115" fmla="*/ 2147483647 h 627"/>
              <a:gd name="T116" fmla="*/ 2147483647 w 1198"/>
              <a:gd name="T117" fmla="*/ 2147483647 h 6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98"/>
              <a:gd name="T178" fmla="*/ 0 h 627"/>
              <a:gd name="T179" fmla="*/ 1198 w 1198"/>
              <a:gd name="T180" fmla="*/ 627 h 6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98" h="627">
                <a:moveTo>
                  <a:pt x="1113" y="320"/>
                </a:moveTo>
                <a:lnTo>
                  <a:pt x="1115" y="304"/>
                </a:lnTo>
                <a:lnTo>
                  <a:pt x="1132" y="294"/>
                </a:lnTo>
                <a:lnTo>
                  <a:pt x="1141" y="270"/>
                </a:lnTo>
                <a:lnTo>
                  <a:pt x="1170" y="270"/>
                </a:lnTo>
                <a:lnTo>
                  <a:pt x="1191" y="268"/>
                </a:lnTo>
                <a:lnTo>
                  <a:pt x="1198" y="262"/>
                </a:lnTo>
                <a:lnTo>
                  <a:pt x="1198" y="228"/>
                </a:lnTo>
                <a:lnTo>
                  <a:pt x="1177" y="205"/>
                </a:lnTo>
                <a:lnTo>
                  <a:pt x="1167" y="186"/>
                </a:lnTo>
                <a:lnTo>
                  <a:pt x="1184" y="176"/>
                </a:lnTo>
                <a:lnTo>
                  <a:pt x="1174" y="159"/>
                </a:lnTo>
                <a:lnTo>
                  <a:pt x="1177" y="142"/>
                </a:lnTo>
                <a:lnTo>
                  <a:pt x="1158" y="124"/>
                </a:lnTo>
                <a:lnTo>
                  <a:pt x="1118" y="114"/>
                </a:lnTo>
                <a:lnTo>
                  <a:pt x="1090" y="113"/>
                </a:lnTo>
                <a:lnTo>
                  <a:pt x="1073" y="118"/>
                </a:lnTo>
                <a:lnTo>
                  <a:pt x="1045" y="115"/>
                </a:lnTo>
                <a:lnTo>
                  <a:pt x="1026" y="121"/>
                </a:lnTo>
                <a:lnTo>
                  <a:pt x="999" y="115"/>
                </a:lnTo>
                <a:lnTo>
                  <a:pt x="970" y="94"/>
                </a:lnTo>
                <a:lnTo>
                  <a:pt x="947" y="105"/>
                </a:lnTo>
                <a:lnTo>
                  <a:pt x="843" y="119"/>
                </a:lnTo>
                <a:lnTo>
                  <a:pt x="820" y="83"/>
                </a:lnTo>
                <a:lnTo>
                  <a:pt x="762" y="76"/>
                </a:lnTo>
                <a:lnTo>
                  <a:pt x="743" y="72"/>
                </a:lnTo>
                <a:lnTo>
                  <a:pt x="733" y="44"/>
                </a:lnTo>
                <a:lnTo>
                  <a:pt x="738" y="30"/>
                </a:lnTo>
                <a:lnTo>
                  <a:pt x="687" y="0"/>
                </a:lnTo>
                <a:lnTo>
                  <a:pt x="652" y="8"/>
                </a:lnTo>
                <a:lnTo>
                  <a:pt x="525" y="56"/>
                </a:lnTo>
                <a:lnTo>
                  <a:pt x="509" y="76"/>
                </a:lnTo>
                <a:lnTo>
                  <a:pt x="509" y="99"/>
                </a:lnTo>
                <a:lnTo>
                  <a:pt x="497" y="119"/>
                </a:lnTo>
                <a:lnTo>
                  <a:pt x="478" y="119"/>
                </a:lnTo>
                <a:lnTo>
                  <a:pt x="436" y="128"/>
                </a:lnTo>
                <a:lnTo>
                  <a:pt x="429" y="121"/>
                </a:lnTo>
                <a:lnTo>
                  <a:pt x="414" y="115"/>
                </a:lnTo>
                <a:lnTo>
                  <a:pt x="354" y="125"/>
                </a:lnTo>
                <a:lnTo>
                  <a:pt x="349" y="132"/>
                </a:lnTo>
                <a:lnTo>
                  <a:pt x="312" y="132"/>
                </a:lnTo>
                <a:lnTo>
                  <a:pt x="295" y="134"/>
                </a:lnTo>
                <a:lnTo>
                  <a:pt x="274" y="121"/>
                </a:lnTo>
                <a:lnTo>
                  <a:pt x="236" y="121"/>
                </a:lnTo>
                <a:lnTo>
                  <a:pt x="161" y="115"/>
                </a:lnTo>
                <a:lnTo>
                  <a:pt x="56" y="159"/>
                </a:lnTo>
                <a:lnTo>
                  <a:pt x="65" y="170"/>
                </a:lnTo>
                <a:lnTo>
                  <a:pt x="68" y="182"/>
                </a:lnTo>
                <a:lnTo>
                  <a:pt x="82" y="199"/>
                </a:lnTo>
                <a:lnTo>
                  <a:pt x="96" y="209"/>
                </a:lnTo>
                <a:lnTo>
                  <a:pt x="96" y="220"/>
                </a:lnTo>
                <a:lnTo>
                  <a:pt x="105" y="233"/>
                </a:lnTo>
                <a:lnTo>
                  <a:pt x="101" y="247"/>
                </a:lnTo>
                <a:lnTo>
                  <a:pt x="61" y="277"/>
                </a:lnTo>
                <a:lnTo>
                  <a:pt x="46" y="295"/>
                </a:lnTo>
                <a:lnTo>
                  <a:pt x="28" y="347"/>
                </a:lnTo>
                <a:lnTo>
                  <a:pt x="33" y="359"/>
                </a:lnTo>
                <a:lnTo>
                  <a:pt x="14" y="360"/>
                </a:lnTo>
                <a:lnTo>
                  <a:pt x="0" y="419"/>
                </a:lnTo>
                <a:lnTo>
                  <a:pt x="35" y="434"/>
                </a:lnTo>
                <a:lnTo>
                  <a:pt x="53" y="450"/>
                </a:lnTo>
                <a:lnTo>
                  <a:pt x="82" y="446"/>
                </a:lnTo>
                <a:lnTo>
                  <a:pt x="105" y="446"/>
                </a:lnTo>
                <a:lnTo>
                  <a:pt x="136" y="446"/>
                </a:lnTo>
                <a:lnTo>
                  <a:pt x="154" y="439"/>
                </a:lnTo>
                <a:lnTo>
                  <a:pt x="173" y="438"/>
                </a:lnTo>
                <a:lnTo>
                  <a:pt x="189" y="446"/>
                </a:lnTo>
                <a:lnTo>
                  <a:pt x="203" y="450"/>
                </a:lnTo>
                <a:lnTo>
                  <a:pt x="220" y="436"/>
                </a:lnTo>
                <a:lnTo>
                  <a:pt x="241" y="430"/>
                </a:lnTo>
                <a:lnTo>
                  <a:pt x="262" y="427"/>
                </a:lnTo>
                <a:lnTo>
                  <a:pt x="300" y="402"/>
                </a:lnTo>
                <a:lnTo>
                  <a:pt x="314" y="390"/>
                </a:lnTo>
                <a:lnTo>
                  <a:pt x="342" y="383"/>
                </a:lnTo>
                <a:lnTo>
                  <a:pt x="361" y="375"/>
                </a:lnTo>
                <a:lnTo>
                  <a:pt x="391" y="381"/>
                </a:lnTo>
                <a:lnTo>
                  <a:pt x="419" y="393"/>
                </a:lnTo>
                <a:lnTo>
                  <a:pt x="447" y="388"/>
                </a:lnTo>
                <a:lnTo>
                  <a:pt x="475" y="398"/>
                </a:lnTo>
                <a:lnTo>
                  <a:pt x="492" y="408"/>
                </a:lnTo>
                <a:lnTo>
                  <a:pt x="494" y="432"/>
                </a:lnTo>
                <a:lnTo>
                  <a:pt x="520" y="443"/>
                </a:lnTo>
                <a:lnTo>
                  <a:pt x="536" y="471"/>
                </a:lnTo>
                <a:lnTo>
                  <a:pt x="557" y="476"/>
                </a:lnTo>
                <a:lnTo>
                  <a:pt x="572" y="505"/>
                </a:lnTo>
                <a:lnTo>
                  <a:pt x="562" y="519"/>
                </a:lnTo>
                <a:lnTo>
                  <a:pt x="516" y="516"/>
                </a:lnTo>
                <a:lnTo>
                  <a:pt x="508" y="522"/>
                </a:lnTo>
                <a:lnTo>
                  <a:pt x="504" y="530"/>
                </a:lnTo>
                <a:lnTo>
                  <a:pt x="508" y="555"/>
                </a:lnTo>
                <a:lnTo>
                  <a:pt x="492" y="566"/>
                </a:lnTo>
                <a:lnTo>
                  <a:pt x="494" y="576"/>
                </a:lnTo>
                <a:lnTo>
                  <a:pt x="483" y="581"/>
                </a:lnTo>
                <a:lnTo>
                  <a:pt x="476" y="604"/>
                </a:lnTo>
                <a:lnTo>
                  <a:pt x="464" y="606"/>
                </a:lnTo>
                <a:lnTo>
                  <a:pt x="476" y="607"/>
                </a:lnTo>
                <a:lnTo>
                  <a:pt x="496" y="622"/>
                </a:lnTo>
                <a:lnTo>
                  <a:pt x="509" y="619"/>
                </a:lnTo>
                <a:lnTo>
                  <a:pt x="522" y="610"/>
                </a:lnTo>
                <a:lnTo>
                  <a:pt x="551" y="599"/>
                </a:lnTo>
                <a:lnTo>
                  <a:pt x="564" y="597"/>
                </a:lnTo>
                <a:lnTo>
                  <a:pt x="569" y="583"/>
                </a:lnTo>
                <a:lnTo>
                  <a:pt x="564" y="564"/>
                </a:lnTo>
                <a:lnTo>
                  <a:pt x="570" y="577"/>
                </a:lnTo>
                <a:lnTo>
                  <a:pt x="604" y="558"/>
                </a:lnTo>
                <a:lnTo>
                  <a:pt x="612" y="539"/>
                </a:lnTo>
                <a:lnTo>
                  <a:pt x="607" y="528"/>
                </a:lnTo>
                <a:lnTo>
                  <a:pt x="595" y="523"/>
                </a:lnTo>
                <a:lnTo>
                  <a:pt x="607" y="520"/>
                </a:lnTo>
                <a:lnTo>
                  <a:pt x="614" y="527"/>
                </a:lnTo>
                <a:lnTo>
                  <a:pt x="628" y="508"/>
                </a:lnTo>
                <a:lnTo>
                  <a:pt x="628" y="500"/>
                </a:lnTo>
                <a:lnTo>
                  <a:pt x="663" y="485"/>
                </a:lnTo>
                <a:lnTo>
                  <a:pt x="677" y="476"/>
                </a:lnTo>
                <a:lnTo>
                  <a:pt x="684" y="481"/>
                </a:lnTo>
                <a:lnTo>
                  <a:pt x="703" y="470"/>
                </a:lnTo>
                <a:lnTo>
                  <a:pt x="712" y="471"/>
                </a:lnTo>
                <a:lnTo>
                  <a:pt x="724" y="478"/>
                </a:lnTo>
                <a:lnTo>
                  <a:pt x="700" y="485"/>
                </a:lnTo>
                <a:lnTo>
                  <a:pt x="691" y="490"/>
                </a:lnTo>
                <a:lnTo>
                  <a:pt x="719" y="490"/>
                </a:lnTo>
                <a:lnTo>
                  <a:pt x="708" y="505"/>
                </a:lnTo>
                <a:lnTo>
                  <a:pt x="726" y="505"/>
                </a:lnTo>
                <a:lnTo>
                  <a:pt x="766" y="513"/>
                </a:lnTo>
                <a:lnTo>
                  <a:pt x="813" y="493"/>
                </a:lnTo>
                <a:lnTo>
                  <a:pt x="829" y="501"/>
                </a:lnTo>
                <a:lnTo>
                  <a:pt x="832" y="493"/>
                </a:lnTo>
                <a:lnTo>
                  <a:pt x="846" y="505"/>
                </a:lnTo>
                <a:lnTo>
                  <a:pt x="815" y="526"/>
                </a:lnTo>
                <a:lnTo>
                  <a:pt x="794" y="550"/>
                </a:lnTo>
                <a:lnTo>
                  <a:pt x="783" y="558"/>
                </a:lnTo>
                <a:lnTo>
                  <a:pt x="820" y="569"/>
                </a:lnTo>
                <a:lnTo>
                  <a:pt x="830" y="574"/>
                </a:lnTo>
                <a:lnTo>
                  <a:pt x="858" y="583"/>
                </a:lnTo>
                <a:lnTo>
                  <a:pt x="867" y="611"/>
                </a:lnTo>
                <a:lnTo>
                  <a:pt x="863" y="620"/>
                </a:lnTo>
                <a:lnTo>
                  <a:pt x="881" y="627"/>
                </a:lnTo>
                <a:lnTo>
                  <a:pt x="907" y="624"/>
                </a:lnTo>
                <a:lnTo>
                  <a:pt x="935" y="593"/>
                </a:lnTo>
                <a:lnTo>
                  <a:pt x="952" y="581"/>
                </a:lnTo>
                <a:lnTo>
                  <a:pt x="968" y="580"/>
                </a:lnTo>
                <a:lnTo>
                  <a:pt x="994" y="546"/>
                </a:lnTo>
                <a:lnTo>
                  <a:pt x="1038" y="547"/>
                </a:lnTo>
                <a:lnTo>
                  <a:pt x="1064" y="536"/>
                </a:lnTo>
                <a:lnTo>
                  <a:pt x="1061" y="526"/>
                </a:lnTo>
                <a:lnTo>
                  <a:pt x="1062" y="503"/>
                </a:lnTo>
                <a:lnTo>
                  <a:pt x="1047" y="505"/>
                </a:lnTo>
                <a:lnTo>
                  <a:pt x="1031" y="512"/>
                </a:lnTo>
                <a:lnTo>
                  <a:pt x="1003" y="532"/>
                </a:lnTo>
                <a:lnTo>
                  <a:pt x="986" y="526"/>
                </a:lnTo>
                <a:lnTo>
                  <a:pt x="961" y="532"/>
                </a:lnTo>
                <a:lnTo>
                  <a:pt x="952" y="530"/>
                </a:lnTo>
                <a:lnTo>
                  <a:pt x="938" y="511"/>
                </a:lnTo>
                <a:lnTo>
                  <a:pt x="923" y="515"/>
                </a:lnTo>
                <a:lnTo>
                  <a:pt x="923" y="507"/>
                </a:lnTo>
                <a:lnTo>
                  <a:pt x="909" y="495"/>
                </a:lnTo>
                <a:lnTo>
                  <a:pt x="883" y="495"/>
                </a:lnTo>
                <a:lnTo>
                  <a:pt x="869" y="485"/>
                </a:lnTo>
                <a:lnTo>
                  <a:pt x="869" y="469"/>
                </a:lnTo>
                <a:lnTo>
                  <a:pt x="877" y="481"/>
                </a:lnTo>
                <a:lnTo>
                  <a:pt x="897" y="480"/>
                </a:lnTo>
                <a:lnTo>
                  <a:pt x="907" y="484"/>
                </a:lnTo>
                <a:lnTo>
                  <a:pt x="912" y="477"/>
                </a:lnTo>
                <a:lnTo>
                  <a:pt x="928" y="495"/>
                </a:lnTo>
                <a:lnTo>
                  <a:pt x="931" y="488"/>
                </a:lnTo>
                <a:lnTo>
                  <a:pt x="924" y="474"/>
                </a:lnTo>
                <a:lnTo>
                  <a:pt x="933" y="461"/>
                </a:lnTo>
                <a:lnTo>
                  <a:pt x="935" y="446"/>
                </a:lnTo>
                <a:lnTo>
                  <a:pt x="951" y="458"/>
                </a:lnTo>
                <a:lnTo>
                  <a:pt x="956" y="444"/>
                </a:lnTo>
                <a:lnTo>
                  <a:pt x="975" y="424"/>
                </a:lnTo>
                <a:lnTo>
                  <a:pt x="996" y="415"/>
                </a:lnTo>
                <a:lnTo>
                  <a:pt x="1026" y="396"/>
                </a:lnTo>
                <a:lnTo>
                  <a:pt x="1043" y="400"/>
                </a:lnTo>
                <a:lnTo>
                  <a:pt x="1043" y="388"/>
                </a:lnTo>
                <a:lnTo>
                  <a:pt x="1080" y="360"/>
                </a:lnTo>
                <a:lnTo>
                  <a:pt x="1123" y="343"/>
                </a:lnTo>
                <a:lnTo>
                  <a:pt x="1113" y="320"/>
                </a:lnTo>
                <a:close/>
              </a:path>
            </a:pathLst>
          </a:custGeom>
          <a:solidFill>
            <a:srgbClr val="FFFFFF"/>
          </a:solidFill>
          <a:ln w="3175">
            <a:solidFill>
              <a:srgbClr val="000000"/>
            </a:solidFill>
            <a:prstDash val="solid"/>
            <a:round/>
            <a:headEnd/>
            <a:tailEnd/>
          </a:ln>
        </p:spPr>
        <p:txBody>
          <a:bodyPr/>
          <a:lstStyle/>
          <a:p>
            <a:endParaRPr lang="cs-CZ"/>
          </a:p>
        </p:txBody>
      </p:sp>
      <p:sp>
        <p:nvSpPr>
          <p:cNvPr id="13332" name="Freeform 21"/>
          <p:cNvSpPr>
            <a:spLocks/>
          </p:cNvSpPr>
          <p:nvPr/>
        </p:nvSpPr>
        <p:spPr bwMode="auto">
          <a:xfrm>
            <a:off x="6414824" y="3838575"/>
            <a:ext cx="519377" cy="407988"/>
          </a:xfrm>
          <a:custGeom>
            <a:avLst/>
            <a:gdLst>
              <a:gd name="T0" fmla="*/ 2147483647 w 272"/>
              <a:gd name="T1" fmla="*/ 2147483647 h 231"/>
              <a:gd name="T2" fmla="*/ 2147483647 w 272"/>
              <a:gd name="T3" fmla="*/ 2147483647 h 231"/>
              <a:gd name="T4" fmla="*/ 2147483647 w 272"/>
              <a:gd name="T5" fmla="*/ 2147483647 h 231"/>
              <a:gd name="T6" fmla="*/ 2147483647 w 272"/>
              <a:gd name="T7" fmla="*/ 2147483647 h 231"/>
              <a:gd name="T8" fmla="*/ 2147483647 w 272"/>
              <a:gd name="T9" fmla="*/ 2147483647 h 231"/>
              <a:gd name="T10" fmla="*/ 2147483647 w 272"/>
              <a:gd name="T11" fmla="*/ 2147483647 h 231"/>
              <a:gd name="T12" fmla="*/ 2147483647 w 272"/>
              <a:gd name="T13" fmla="*/ 2147483647 h 231"/>
              <a:gd name="T14" fmla="*/ 2147483647 w 272"/>
              <a:gd name="T15" fmla="*/ 2147483647 h 231"/>
              <a:gd name="T16" fmla="*/ 2147483647 w 272"/>
              <a:gd name="T17" fmla="*/ 2147483647 h 231"/>
              <a:gd name="T18" fmla="*/ 2147483647 w 272"/>
              <a:gd name="T19" fmla="*/ 2147483647 h 231"/>
              <a:gd name="T20" fmla="*/ 2147483647 w 272"/>
              <a:gd name="T21" fmla="*/ 2147483647 h 231"/>
              <a:gd name="T22" fmla="*/ 2147483647 w 272"/>
              <a:gd name="T23" fmla="*/ 2147483647 h 231"/>
              <a:gd name="T24" fmla="*/ 2147483647 w 272"/>
              <a:gd name="T25" fmla="*/ 2147483647 h 231"/>
              <a:gd name="T26" fmla="*/ 2147483647 w 272"/>
              <a:gd name="T27" fmla="*/ 2147483647 h 231"/>
              <a:gd name="T28" fmla="*/ 2147483647 w 272"/>
              <a:gd name="T29" fmla="*/ 2147483647 h 231"/>
              <a:gd name="T30" fmla="*/ 2147483647 w 272"/>
              <a:gd name="T31" fmla="*/ 2147483647 h 231"/>
              <a:gd name="T32" fmla="*/ 2147483647 w 272"/>
              <a:gd name="T33" fmla="*/ 2147483647 h 231"/>
              <a:gd name="T34" fmla="*/ 2147483647 w 272"/>
              <a:gd name="T35" fmla="*/ 2147483647 h 231"/>
              <a:gd name="T36" fmla="*/ 2147483647 w 272"/>
              <a:gd name="T37" fmla="*/ 2147483647 h 231"/>
              <a:gd name="T38" fmla="*/ 2147483647 w 272"/>
              <a:gd name="T39" fmla="*/ 2147483647 h 231"/>
              <a:gd name="T40" fmla="*/ 2147483647 w 272"/>
              <a:gd name="T41" fmla="*/ 2147483647 h 231"/>
              <a:gd name="T42" fmla="*/ 2147483647 w 272"/>
              <a:gd name="T43" fmla="*/ 2147483647 h 231"/>
              <a:gd name="T44" fmla="*/ 2147483647 w 272"/>
              <a:gd name="T45" fmla="*/ 2147483647 h 231"/>
              <a:gd name="T46" fmla="*/ 2147483647 w 272"/>
              <a:gd name="T47" fmla="*/ 2147483647 h 231"/>
              <a:gd name="T48" fmla="*/ 2147483647 w 272"/>
              <a:gd name="T49" fmla="*/ 2147483647 h 231"/>
              <a:gd name="T50" fmla="*/ 2147483647 w 272"/>
              <a:gd name="T51" fmla="*/ 2147483647 h 231"/>
              <a:gd name="T52" fmla="*/ 2147483647 w 272"/>
              <a:gd name="T53" fmla="*/ 2147483647 h 231"/>
              <a:gd name="T54" fmla="*/ 2147483647 w 272"/>
              <a:gd name="T55" fmla="*/ 2147483647 h 231"/>
              <a:gd name="T56" fmla="*/ 2147483647 w 272"/>
              <a:gd name="T57" fmla="*/ 2147483647 h 231"/>
              <a:gd name="T58" fmla="*/ 2147483647 w 272"/>
              <a:gd name="T59" fmla="*/ 0 h 231"/>
              <a:gd name="T60" fmla="*/ 2147483647 w 272"/>
              <a:gd name="T61" fmla="*/ 2147483647 h 231"/>
              <a:gd name="T62" fmla="*/ 2147483647 w 272"/>
              <a:gd name="T63" fmla="*/ 2147483647 h 231"/>
              <a:gd name="T64" fmla="*/ 0 w 272"/>
              <a:gd name="T65" fmla="*/ 2147483647 h 231"/>
              <a:gd name="T66" fmla="*/ 2147483647 w 272"/>
              <a:gd name="T67" fmla="*/ 2147483647 h 231"/>
              <a:gd name="T68" fmla="*/ 2147483647 w 272"/>
              <a:gd name="T69" fmla="*/ 2147483647 h 2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2"/>
              <a:gd name="T106" fmla="*/ 0 h 231"/>
              <a:gd name="T107" fmla="*/ 272 w 272"/>
              <a:gd name="T108" fmla="*/ 231 h 2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2" h="231">
                <a:moveTo>
                  <a:pt x="35" y="33"/>
                </a:moveTo>
                <a:lnTo>
                  <a:pt x="54" y="45"/>
                </a:lnTo>
                <a:lnTo>
                  <a:pt x="68" y="56"/>
                </a:lnTo>
                <a:lnTo>
                  <a:pt x="75" y="72"/>
                </a:lnTo>
                <a:lnTo>
                  <a:pt x="117" y="109"/>
                </a:lnTo>
                <a:lnTo>
                  <a:pt x="133" y="128"/>
                </a:lnTo>
                <a:lnTo>
                  <a:pt x="150" y="175"/>
                </a:lnTo>
                <a:lnTo>
                  <a:pt x="150" y="193"/>
                </a:lnTo>
                <a:lnTo>
                  <a:pt x="157" y="205"/>
                </a:lnTo>
                <a:lnTo>
                  <a:pt x="164" y="231"/>
                </a:lnTo>
                <a:lnTo>
                  <a:pt x="176" y="229"/>
                </a:lnTo>
                <a:lnTo>
                  <a:pt x="183" y="206"/>
                </a:lnTo>
                <a:lnTo>
                  <a:pt x="194" y="201"/>
                </a:lnTo>
                <a:lnTo>
                  <a:pt x="192" y="191"/>
                </a:lnTo>
                <a:lnTo>
                  <a:pt x="208" y="180"/>
                </a:lnTo>
                <a:lnTo>
                  <a:pt x="204" y="155"/>
                </a:lnTo>
                <a:lnTo>
                  <a:pt x="208" y="147"/>
                </a:lnTo>
                <a:lnTo>
                  <a:pt x="216" y="141"/>
                </a:lnTo>
                <a:lnTo>
                  <a:pt x="262" y="144"/>
                </a:lnTo>
                <a:lnTo>
                  <a:pt x="272" y="130"/>
                </a:lnTo>
                <a:lnTo>
                  <a:pt x="257" y="101"/>
                </a:lnTo>
                <a:lnTo>
                  <a:pt x="236" y="96"/>
                </a:lnTo>
                <a:lnTo>
                  <a:pt x="220" y="68"/>
                </a:lnTo>
                <a:lnTo>
                  <a:pt x="194" y="57"/>
                </a:lnTo>
                <a:lnTo>
                  <a:pt x="192" y="33"/>
                </a:lnTo>
                <a:lnTo>
                  <a:pt x="175" y="23"/>
                </a:lnTo>
                <a:lnTo>
                  <a:pt x="147" y="13"/>
                </a:lnTo>
                <a:lnTo>
                  <a:pt x="119" y="18"/>
                </a:lnTo>
                <a:lnTo>
                  <a:pt x="91" y="6"/>
                </a:lnTo>
                <a:lnTo>
                  <a:pt x="61" y="0"/>
                </a:lnTo>
                <a:lnTo>
                  <a:pt x="42" y="8"/>
                </a:lnTo>
                <a:lnTo>
                  <a:pt x="14" y="15"/>
                </a:lnTo>
                <a:lnTo>
                  <a:pt x="0" y="27"/>
                </a:lnTo>
                <a:lnTo>
                  <a:pt x="18" y="26"/>
                </a:lnTo>
                <a:lnTo>
                  <a:pt x="35" y="33"/>
                </a:lnTo>
                <a:close/>
              </a:path>
            </a:pathLst>
          </a:custGeom>
          <a:solidFill>
            <a:srgbClr val="FFFFFF"/>
          </a:solidFill>
          <a:ln w="3175">
            <a:solidFill>
              <a:srgbClr val="000000"/>
            </a:solidFill>
            <a:prstDash val="solid"/>
            <a:round/>
            <a:headEnd/>
            <a:tailEnd/>
          </a:ln>
        </p:spPr>
        <p:txBody>
          <a:bodyPr/>
          <a:lstStyle/>
          <a:p>
            <a:endParaRPr lang="cs-CZ"/>
          </a:p>
        </p:txBody>
      </p:sp>
      <p:sp>
        <p:nvSpPr>
          <p:cNvPr id="13333" name="Freeform 22"/>
          <p:cNvSpPr>
            <a:spLocks/>
          </p:cNvSpPr>
          <p:nvPr/>
        </p:nvSpPr>
        <p:spPr bwMode="auto">
          <a:xfrm>
            <a:off x="4700191" y="4160839"/>
            <a:ext cx="431667" cy="217487"/>
          </a:xfrm>
          <a:custGeom>
            <a:avLst/>
            <a:gdLst>
              <a:gd name="T0" fmla="*/ 2147483647 w 225"/>
              <a:gd name="T1" fmla="*/ 2147483647 h 123"/>
              <a:gd name="T2" fmla="*/ 2147483647 w 225"/>
              <a:gd name="T3" fmla="*/ 2147483647 h 123"/>
              <a:gd name="T4" fmla="*/ 2147483647 w 225"/>
              <a:gd name="T5" fmla="*/ 2147483647 h 123"/>
              <a:gd name="T6" fmla="*/ 2147483647 w 225"/>
              <a:gd name="T7" fmla="*/ 2147483647 h 123"/>
              <a:gd name="T8" fmla="*/ 2147483647 w 225"/>
              <a:gd name="T9" fmla="*/ 2147483647 h 123"/>
              <a:gd name="T10" fmla="*/ 2147483647 w 225"/>
              <a:gd name="T11" fmla="*/ 2147483647 h 123"/>
              <a:gd name="T12" fmla="*/ 2147483647 w 225"/>
              <a:gd name="T13" fmla="*/ 2147483647 h 123"/>
              <a:gd name="T14" fmla="*/ 2147483647 w 225"/>
              <a:gd name="T15" fmla="*/ 2147483647 h 123"/>
              <a:gd name="T16" fmla="*/ 2147483647 w 225"/>
              <a:gd name="T17" fmla="*/ 2147483647 h 123"/>
              <a:gd name="T18" fmla="*/ 2147483647 w 225"/>
              <a:gd name="T19" fmla="*/ 2147483647 h 123"/>
              <a:gd name="T20" fmla="*/ 2147483647 w 225"/>
              <a:gd name="T21" fmla="*/ 2147483647 h 123"/>
              <a:gd name="T22" fmla="*/ 2147483647 w 225"/>
              <a:gd name="T23" fmla="*/ 2147483647 h 123"/>
              <a:gd name="T24" fmla="*/ 2147483647 w 225"/>
              <a:gd name="T25" fmla="*/ 2147483647 h 123"/>
              <a:gd name="T26" fmla="*/ 2147483647 w 225"/>
              <a:gd name="T27" fmla="*/ 2147483647 h 123"/>
              <a:gd name="T28" fmla="*/ 2147483647 w 225"/>
              <a:gd name="T29" fmla="*/ 2147483647 h 123"/>
              <a:gd name="T30" fmla="*/ 2147483647 w 225"/>
              <a:gd name="T31" fmla="*/ 2147483647 h 123"/>
              <a:gd name="T32" fmla="*/ 2147483647 w 225"/>
              <a:gd name="T33" fmla="*/ 2147483647 h 123"/>
              <a:gd name="T34" fmla="*/ 2147483647 w 225"/>
              <a:gd name="T35" fmla="*/ 2147483647 h 123"/>
              <a:gd name="T36" fmla="*/ 2147483647 w 225"/>
              <a:gd name="T37" fmla="*/ 2147483647 h 123"/>
              <a:gd name="T38" fmla="*/ 2147483647 w 225"/>
              <a:gd name="T39" fmla="*/ 2147483647 h 123"/>
              <a:gd name="T40" fmla="*/ 2147483647 w 225"/>
              <a:gd name="T41" fmla="*/ 2147483647 h 123"/>
              <a:gd name="T42" fmla="*/ 2147483647 w 225"/>
              <a:gd name="T43" fmla="*/ 2147483647 h 123"/>
              <a:gd name="T44" fmla="*/ 2147483647 w 225"/>
              <a:gd name="T45" fmla="*/ 2147483647 h 123"/>
              <a:gd name="T46" fmla="*/ 2147483647 w 225"/>
              <a:gd name="T47" fmla="*/ 2147483647 h 123"/>
              <a:gd name="T48" fmla="*/ 2147483647 w 225"/>
              <a:gd name="T49" fmla="*/ 2147483647 h 123"/>
              <a:gd name="T50" fmla="*/ 2147483647 w 225"/>
              <a:gd name="T51" fmla="*/ 2147483647 h 123"/>
              <a:gd name="T52" fmla="*/ 2147483647 w 225"/>
              <a:gd name="T53" fmla="*/ 2147483647 h 123"/>
              <a:gd name="T54" fmla="*/ 2147483647 w 225"/>
              <a:gd name="T55" fmla="*/ 2147483647 h 123"/>
              <a:gd name="T56" fmla="*/ 2147483647 w 225"/>
              <a:gd name="T57" fmla="*/ 2147483647 h 123"/>
              <a:gd name="T58" fmla="*/ 2147483647 w 225"/>
              <a:gd name="T59" fmla="*/ 2147483647 h 123"/>
              <a:gd name="T60" fmla="*/ 2147483647 w 225"/>
              <a:gd name="T61" fmla="*/ 0 h 123"/>
              <a:gd name="T62" fmla="*/ 2147483647 w 225"/>
              <a:gd name="T63" fmla="*/ 2147483647 h 123"/>
              <a:gd name="T64" fmla="*/ 2147483647 w 225"/>
              <a:gd name="T65" fmla="*/ 2147483647 h 123"/>
              <a:gd name="T66" fmla="*/ 2147483647 w 225"/>
              <a:gd name="T67" fmla="*/ 2147483647 h 123"/>
              <a:gd name="T68" fmla="*/ 2147483647 w 225"/>
              <a:gd name="T69" fmla="*/ 2147483647 h 123"/>
              <a:gd name="T70" fmla="*/ 2147483647 w 225"/>
              <a:gd name="T71" fmla="*/ 2147483647 h 123"/>
              <a:gd name="T72" fmla="*/ 2147483647 w 225"/>
              <a:gd name="T73" fmla="*/ 2147483647 h 123"/>
              <a:gd name="T74" fmla="*/ 2147483647 w 225"/>
              <a:gd name="T75" fmla="*/ 2147483647 h 123"/>
              <a:gd name="T76" fmla="*/ 2147483647 w 225"/>
              <a:gd name="T77" fmla="*/ 2147483647 h 123"/>
              <a:gd name="T78" fmla="*/ 2147483647 w 225"/>
              <a:gd name="T79" fmla="*/ 2147483647 h 123"/>
              <a:gd name="T80" fmla="*/ 2147483647 w 225"/>
              <a:gd name="T81" fmla="*/ 2147483647 h 123"/>
              <a:gd name="T82" fmla="*/ 0 w 225"/>
              <a:gd name="T83" fmla="*/ 2147483647 h 123"/>
              <a:gd name="T84" fmla="*/ 2147483647 w 225"/>
              <a:gd name="T85" fmla="*/ 2147483647 h 123"/>
              <a:gd name="T86" fmla="*/ 2147483647 w 225"/>
              <a:gd name="T87" fmla="*/ 2147483647 h 123"/>
              <a:gd name="T88" fmla="*/ 2147483647 w 225"/>
              <a:gd name="T89" fmla="*/ 2147483647 h 123"/>
              <a:gd name="T90" fmla="*/ 2147483647 w 225"/>
              <a:gd name="T91" fmla="*/ 2147483647 h 123"/>
              <a:gd name="T92" fmla="*/ 2147483647 w 225"/>
              <a:gd name="T93" fmla="*/ 2147483647 h 123"/>
              <a:gd name="T94" fmla="*/ 2147483647 w 225"/>
              <a:gd name="T95" fmla="*/ 2147483647 h 123"/>
              <a:gd name="T96" fmla="*/ 2147483647 w 225"/>
              <a:gd name="T97" fmla="*/ 2147483647 h 123"/>
              <a:gd name="T98" fmla="*/ 2147483647 w 225"/>
              <a:gd name="T99" fmla="*/ 2147483647 h 123"/>
              <a:gd name="T100" fmla="*/ 2147483647 w 225"/>
              <a:gd name="T101" fmla="*/ 2147483647 h 123"/>
              <a:gd name="T102" fmla="*/ 2147483647 w 225"/>
              <a:gd name="T103" fmla="*/ 2147483647 h 123"/>
              <a:gd name="T104" fmla="*/ 2147483647 w 225"/>
              <a:gd name="T105" fmla="*/ 2147483647 h 1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5"/>
              <a:gd name="T160" fmla="*/ 0 h 123"/>
              <a:gd name="T161" fmla="*/ 225 w 225"/>
              <a:gd name="T162" fmla="*/ 123 h 1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5" h="123">
                <a:moveTo>
                  <a:pt x="35" y="117"/>
                </a:moveTo>
                <a:lnTo>
                  <a:pt x="38" y="111"/>
                </a:lnTo>
                <a:lnTo>
                  <a:pt x="45" y="117"/>
                </a:lnTo>
                <a:lnTo>
                  <a:pt x="68" y="115"/>
                </a:lnTo>
                <a:lnTo>
                  <a:pt x="78" y="100"/>
                </a:lnTo>
                <a:lnTo>
                  <a:pt x="98" y="119"/>
                </a:lnTo>
                <a:lnTo>
                  <a:pt x="103" y="119"/>
                </a:lnTo>
                <a:lnTo>
                  <a:pt x="103" y="115"/>
                </a:lnTo>
                <a:lnTo>
                  <a:pt x="115" y="118"/>
                </a:lnTo>
                <a:lnTo>
                  <a:pt x="120" y="123"/>
                </a:lnTo>
                <a:lnTo>
                  <a:pt x="132" y="121"/>
                </a:lnTo>
                <a:lnTo>
                  <a:pt x="131" y="108"/>
                </a:lnTo>
                <a:lnTo>
                  <a:pt x="136" y="103"/>
                </a:lnTo>
                <a:lnTo>
                  <a:pt x="131" y="98"/>
                </a:lnTo>
                <a:lnTo>
                  <a:pt x="145" y="88"/>
                </a:lnTo>
                <a:lnTo>
                  <a:pt x="157" y="88"/>
                </a:lnTo>
                <a:lnTo>
                  <a:pt x="162" y="80"/>
                </a:lnTo>
                <a:lnTo>
                  <a:pt x="162" y="68"/>
                </a:lnTo>
                <a:lnTo>
                  <a:pt x="153" y="62"/>
                </a:lnTo>
                <a:lnTo>
                  <a:pt x="157" y="53"/>
                </a:lnTo>
                <a:lnTo>
                  <a:pt x="183" y="46"/>
                </a:lnTo>
                <a:lnTo>
                  <a:pt x="188" y="38"/>
                </a:lnTo>
                <a:lnTo>
                  <a:pt x="197" y="38"/>
                </a:lnTo>
                <a:lnTo>
                  <a:pt x="202" y="38"/>
                </a:lnTo>
                <a:lnTo>
                  <a:pt x="199" y="27"/>
                </a:lnTo>
                <a:lnTo>
                  <a:pt x="204" y="23"/>
                </a:lnTo>
                <a:lnTo>
                  <a:pt x="220" y="30"/>
                </a:lnTo>
                <a:lnTo>
                  <a:pt x="225" y="27"/>
                </a:lnTo>
                <a:lnTo>
                  <a:pt x="214" y="16"/>
                </a:lnTo>
                <a:lnTo>
                  <a:pt x="207" y="3"/>
                </a:lnTo>
                <a:lnTo>
                  <a:pt x="188" y="0"/>
                </a:lnTo>
                <a:lnTo>
                  <a:pt x="178" y="4"/>
                </a:lnTo>
                <a:lnTo>
                  <a:pt x="174" y="11"/>
                </a:lnTo>
                <a:lnTo>
                  <a:pt x="146" y="10"/>
                </a:lnTo>
                <a:lnTo>
                  <a:pt x="141" y="19"/>
                </a:lnTo>
                <a:lnTo>
                  <a:pt x="117" y="14"/>
                </a:lnTo>
                <a:lnTo>
                  <a:pt x="99" y="18"/>
                </a:lnTo>
                <a:lnTo>
                  <a:pt x="77" y="34"/>
                </a:lnTo>
                <a:lnTo>
                  <a:pt x="38" y="30"/>
                </a:lnTo>
                <a:lnTo>
                  <a:pt x="17" y="30"/>
                </a:lnTo>
                <a:lnTo>
                  <a:pt x="5" y="39"/>
                </a:lnTo>
                <a:lnTo>
                  <a:pt x="0" y="52"/>
                </a:lnTo>
                <a:lnTo>
                  <a:pt x="10" y="53"/>
                </a:lnTo>
                <a:lnTo>
                  <a:pt x="5" y="68"/>
                </a:lnTo>
                <a:lnTo>
                  <a:pt x="12" y="73"/>
                </a:lnTo>
                <a:lnTo>
                  <a:pt x="10" y="81"/>
                </a:lnTo>
                <a:lnTo>
                  <a:pt x="24" y="88"/>
                </a:lnTo>
                <a:lnTo>
                  <a:pt x="35" y="99"/>
                </a:lnTo>
                <a:lnTo>
                  <a:pt x="30" y="106"/>
                </a:lnTo>
                <a:lnTo>
                  <a:pt x="16" y="106"/>
                </a:lnTo>
                <a:lnTo>
                  <a:pt x="7" y="110"/>
                </a:lnTo>
                <a:lnTo>
                  <a:pt x="16" y="117"/>
                </a:lnTo>
                <a:lnTo>
                  <a:pt x="35" y="117"/>
                </a:lnTo>
                <a:close/>
              </a:path>
            </a:pathLst>
          </a:custGeom>
          <a:solidFill>
            <a:srgbClr val="39B218"/>
          </a:solidFill>
          <a:ln w="3175">
            <a:solidFill>
              <a:srgbClr val="000000"/>
            </a:solidFill>
            <a:prstDash val="solid"/>
            <a:round/>
            <a:headEnd/>
            <a:tailEnd/>
          </a:ln>
        </p:spPr>
        <p:txBody>
          <a:bodyPr/>
          <a:lstStyle/>
          <a:p>
            <a:endParaRPr lang="cs-CZ"/>
          </a:p>
        </p:txBody>
      </p:sp>
      <p:sp>
        <p:nvSpPr>
          <p:cNvPr id="13334" name="Freeform 23"/>
          <p:cNvSpPr>
            <a:spLocks/>
          </p:cNvSpPr>
          <p:nvPr/>
        </p:nvSpPr>
        <p:spPr bwMode="auto">
          <a:xfrm>
            <a:off x="4529931" y="3563939"/>
            <a:ext cx="875375" cy="365125"/>
          </a:xfrm>
          <a:custGeom>
            <a:avLst/>
            <a:gdLst>
              <a:gd name="T0" fmla="*/ 2147483647 w 457"/>
              <a:gd name="T1" fmla="*/ 2147483647 h 207"/>
              <a:gd name="T2" fmla="*/ 2147483647 w 457"/>
              <a:gd name="T3" fmla="*/ 2147483647 h 207"/>
              <a:gd name="T4" fmla="*/ 2147483647 w 457"/>
              <a:gd name="T5" fmla="*/ 2147483647 h 207"/>
              <a:gd name="T6" fmla="*/ 2147483647 w 457"/>
              <a:gd name="T7" fmla="*/ 2147483647 h 207"/>
              <a:gd name="T8" fmla="*/ 2147483647 w 457"/>
              <a:gd name="T9" fmla="*/ 2147483647 h 207"/>
              <a:gd name="T10" fmla="*/ 2147483647 w 457"/>
              <a:gd name="T11" fmla="*/ 2147483647 h 207"/>
              <a:gd name="T12" fmla="*/ 2147483647 w 457"/>
              <a:gd name="T13" fmla="*/ 2147483647 h 207"/>
              <a:gd name="T14" fmla="*/ 2147483647 w 457"/>
              <a:gd name="T15" fmla="*/ 2147483647 h 207"/>
              <a:gd name="T16" fmla="*/ 2147483647 w 457"/>
              <a:gd name="T17" fmla="*/ 2147483647 h 207"/>
              <a:gd name="T18" fmla="*/ 2147483647 w 457"/>
              <a:gd name="T19" fmla="*/ 2147483647 h 207"/>
              <a:gd name="T20" fmla="*/ 2147483647 w 457"/>
              <a:gd name="T21" fmla="*/ 2147483647 h 207"/>
              <a:gd name="T22" fmla="*/ 2147483647 w 457"/>
              <a:gd name="T23" fmla="*/ 2147483647 h 207"/>
              <a:gd name="T24" fmla="*/ 2147483647 w 457"/>
              <a:gd name="T25" fmla="*/ 2147483647 h 207"/>
              <a:gd name="T26" fmla="*/ 2147483647 w 457"/>
              <a:gd name="T27" fmla="*/ 2147483647 h 207"/>
              <a:gd name="T28" fmla="*/ 2147483647 w 457"/>
              <a:gd name="T29" fmla="*/ 2147483647 h 207"/>
              <a:gd name="T30" fmla="*/ 2147483647 w 457"/>
              <a:gd name="T31" fmla="*/ 2147483647 h 207"/>
              <a:gd name="T32" fmla="*/ 2147483647 w 457"/>
              <a:gd name="T33" fmla="*/ 2147483647 h 207"/>
              <a:gd name="T34" fmla="*/ 2147483647 w 457"/>
              <a:gd name="T35" fmla="*/ 2147483647 h 207"/>
              <a:gd name="T36" fmla="*/ 2147483647 w 457"/>
              <a:gd name="T37" fmla="*/ 2147483647 h 207"/>
              <a:gd name="T38" fmla="*/ 2147483647 w 457"/>
              <a:gd name="T39" fmla="*/ 2147483647 h 207"/>
              <a:gd name="T40" fmla="*/ 2147483647 w 457"/>
              <a:gd name="T41" fmla="*/ 2147483647 h 207"/>
              <a:gd name="T42" fmla="*/ 2147483647 w 457"/>
              <a:gd name="T43" fmla="*/ 2147483647 h 207"/>
              <a:gd name="T44" fmla="*/ 2147483647 w 457"/>
              <a:gd name="T45" fmla="*/ 2147483647 h 207"/>
              <a:gd name="T46" fmla="*/ 2147483647 w 457"/>
              <a:gd name="T47" fmla="*/ 2147483647 h 207"/>
              <a:gd name="T48" fmla="*/ 2147483647 w 457"/>
              <a:gd name="T49" fmla="*/ 2147483647 h 207"/>
              <a:gd name="T50" fmla="*/ 2147483647 w 457"/>
              <a:gd name="T51" fmla="*/ 2147483647 h 207"/>
              <a:gd name="T52" fmla="*/ 2147483647 w 457"/>
              <a:gd name="T53" fmla="*/ 2147483647 h 207"/>
              <a:gd name="T54" fmla="*/ 2147483647 w 457"/>
              <a:gd name="T55" fmla="*/ 2147483647 h 207"/>
              <a:gd name="T56" fmla="*/ 2147483647 w 457"/>
              <a:gd name="T57" fmla="*/ 2147483647 h 207"/>
              <a:gd name="T58" fmla="*/ 2147483647 w 457"/>
              <a:gd name="T59" fmla="*/ 2147483647 h 207"/>
              <a:gd name="T60" fmla="*/ 2147483647 w 457"/>
              <a:gd name="T61" fmla="*/ 2147483647 h 207"/>
              <a:gd name="T62" fmla="*/ 2147483647 w 457"/>
              <a:gd name="T63" fmla="*/ 2147483647 h 207"/>
              <a:gd name="T64" fmla="*/ 2147483647 w 457"/>
              <a:gd name="T65" fmla="*/ 2147483647 h 207"/>
              <a:gd name="T66" fmla="*/ 2147483647 w 457"/>
              <a:gd name="T67" fmla="*/ 2147483647 h 207"/>
              <a:gd name="T68" fmla="*/ 2147483647 w 457"/>
              <a:gd name="T69" fmla="*/ 2147483647 h 207"/>
              <a:gd name="T70" fmla="*/ 2147483647 w 457"/>
              <a:gd name="T71" fmla="*/ 2147483647 h 207"/>
              <a:gd name="T72" fmla="*/ 2147483647 w 457"/>
              <a:gd name="T73" fmla="*/ 2147483647 h 207"/>
              <a:gd name="T74" fmla="*/ 2147483647 w 457"/>
              <a:gd name="T75" fmla="*/ 2147483647 h 207"/>
              <a:gd name="T76" fmla="*/ 2147483647 w 457"/>
              <a:gd name="T77" fmla="*/ 2147483647 h 207"/>
              <a:gd name="T78" fmla="*/ 2147483647 w 457"/>
              <a:gd name="T79" fmla="*/ 2147483647 h 207"/>
              <a:gd name="T80" fmla="*/ 2147483647 w 457"/>
              <a:gd name="T81" fmla="*/ 2147483647 h 207"/>
              <a:gd name="T82" fmla="*/ 2147483647 w 457"/>
              <a:gd name="T83" fmla="*/ 2147483647 h 207"/>
              <a:gd name="T84" fmla="*/ 2147483647 w 457"/>
              <a:gd name="T85" fmla="*/ 2147483647 h 207"/>
              <a:gd name="T86" fmla="*/ 2147483647 w 457"/>
              <a:gd name="T87" fmla="*/ 0 h 207"/>
              <a:gd name="T88" fmla="*/ 2147483647 w 457"/>
              <a:gd name="T89" fmla="*/ 2147483647 h 207"/>
              <a:gd name="T90" fmla="*/ 2147483647 w 457"/>
              <a:gd name="T91" fmla="*/ 2147483647 h 207"/>
              <a:gd name="T92" fmla="*/ 2147483647 w 457"/>
              <a:gd name="T93" fmla="*/ 2147483647 h 207"/>
              <a:gd name="T94" fmla="*/ 2147483647 w 457"/>
              <a:gd name="T95" fmla="*/ 2147483647 h 207"/>
              <a:gd name="T96" fmla="*/ 2147483647 w 457"/>
              <a:gd name="T97" fmla="*/ 2147483647 h 207"/>
              <a:gd name="T98" fmla="*/ 0 w 457"/>
              <a:gd name="T99" fmla="*/ 2147483647 h 207"/>
              <a:gd name="T100" fmla="*/ 0 w 457"/>
              <a:gd name="T101" fmla="*/ 2147483647 h 207"/>
              <a:gd name="T102" fmla="*/ 2147483647 w 457"/>
              <a:gd name="T103" fmla="*/ 2147483647 h 207"/>
              <a:gd name="T104" fmla="*/ 2147483647 w 457"/>
              <a:gd name="T105" fmla="*/ 2147483647 h 207"/>
              <a:gd name="T106" fmla="*/ 2147483647 w 457"/>
              <a:gd name="T107" fmla="*/ 2147483647 h 207"/>
              <a:gd name="T108" fmla="*/ 2147483647 w 457"/>
              <a:gd name="T109" fmla="*/ 2147483647 h 207"/>
              <a:gd name="T110" fmla="*/ 2147483647 w 457"/>
              <a:gd name="T111" fmla="*/ 2147483647 h 2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7"/>
              <a:gd name="T169" fmla="*/ 0 h 207"/>
              <a:gd name="T170" fmla="*/ 457 w 457"/>
              <a:gd name="T171" fmla="*/ 207 h 2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7" h="207">
                <a:moveTo>
                  <a:pt x="143" y="200"/>
                </a:moveTo>
                <a:lnTo>
                  <a:pt x="171" y="200"/>
                </a:lnTo>
                <a:lnTo>
                  <a:pt x="193" y="188"/>
                </a:lnTo>
                <a:lnTo>
                  <a:pt x="199" y="180"/>
                </a:lnTo>
                <a:lnTo>
                  <a:pt x="206" y="170"/>
                </a:lnTo>
                <a:lnTo>
                  <a:pt x="248" y="172"/>
                </a:lnTo>
                <a:lnTo>
                  <a:pt x="258" y="176"/>
                </a:lnTo>
                <a:lnTo>
                  <a:pt x="275" y="188"/>
                </a:lnTo>
                <a:lnTo>
                  <a:pt x="319" y="184"/>
                </a:lnTo>
                <a:lnTo>
                  <a:pt x="330" y="193"/>
                </a:lnTo>
                <a:lnTo>
                  <a:pt x="330" y="207"/>
                </a:lnTo>
                <a:lnTo>
                  <a:pt x="343" y="186"/>
                </a:lnTo>
                <a:lnTo>
                  <a:pt x="352" y="186"/>
                </a:lnTo>
                <a:lnTo>
                  <a:pt x="359" y="191"/>
                </a:lnTo>
                <a:lnTo>
                  <a:pt x="378" y="188"/>
                </a:lnTo>
                <a:lnTo>
                  <a:pt x="394" y="178"/>
                </a:lnTo>
                <a:lnTo>
                  <a:pt x="394" y="172"/>
                </a:lnTo>
                <a:lnTo>
                  <a:pt x="405" y="170"/>
                </a:lnTo>
                <a:lnTo>
                  <a:pt x="410" y="162"/>
                </a:lnTo>
                <a:lnTo>
                  <a:pt x="411" y="150"/>
                </a:lnTo>
                <a:lnTo>
                  <a:pt x="413" y="145"/>
                </a:lnTo>
                <a:lnTo>
                  <a:pt x="424" y="143"/>
                </a:lnTo>
                <a:lnTo>
                  <a:pt x="436" y="128"/>
                </a:lnTo>
                <a:lnTo>
                  <a:pt x="448" y="128"/>
                </a:lnTo>
                <a:lnTo>
                  <a:pt x="457" y="122"/>
                </a:lnTo>
                <a:lnTo>
                  <a:pt x="434" y="115"/>
                </a:lnTo>
                <a:lnTo>
                  <a:pt x="408" y="88"/>
                </a:lnTo>
                <a:lnTo>
                  <a:pt x="392" y="86"/>
                </a:lnTo>
                <a:lnTo>
                  <a:pt x="380" y="80"/>
                </a:lnTo>
                <a:lnTo>
                  <a:pt x="380" y="66"/>
                </a:lnTo>
                <a:lnTo>
                  <a:pt x="356" y="63"/>
                </a:lnTo>
                <a:lnTo>
                  <a:pt x="328" y="67"/>
                </a:lnTo>
                <a:lnTo>
                  <a:pt x="307" y="71"/>
                </a:lnTo>
                <a:lnTo>
                  <a:pt x="282" y="55"/>
                </a:lnTo>
                <a:lnTo>
                  <a:pt x="286" y="40"/>
                </a:lnTo>
                <a:lnTo>
                  <a:pt x="272" y="39"/>
                </a:lnTo>
                <a:lnTo>
                  <a:pt x="262" y="28"/>
                </a:lnTo>
                <a:lnTo>
                  <a:pt x="227" y="25"/>
                </a:lnTo>
                <a:lnTo>
                  <a:pt x="221" y="16"/>
                </a:lnTo>
                <a:lnTo>
                  <a:pt x="209" y="12"/>
                </a:lnTo>
                <a:lnTo>
                  <a:pt x="183" y="23"/>
                </a:lnTo>
                <a:lnTo>
                  <a:pt x="176" y="23"/>
                </a:lnTo>
                <a:lnTo>
                  <a:pt x="159" y="2"/>
                </a:lnTo>
                <a:lnTo>
                  <a:pt x="148" y="0"/>
                </a:lnTo>
                <a:lnTo>
                  <a:pt x="143" y="20"/>
                </a:lnTo>
                <a:lnTo>
                  <a:pt x="98" y="34"/>
                </a:lnTo>
                <a:lnTo>
                  <a:pt x="91" y="43"/>
                </a:lnTo>
                <a:lnTo>
                  <a:pt x="30" y="62"/>
                </a:lnTo>
                <a:lnTo>
                  <a:pt x="23" y="74"/>
                </a:lnTo>
                <a:lnTo>
                  <a:pt x="0" y="65"/>
                </a:lnTo>
                <a:lnTo>
                  <a:pt x="0" y="73"/>
                </a:lnTo>
                <a:lnTo>
                  <a:pt x="23" y="88"/>
                </a:lnTo>
                <a:lnTo>
                  <a:pt x="24" y="116"/>
                </a:lnTo>
                <a:lnTo>
                  <a:pt x="119" y="189"/>
                </a:lnTo>
                <a:lnTo>
                  <a:pt x="134" y="193"/>
                </a:lnTo>
                <a:lnTo>
                  <a:pt x="143" y="200"/>
                </a:lnTo>
                <a:close/>
              </a:path>
            </a:pathLst>
          </a:custGeom>
          <a:solidFill>
            <a:srgbClr val="FFFFFF"/>
          </a:solidFill>
          <a:ln w="3175">
            <a:solidFill>
              <a:srgbClr val="000000"/>
            </a:solidFill>
            <a:prstDash val="solid"/>
            <a:round/>
            <a:headEnd/>
            <a:tailEnd/>
          </a:ln>
        </p:spPr>
        <p:txBody>
          <a:bodyPr/>
          <a:lstStyle/>
          <a:p>
            <a:endParaRPr lang="cs-CZ"/>
          </a:p>
        </p:txBody>
      </p:sp>
      <p:sp>
        <p:nvSpPr>
          <p:cNvPr id="13335" name="Freeform 24"/>
          <p:cNvSpPr>
            <a:spLocks/>
          </p:cNvSpPr>
          <p:nvPr/>
        </p:nvSpPr>
        <p:spPr bwMode="auto">
          <a:xfrm>
            <a:off x="4180814" y="3863975"/>
            <a:ext cx="1016396" cy="357188"/>
          </a:xfrm>
          <a:custGeom>
            <a:avLst/>
            <a:gdLst>
              <a:gd name="T0" fmla="*/ 2147483647 w 532"/>
              <a:gd name="T1" fmla="*/ 2147483647 h 202"/>
              <a:gd name="T2" fmla="*/ 2147483647 w 532"/>
              <a:gd name="T3" fmla="*/ 2147483647 h 202"/>
              <a:gd name="T4" fmla="*/ 2147483647 w 532"/>
              <a:gd name="T5" fmla="*/ 2147483647 h 202"/>
              <a:gd name="T6" fmla="*/ 2147483647 w 532"/>
              <a:gd name="T7" fmla="*/ 2147483647 h 202"/>
              <a:gd name="T8" fmla="*/ 2147483647 w 532"/>
              <a:gd name="T9" fmla="*/ 2147483647 h 202"/>
              <a:gd name="T10" fmla="*/ 2147483647 w 532"/>
              <a:gd name="T11" fmla="*/ 2147483647 h 202"/>
              <a:gd name="T12" fmla="*/ 2147483647 w 532"/>
              <a:gd name="T13" fmla="*/ 2147483647 h 202"/>
              <a:gd name="T14" fmla="*/ 2147483647 w 532"/>
              <a:gd name="T15" fmla="*/ 0 h 202"/>
              <a:gd name="T16" fmla="*/ 2147483647 w 532"/>
              <a:gd name="T17" fmla="*/ 2147483647 h 202"/>
              <a:gd name="T18" fmla="*/ 2147483647 w 532"/>
              <a:gd name="T19" fmla="*/ 2147483647 h 202"/>
              <a:gd name="T20" fmla="*/ 2147483647 w 532"/>
              <a:gd name="T21" fmla="*/ 2147483647 h 202"/>
              <a:gd name="T22" fmla="*/ 2147483647 w 532"/>
              <a:gd name="T23" fmla="*/ 2147483647 h 202"/>
              <a:gd name="T24" fmla="*/ 2147483647 w 532"/>
              <a:gd name="T25" fmla="*/ 2147483647 h 202"/>
              <a:gd name="T26" fmla="*/ 2147483647 w 532"/>
              <a:gd name="T27" fmla="*/ 2147483647 h 202"/>
              <a:gd name="T28" fmla="*/ 2147483647 w 532"/>
              <a:gd name="T29" fmla="*/ 2147483647 h 202"/>
              <a:gd name="T30" fmla="*/ 2147483647 w 532"/>
              <a:gd name="T31" fmla="*/ 2147483647 h 202"/>
              <a:gd name="T32" fmla="*/ 2147483647 w 532"/>
              <a:gd name="T33" fmla="*/ 2147483647 h 202"/>
              <a:gd name="T34" fmla="*/ 2147483647 w 532"/>
              <a:gd name="T35" fmla="*/ 2147483647 h 202"/>
              <a:gd name="T36" fmla="*/ 2147483647 w 532"/>
              <a:gd name="T37" fmla="*/ 2147483647 h 202"/>
              <a:gd name="T38" fmla="*/ 0 w 532"/>
              <a:gd name="T39" fmla="*/ 2147483647 h 202"/>
              <a:gd name="T40" fmla="*/ 2147483647 w 532"/>
              <a:gd name="T41" fmla="*/ 2147483647 h 202"/>
              <a:gd name="T42" fmla="*/ 2147483647 w 532"/>
              <a:gd name="T43" fmla="*/ 2147483647 h 202"/>
              <a:gd name="T44" fmla="*/ 2147483647 w 532"/>
              <a:gd name="T45" fmla="*/ 2147483647 h 202"/>
              <a:gd name="T46" fmla="*/ 2147483647 w 532"/>
              <a:gd name="T47" fmla="*/ 2147483647 h 202"/>
              <a:gd name="T48" fmla="*/ 2147483647 w 532"/>
              <a:gd name="T49" fmla="*/ 2147483647 h 202"/>
              <a:gd name="T50" fmla="*/ 2147483647 w 532"/>
              <a:gd name="T51" fmla="*/ 2147483647 h 202"/>
              <a:gd name="T52" fmla="*/ 2147483647 w 532"/>
              <a:gd name="T53" fmla="*/ 2147483647 h 202"/>
              <a:gd name="T54" fmla="*/ 2147483647 w 532"/>
              <a:gd name="T55" fmla="*/ 2147483647 h 202"/>
              <a:gd name="T56" fmla="*/ 2147483647 w 532"/>
              <a:gd name="T57" fmla="*/ 2147483647 h 202"/>
              <a:gd name="T58" fmla="*/ 2147483647 w 532"/>
              <a:gd name="T59" fmla="*/ 2147483647 h 202"/>
              <a:gd name="T60" fmla="*/ 2147483647 w 532"/>
              <a:gd name="T61" fmla="*/ 2147483647 h 202"/>
              <a:gd name="T62" fmla="*/ 2147483647 w 532"/>
              <a:gd name="T63" fmla="*/ 2147483647 h 202"/>
              <a:gd name="T64" fmla="*/ 2147483647 w 532"/>
              <a:gd name="T65" fmla="*/ 2147483647 h 202"/>
              <a:gd name="T66" fmla="*/ 2147483647 w 532"/>
              <a:gd name="T67" fmla="*/ 2147483647 h 2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2"/>
              <a:gd name="T103" fmla="*/ 0 h 202"/>
              <a:gd name="T104" fmla="*/ 532 w 532"/>
              <a:gd name="T105" fmla="*/ 202 h 2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2" h="202">
                <a:moveTo>
                  <a:pt x="486" y="153"/>
                </a:moveTo>
                <a:lnTo>
                  <a:pt x="485" y="133"/>
                </a:lnTo>
                <a:lnTo>
                  <a:pt x="495" y="115"/>
                </a:lnTo>
                <a:lnTo>
                  <a:pt x="488" y="107"/>
                </a:lnTo>
                <a:lnTo>
                  <a:pt x="492" y="99"/>
                </a:lnTo>
                <a:lnTo>
                  <a:pt x="525" y="99"/>
                </a:lnTo>
                <a:lnTo>
                  <a:pt x="532" y="91"/>
                </a:lnTo>
                <a:lnTo>
                  <a:pt x="530" y="71"/>
                </a:lnTo>
                <a:lnTo>
                  <a:pt x="521" y="58"/>
                </a:lnTo>
                <a:lnTo>
                  <a:pt x="513" y="37"/>
                </a:lnTo>
                <a:lnTo>
                  <a:pt x="513" y="23"/>
                </a:lnTo>
                <a:lnTo>
                  <a:pt x="502" y="14"/>
                </a:lnTo>
                <a:lnTo>
                  <a:pt x="458" y="18"/>
                </a:lnTo>
                <a:lnTo>
                  <a:pt x="441" y="6"/>
                </a:lnTo>
                <a:lnTo>
                  <a:pt x="431" y="2"/>
                </a:lnTo>
                <a:lnTo>
                  <a:pt x="389" y="0"/>
                </a:lnTo>
                <a:lnTo>
                  <a:pt x="382" y="10"/>
                </a:lnTo>
                <a:lnTo>
                  <a:pt x="376" y="18"/>
                </a:lnTo>
                <a:lnTo>
                  <a:pt x="354" y="30"/>
                </a:lnTo>
                <a:lnTo>
                  <a:pt x="326" y="30"/>
                </a:lnTo>
                <a:lnTo>
                  <a:pt x="317" y="23"/>
                </a:lnTo>
                <a:lnTo>
                  <a:pt x="302" y="19"/>
                </a:lnTo>
                <a:lnTo>
                  <a:pt x="300" y="26"/>
                </a:lnTo>
                <a:lnTo>
                  <a:pt x="279" y="33"/>
                </a:lnTo>
                <a:lnTo>
                  <a:pt x="268" y="50"/>
                </a:lnTo>
                <a:lnTo>
                  <a:pt x="240" y="58"/>
                </a:lnTo>
                <a:lnTo>
                  <a:pt x="234" y="69"/>
                </a:lnTo>
                <a:lnTo>
                  <a:pt x="242" y="100"/>
                </a:lnTo>
                <a:lnTo>
                  <a:pt x="242" y="109"/>
                </a:lnTo>
                <a:lnTo>
                  <a:pt x="234" y="111"/>
                </a:lnTo>
                <a:lnTo>
                  <a:pt x="228" y="105"/>
                </a:lnTo>
                <a:lnTo>
                  <a:pt x="195" y="100"/>
                </a:lnTo>
                <a:lnTo>
                  <a:pt x="148" y="107"/>
                </a:lnTo>
                <a:lnTo>
                  <a:pt x="122" y="118"/>
                </a:lnTo>
                <a:lnTo>
                  <a:pt x="104" y="118"/>
                </a:lnTo>
                <a:lnTo>
                  <a:pt x="75" y="107"/>
                </a:lnTo>
                <a:lnTo>
                  <a:pt x="54" y="123"/>
                </a:lnTo>
                <a:lnTo>
                  <a:pt x="36" y="109"/>
                </a:lnTo>
                <a:lnTo>
                  <a:pt x="14" y="106"/>
                </a:lnTo>
                <a:lnTo>
                  <a:pt x="0" y="110"/>
                </a:lnTo>
                <a:lnTo>
                  <a:pt x="9" y="118"/>
                </a:lnTo>
                <a:lnTo>
                  <a:pt x="2" y="136"/>
                </a:lnTo>
                <a:lnTo>
                  <a:pt x="10" y="148"/>
                </a:lnTo>
                <a:lnTo>
                  <a:pt x="31" y="159"/>
                </a:lnTo>
                <a:lnTo>
                  <a:pt x="52" y="156"/>
                </a:lnTo>
                <a:lnTo>
                  <a:pt x="61" y="163"/>
                </a:lnTo>
                <a:lnTo>
                  <a:pt x="84" y="167"/>
                </a:lnTo>
                <a:lnTo>
                  <a:pt x="129" y="156"/>
                </a:lnTo>
                <a:lnTo>
                  <a:pt x="153" y="155"/>
                </a:lnTo>
                <a:lnTo>
                  <a:pt x="165" y="153"/>
                </a:lnTo>
                <a:lnTo>
                  <a:pt x="181" y="149"/>
                </a:lnTo>
                <a:lnTo>
                  <a:pt x="183" y="156"/>
                </a:lnTo>
                <a:lnTo>
                  <a:pt x="185" y="164"/>
                </a:lnTo>
                <a:lnTo>
                  <a:pt x="223" y="187"/>
                </a:lnTo>
                <a:lnTo>
                  <a:pt x="261" y="193"/>
                </a:lnTo>
                <a:lnTo>
                  <a:pt x="279" y="197"/>
                </a:lnTo>
                <a:lnTo>
                  <a:pt x="289" y="198"/>
                </a:lnTo>
                <a:lnTo>
                  <a:pt x="310" y="198"/>
                </a:lnTo>
                <a:lnTo>
                  <a:pt x="349" y="202"/>
                </a:lnTo>
                <a:lnTo>
                  <a:pt x="371" y="186"/>
                </a:lnTo>
                <a:lnTo>
                  <a:pt x="389" y="182"/>
                </a:lnTo>
                <a:lnTo>
                  <a:pt x="413" y="187"/>
                </a:lnTo>
                <a:lnTo>
                  <a:pt x="418" y="178"/>
                </a:lnTo>
                <a:lnTo>
                  <a:pt x="446" y="179"/>
                </a:lnTo>
                <a:lnTo>
                  <a:pt x="450" y="172"/>
                </a:lnTo>
                <a:lnTo>
                  <a:pt x="460" y="168"/>
                </a:lnTo>
                <a:lnTo>
                  <a:pt x="472" y="156"/>
                </a:lnTo>
                <a:lnTo>
                  <a:pt x="486" y="153"/>
                </a:lnTo>
                <a:close/>
              </a:path>
            </a:pathLst>
          </a:custGeom>
          <a:solidFill>
            <a:srgbClr val="39B218"/>
          </a:solidFill>
          <a:ln w="36576">
            <a:solidFill>
              <a:srgbClr val="000000"/>
            </a:solidFill>
            <a:prstDash val="solid"/>
            <a:round/>
            <a:headEnd/>
            <a:tailEnd/>
          </a:ln>
        </p:spPr>
        <p:txBody>
          <a:bodyPr/>
          <a:lstStyle/>
          <a:p>
            <a:endParaRPr lang="cs-CZ"/>
          </a:p>
        </p:txBody>
      </p:sp>
      <p:sp>
        <p:nvSpPr>
          <p:cNvPr id="13336" name="Freeform 25"/>
          <p:cNvSpPr>
            <a:spLocks/>
          </p:cNvSpPr>
          <p:nvPr/>
        </p:nvSpPr>
        <p:spPr bwMode="auto">
          <a:xfrm>
            <a:off x="3663156" y="4013200"/>
            <a:ext cx="607087" cy="250825"/>
          </a:xfrm>
          <a:custGeom>
            <a:avLst/>
            <a:gdLst>
              <a:gd name="T0" fmla="*/ 2147483647 w 317"/>
              <a:gd name="T1" fmla="*/ 2147483647 h 142"/>
              <a:gd name="T2" fmla="*/ 2147483647 w 317"/>
              <a:gd name="T3" fmla="*/ 2147483647 h 142"/>
              <a:gd name="T4" fmla="*/ 2147483647 w 317"/>
              <a:gd name="T5" fmla="*/ 2147483647 h 142"/>
              <a:gd name="T6" fmla="*/ 2147483647 w 317"/>
              <a:gd name="T7" fmla="*/ 2147483647 h 142"/>
              <a:gd name="T8" fmla="*/ 2147483647 w 317"/>
              <a:gd name="T9" fmla="*/ 2147483647 h 142"/>
              <a:gd name="T10" fmla="*/ 2147483647 w 317"/>
              <a:gd name="T11" fmla="*/ 2147483647 h 142"/>
              <a:gd name="T12" fmla="*/ 2147483647 w 317"/>
              <a:gd name="T13" fmla="*/ 2147483647 h 142"/>
              <a:gd name="T14" fmla="*/ 2147483647 w 317"/>
              <a:gd name="T15" fmla="*/ 2147483647 h 142"/>
              <a:gd name="T16" fmla="*/ 2147483647 w 317"/>
              <a:gd name="T17" fmla="*/ 2147483647 h 142"/>
              <a:gd name="T18" fmla="*/ 2147483647 w 317"/>
              <a:gd name="T19" fmla="*/ 0 h 142"/>
              <a:gd name="T20" fmla="*/ 2147483647 w 317"/>
              <a:gd name="T21" fmla="*/ 2147483647 h 142"/>
              <a:gd name="T22" fmla="*/ 2147483647 w 317"/>
              <a:gd name="T23" fmla="*/ 2147483647 h 142"/>
              <a:gd name="T24" fmla="*/ 2147483647 w 317"/>
              <a:gd name="T25" fmla="*/ 2147483647 h 142"/>
              <a:gd name="T26" fmla="*/ 2147483647 w 317"/>
              <a:gd name="T27" fmla="*/ 2147483647 h 142"/>
              <a:gd name="T28" fmla="*/ 2147483647 w 317"/>
              <a:gd name="T29" fmla="*/ 2147483647 h 142"/>
              <a:gd name="T30" fmla="*/ 2147483647 w 317"/>
              <a:gd name="T31" fmla="*/ 2147483647 h 142"/>
              <a:gd name="T32" fmla="*/ 2147483647 w 317"/>
              <a:gd name="T33" fmla="*/ 2147483647 h 142"/>
              <a:gd name="T34" fmla="*/ 2147483647 w 317"/>
              <a:gd name="T35" fmla="*/ 2147483647 h 142"/>
              <a:gd name="T36" fmla="*/ 0 w 317"/>
              <a:gd name="T37" fmla="*/ 2147483647 h 142"/>
              <a:gd name="T38" fmla="*/ 2147483647 w 317"/>
              <a:gd name="T39" fmla="*/ 2147483647 h 142"/>
              <a:gd name="T40" fmla="*/ 2147483647 w 317"/>
              <a:gd name="T41" fmla="*/ 2147483647 h 142"/>
              <a:gd name="T42" fmla="*/ 2147483647 w 317"/>
              <a:gd name="T43" fmla="*/ 2147483647 h 142"/>
              <a:gd name="T44" fmla="*/ 2147483647 w 317"/>
              <a:gd name="T45" fmla="*/ 2147483647 h 142"/>
              <a:gd name="T46" fmla="*/ 2147483647 w 317"/>
              <a:gd name="T47" fmla="*/ 2147483647 h 142"/>
              <a:gd name="T48" fmla="*/ 2147483647 w 317"/>
              <a:gd name="T49" fmla="*/ 2147483647 h 142"/>
              <a:gd name="T50" fmla="*/ 2147483647 w 317"/>
              <a:gd name="T51" fmla="*/ 2147483647 h 142"/>
              <a:gd name="T52" fmla="*/ 2147483647 w 317"/>
              <a:gd name="T53" fmla="*/ 2147483647 h 142"/>
              <a:gd name="T54" fmla="*/ 2147483647 w 317"/>
              <a:gd name="T55" fmla="*/ 2147483647 h 142"/>
              <a:gd name="T56" fmla="*/ 2147483647 w 317"/>
              <a:gd name="T57" fmla="*/ 2147483647 h 142"/>
              <a:gd name="T58" fmla="*/ 2147483647 w 317"/>
              <a:gd name="T59" fmla="*/ 2147483647 h 142"/>
              <a:gd name="T60" fmla="*/ 2147483647 w 317"/>
              <a:gd name="T61" fmla="*/ 2147483647 h 142"/>
              <a:gd name="T62" fmla="*/ 2147483647 w 317"/>
              <a:gd name="T63" fmla="*/ 2147483647 h 142"/>
              <a:gd name="T64" fmla="*/ 2147483647 w 317"/>
              <a:gd name="T65" fmla="*/ 2147483647 h 142"/>
              <a:gd name="T66" fmla="*/ 2147483647 w 317"/>
              <a:gd name="T67" fmla="*/ 2147483647 h 142"/>
              <a:gd name="T68" fmla="*/ 2147483647 w 317"/>
              <a:gd name="T69" fmla="*/ 2147483647 h 142"/>
              <a:gd name="T70" fmla="*/ 2147483647 w 317"/>
              <a:gd name="T71" fmla="*/ 2147483647 h 142"/>
              <a:gd name="T72" fmla="*/ 2147483647 w 317"/>
              <a:gd name="T73" fmla="*/ 2147483647 h 142"/>
              <a:gd name="T74" fmla="*/ 2147483647 w 317"/>
              <a:gd name="T75" fmla="*/ 2147483647 h 142"/>
              <a:gd name="T76" fmla="*/ 2147483647 w 317"/>
              <a:gd name="T77" fmla="*/ 2147483647 h 142"/>
              <a:gd name="T78" fmla="*/ 2147483647 w 317"/>
              <a:gd name="T79" fmla="*/ 2147483647 h 142"/>
              <a:gd name="T80" fmla="*/ 2147483647 w 317"/>
              <a:gd name="T81" fmla="*/ 2147483647 h 142"/>
              <a:gd name="T82" fmla="*/ 2147483647 w 317"/>
              <a:gd name="T83" fmla="*/ 2147483647 h 142"/>
              <a:gd name="T84" fmla="*/ 2147483647 w 317"/>
              <a:gd name="T85" fmla="*/ 2147483647 h 142"/>
              <a:gd name="T86" fmla="*/ 2147483647 w 317"/>
              <a:gd name="T87" fmla="*/ 2147483647 h 142"/>
              <a:gd name="T88" fmla="*/ 2147483647 w 317"/>
              <a:gd name="T89" fmla="*/ 2147483647 h 142"/>
              <a:gd name="T90" fmla="*/ 2147483647 w 317"/>
              <a:gd name="T91" fmla="*/ 2147483647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7"/>
              <a:gd name="T139" fmla="*/ 0 h 142"/>
              <a:gd name="T140" fmla="*/ 317 w 317"/>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7" h="142">
                <a:moveTo>
                  <a:pt x="308" y="65"/>
                </a:moveTo>
                <a:lnTo>
                  <a:pt x="286" y="68"/>
                </a:lnTo>
                <a:lnTo>
                  <a:pt x="265" y="57"/>
                </a:lnTo>
                <a:lnTo>
                  <a:pt x="256" y="45"/>
                </a:lnTo>
                <a:lnTo>
                  <a:pt x="265" y="27"/>
                </a:lnTo>
                <a:lnTo>
                  <a:pt x="254" y="19"/>
                </a:lnTo>
                <a:lnTo>
                  <a:pt x="209" y="2"/>
                </a:lnTo>
                <a:lnTo>
                  <a:pt x="176" y="6"/>
                </a:lnTo>
                <a:lnTo>
                  <a:pt x="132" y="7"/>
                </a:lnTo>
                <a:lnTo>
                  <a:pt x="123" y="0"/>
                </a:lnTo>
                <a:lnTo>
                  <a:pt x="113" y="6"/>
                </a:lnTo>
                <a:lnTo>
                  <a:pt x="83" y="4"/>
                </a:lnTo>
                <a:lnTo>
                  <a:pt x="76" y="11"/>
                </a:lnTo>
                <a:lnTo>
                  <a:pt x="80" y="16"/>
                </a:lnTo>
                <a:lnTo>
                  <a:pt x="38" y="46"/>
                </a:lnTo>
                <a:lnTo>
                  <a:pt x="22" y="62"/>
                </a:lnTo>
                <a:lnTo>
                  <a:pt x="10" y="72"/>
                </a:lnTo>
                <a:lnTo>
                  <a:pt x="5" y="83"/>
                </a:lnTo>
                <a:lnTo>
                  <a:pt x="0" y="106"/>
                </a:lnTo>
                <a:lnTo>
                  <a:pt x="3" y="109"/>
                </a:lnTo>
                <a:lnTo>
                  <a:pt x="13" y="104"/>
                </a:lnTo>
                <a:lnTo>
                  <a:pt x="29" y="90"/>
                </a:lnTo>
                <a:lnTo>
                  <a:pt x="52" y="91"/>
                </a:lnTo>
                <a:lnTo>
                  <a:pt x="54" y="110"/>
                </a:lnTo>
                <a:lnTo>
                  <a:pt x="55" y="121"/>
                </a:lnTo>
                <a:lnTo>
                  <a:pt x="64" y="123"/>
                </a:lnTo>
                <a:lnTo>
                  <a:pt x="68" y="136"/>
                </a:lnTo>
                <a:lnTo>
                  <a:pt x="78" y="136"/>
                </a:lnTo>
                <a:lnTo>
                  <a:pt x="111" y="132"/>
                </a:lnTo>
                <a:lnTo>
                  <a:pt x="127" y="134"/>
                </a:lnTo>
                <a:lnTo>
                  <a:pt x="143" y="125"/>
                </a:lnTo>
                <a:lnTo>
                  <a:pt x="150" y="111"/>
                </a:lnTo>
                <a:lnTo>
                  <a:pt x="172" y="99"/>
                </a:lnTo>
                <a:lnTo>
                  <a:pt x="177" y="119"/>
                </a:lnTo>
                <a:lnTo>
                  <a:pt x="207" y="142"/>
                </a:lnTo>
                <a:lnTo>
                  <a:pt x="230" y="110"/>
                </a:lnTo>
                <a:lnTo>
                  <a:pt x="233" y="99"/>
                </a:lnTo>
                <a:lnTo>
                  <a:pt x="251" y="109"/>
                </a:lnTo>
                <a:lnTo>
                  <a:pt x="266" y="110"/>
                </a:lnTo>
                <a:lnTo>
                  <a:pt x="293" y="115"/>
                </a:lnTo>
                <a:lnTo>
                  <a:pt x="291" y="106"/>
                </a:lnTo>
                <a:lnTo>
                  <a:pt x="293" y="92"/>
                </a:lnTo>
                <a:lnTo>
                  <a:pt x="312" y="90"/>
                </a:lnTo>
                <a:lnTo>
                  <a:pt x="312" y="83"/>
                </a:lnTo>
                <a:lnTo>
                  <a:pt x="317" y="72"/>
                </a:lnTo>
                <a:lnTo>
                  <a:pt x="308" y="65"/>
                </a:lnTo>
                <a:close/>
              </a:path>
            </a:pathLst>
          </a:custGeom>
          <a:solidFill>
            <a:srgbClr val="39B218"/>
          </a:solidFill>
          <a:ln w="3175">
            <a:solidFill>
              <a:srgbClr val="000000"/>
            </a:solidFill>
            <a:prstDash val="solid"/>
            <a:round/>
            <a:headEnd/>
            <a:tailEnd/>
          </a:ln>
        </p:spPr>
        <p:txBody>
          <a:bodyPr/>
          <a:lstStyle/>
          <a:p>
            <a:endParaRPr lang="cs-CZ"/>
          </a:p>
        </p:txBody>
      </p:sp>
      <p:sp>
        <p:nvSpPr>
          <p:cNvPr id="13337" name="Rectangle 26"/>
          <p:cNvSpPr>
            <a:spLocks noChangeArrowheads="1"/>
          </p:cNvSpPr>
          <p:nvPr/>
        </p:nvSpPr>
        <p:spPr bwMode="auto">
          <a:xfrm>
            <a:off x="3783542" y="4076700"/>
            <a:ext cx="294953" cy="138499"/>
          </a:xfrm>
          <a:prstGeom prst="rect">
            <a:avLst/>
          </a:prstGeom>
          <a:noFill/>
          <a:ln w="9525">
            <a:noFill/>
            <a:miter lim="800000"/>
            <a:headEnd/>
            <a:tailEnd/>
          </a:ln>
        </p:spPr>
        <p:txBody>
          <a:bodyPr wrap="none" lIns="0" tIns="0" rIns="0" bIns="0">
            <a:spAutoFit/>
          </a:bodyPr>
          <a:lstStyle/>
          <a:p>
            <a:r>
              <a:rPr lang="en-US" altLang="cs-CZ" sz="900" b="1">
                <a:solidFill>
                  <a:srgbClr val="FFFFFF"/>
                </a:solidFill>
                <a:latin typeface="Arial" pitchFamily="34" charset="0"/>
                <a:cs typeface="Arial" pitchFamily="34" charset="0"/>
              </a:rPr>
              <a:t>Switz</a:t>
            </a:r>
            <a:endParaRPr lang="en-US" altLang="cs-CZ">
              <a:latin typeface="Times New Roman" pitchFamily="18" charset="0"/>
              <a:cs typeface="Arial" pitchFamily="34" charset="0"/>
            </a:endParaRPr>
          </a:p>
        </p:txBody>
      </p:sp>
      <p:sp>
        <p:nvSpPr>
          <p:cNvPr id="13338" name="Freeform 27"/>
          <p:cNvSpPr>
            <a:spLocks/>
          </p:cNvSpPr>
          <p:nvPr/>
        </p:nvSpPr>
        <p:spPr bwMode="auto">
          <a:xfrm>
            <a:off x="1224492" y="4503738"/>
            <a:ext cx="624285" cy="722312"/>
          </a:xfrm>
          <a:custGeom>
            <a:avLst/>
            <a:gdLst>
              <a:gd name="T0" fmla="*/ 2147483647 w 326"/>
              <a:gd name="T1" fmla="*/ 2147483647 h 409"/>
              <a:gd name="T2" fmla="*/ 2147483647 w 326"/>
              <a:gd name="T3" fmla="*/ 2147483647 h 409"/>
              <a:gd name="T4" fmla="*/ 2147483647 w 326"/>
              <a:gd name="T5" fmla="*/ 2147483647 h 409"/>
              <a:gd name="T6" fmla="*/ 2147483647 w 326"/>
              <a:gd name="T7" fmla="*/ 2147483647 h 409"/>
              <a:gd name="T8" fmla="*/ 2147483647 w 326"/>
              <a:gd name="T9" fmla="*/ 2147483647 h 409"/>
              <a:gd name="T10" fmla="*/ 2147483647 w 326"/>
              <a:gd name="T11" fmla="*/ 2147483647 h 409"/>
              <a:gd name="T12" fmla="*/ 2147483647 w 326"/>
              <a:gd name="T13" fmla="*/ 2147483647 h 409"/>
              <a:gd name="T14" fmla="*/ 2147483647 w 326"/>
              <a:gd name="T15" fmla="*/ 2147483647 h 409"/>
              <a:gd name="T16" fmla="*/ 2147483647 w 326"/>
              <a:gd name="T17" fmla="*/ 2147483647 h 409"/>
              <a:gd name="T18" fmla="*/ 2147483647 w 326"/>
              <a:gd name="T19" fmla="*/ 2147483647 h 409"/>
              <a:gd name="T20" fmla="*/ 2147483647 w 326"/>
              <a:gd name="T21" fmla="*/ 2147483647 h 409"/>
              <a:gd name="T22" fmla="*/ 2147483647 w 326"/>
              <a:gd name="T23" fmla="*/ 2147483647 h 409"/>
              <a:gd name="T24" fmla="*/ 2147483647 w 326"/>
              <a:gd name="T25" fmla="*/ 2147483647 h 409"/>
              <a:gd name="T26" fmla="*/ 2147483647 w 326"/>
              <a:gd name="T27" fmla="*/ 2147483647 h 409"/>
              <a:gd name="T28" fmla="*/ 2147483647 w 326"/>
              <a:gd name="T29" fmla="*/ 2147483647 h 409"/>
              <a:gd name="T30" fmla="*/ 2147483647 w 326"/>
              <a:gd name="T31" fmla="*/ 2147483647 h 409"/>
              <a:gd name="T32" fmla="*/ 2147483647 w 326"/>
              <a:gd name="T33" fmla="*/ 2147483647 h 409"/>
              <a:gd name="T34" fmla="*/ 2147483647 w 326"/>
              <a:gd name="T35" fmla="*/ 2147483647 h 409"/>
              <a:gd name="T36" fmla="*/ 2147483647 w 326"/>
              <a:gd name="T37" fmla="*/ 2147483647 h 409"/>
              <a:gd name="T38" fmla="*/ 2147483647 w 326"/>
              <a:gd name="T39" fmla="*/ 2147483647 h 409"/>
              <a:gd name="T40" fmla="*/ 2147483647 w 326"/>
              <a:gd name="T41" fmla="*/ 2147483647 h 409"/>
              <a:gd name="T42" fmla="*/ 2147483647 w 326"/>
              <a:gd name="T43" fmla="*/ 2147483647 h 409"/>
              <a:gd name="T44" fmla="*/ 2147483647 w 326"/>
              <a:gd name="T45" fmla="*/ 2147483647 h 409"/>
              <a:gd name="T46" fmla="*/ 2147483647 w 326"/>
              <a:gd name="T47" fmla="*/ 2147483647 h 409"/>
              <a:gd name="T48" fmla="*/ 2147483647 w 326"/>
              <a:gd name="T49" fmla="*/ 2147483647 h 409"/>
              <a:gd name="T50" fmla="*/ 2147483647 w 326"/>
              <a:gd name="T51" fmla="*/ 2147483647 h 409"/>
              <a:gd name="T52" fmla="*/ 2147483647 w 326"/>
              <a:gd name="T53" fmla="*/ 2147483647 h 409"/>
              <a:gd name="T54" fmla="*/ 2147483647 w 326"/>
              <a:gd name="T55" fmla="*/ 2147483647 h 409"/>
              <a:gd name="T56" fmla="*/ 2147483647 w 326"/>
              <a:gd name="T57" fmla="*/ 2147483647 h 409"/>
              <a:gd name="T58" fmla="*/ 2147483647 w 326"/>
              <a:gd name="T59" fmla="*/ 2147483647 h 409"/>
              <a:gd name="T60" fmla="*/ 2147483647 w 326"/>
              <a:gd name="T61" fmla="*/ 2147483647 h 409"/>
              <a:gd name="T62" fmla="*/ 2147483647 w 326"/>
              <a:gd name="T63" fmla="*/ 2147483647 h 409"/>
              <a:gd name="T64" fmla="*/ 2147483647 w 326"/>
              <a:gd name="T65" fmla="*/ 2147483647 h 4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6"/>
              <a:gd name="T100" fmla="*/ 0 h 409"/>
              <a:gd name="T101" fmla="*/ 326 w 326"/>
              <a:gd name="T102" fmla="*/ 409 h 4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6" h="409">
                <a:moveTo>
                  <a:pt x="129" y="369"/>
                </a:moveTo>
                <a:lnTo>
                  <a:pt x="179" y="344"/>
                </a:lnTo>
                <a:lnTo>
                  <a:pt x="179" y="329"/>
                </a:lnTo>
                <a:lnTo>
                  <a:pt x="171" y="315"/>
                </a:lnTo>
                <a:lnTo>
                  <a:pt x="169" y="299"/>
                </a:lnTo>
                <a:lnTo>
                  <a:pt x="176" y="283"/>
                </a:lnTo>
                <a:lnTo>
                  <a:pt x="190" y="271"/>
                </a:lnTo>
                <a:lnTo>
                  <a:pt x="199" y="261"/>
                </a:lnTo>
                <a:lnTo>
                  <a:pt x="197" y="254"/>
                </a:lnTo>
                <a:lnTo>
                  <a:pt x="186" y="231"/>
                </a:lnTo>
                <a:lnTo>
                  <a:pt x="188" y="212"/>
                </a:lnTo>
                <a:lnTo>
                  <a:pt x="202" y="207"/>
                </a:lnTo>
                <a:lnTo>
                  <a:pt x="220" y="207"/>
                </a:lnTo>
                <a:lnTo>
                  <a:pt x="237" y="196"/>
                </a:lnTo>
                <a:lnTo>
                  <a:pt x="240" y="185"/>
                </a:lnTo>
                <a:lnTo>
                  <a:pt x="235" y="173"/>
                </a:lnTo>
                <a:lnTo>
                  <a:pt x="251" y="150"/>
                </a:lnTo>
                <a:lnTo>
                  <a:pt x="265" y="119"/>
                </a:lnTo>
                <a:lnTo>
                  <a:pt x="270" y="109"/>
                </a:lnTo>
                <a:lnTo>
                  <a:pt x="307" y="90"/>
                </a:lnTo>
                <a:lnTo>
                  <a:pt x="322" y="78"/>
                </a:lnTo>
                <a:lnTo>
                  <a:pt x="326" y="69"/>
                </a:lnTo>
                <a:lnTo>
                  <a:pt x="319" y="57"/>
                </a:lnTo>
                <a:lnTo>
                  <a:pt x="314" y="44"/>
                </a:lnTo>
                <a:lnTo>
                  <a:pt x="272" y="31"/>
                </a:lnTo>
                <a:lnTo>
                  <a:pt x="251" y="35"/>
                </a:lnTo>
                <a:lnTo>
                  <a:pt x="220" y="24"/>
                </a:lnTo>
                <a:lnTo>
                  <a:pt x="202" y="23"/>
                </a:lnTo>
                <a:lnTo>
                  <a:pt x="193" y="15"/>
                </a:lnTo>
                <a:lnTo>
                  <a:pt x="197" y="1"/>
                </a:lnTo>
                <a:lnTo>
                  <a:pt x="178" y="0"/>
                </a:lnTo>
                <a:lnTo>
                  <a:pt x="155" y="1"/>
                </a:lnTo>
                <a:lnTo>
                  <a:pt x="139" y="11"/>
                </a:lnTo>
                <a:lnTo>
                  <a:pt x="134" y="62"/>
                </a:lnTo>
                <a:lnTo>
                  <a:pt x="132" y="74"/>
                </a:lnTo>
                <a:lnTo>
                  <a:pt x="124" y="81"/>
                </a:lnTo>
                <a:lnTo>
                  <a:pt x="110" y="105"/>
                </a:lnTo>
                <a:lnTo>
                  <a:pt x="103" y="113"/>
                </a:lnTo>
                <a:lnTo>
                  <a:pt x="92" y="131"/>
                </a:lnTo>
                <a:lnTo>
                  <a:pt x="77" y="158"/>
                </a:lnTo>
                <a:lnTo>
                  <a:pt x="61" y="177"/>
                </a:lnTo>
                <a:lnTo>
                  <a:pt x="49" y="189"/>
                </a:lnTo>
                <a:lnTo>
                  <a:pt x="24" y="206"/>
                </a:lnTo>
                <a:lnTo>
                  <a:pt x="17" y="226"/>
                </a:lnTo>
                <a:lnTo>
                  <a:pt x="5" y="241"/>
                </a:lnTo>
                <a:lnTo>
                  <a:pt x="15" y="253"/>
                </a:lnTo>
                <a:lnTo>
                  <a:pt x="22" y="275"/>
                </a:lnTo>
                <a:lnTo>
                  <a:pt x="33" y="273"/>
                </a:lnTo>
                <a:lnTo>
                  <a:pt x="56" y="276"/>
                </a:lnTo>
                <a:lnTo>
                  <a:pt x="47" y="284"/>
                </a:lnTo>
                <a:lnTo>
                  <a:pt x="42" y="303"/>
                </a:lnTo>
                <a:lnTo>
                  <a:pt x="33" y="315"/>
                </a:lnTo>
                <a:lnTo>
                  <a:pt x="33" y="325"/>
                </a:lnTo>
                <a:lnTo>
                  <a:pt x="24" y="350"/>
                </a:lnTo>
                <a:lnTo>
                  <a:pt x="19" y="360"/>
                </a:lnTo>
                <a:lnTo>
                  <a:pt x="5" y="372"/>
                </a:lnTo>
                <a:lnTo>
                  <a:pt x="0" y="386"/>
                </a:lnTo>
                <a:lnTo>
                  <a:pt x="3" y="391"/>
                </a:lnTo>
                <a:lnTo>
                  <a:pt x="21" y="390"/>
                </a:lnTo>
                <a:lnTo>
                  <a:pt x="38" y="394"/>
                </a:lnTo>
                <a:lnTo>
                  <a:pt x="56" y="399"/>
                </a:lnTo>
                <a:lnTo>
                  <a:pt x="68" y="406"/>
                </a:lnTo>
                <a:lnTo>
                  <a:pt x="84" y="409"/>
                </a:lnTo>
                <a:lnTo>
                  <a:pt x="99" y="407"/>
                </a:lnTo>
                <a:lnTo>
                  <a:pt x="111" y="405"/>
                </a:lnTo>
                <a:lnTo>
                  <a:pt x="124" y="403"/>
                </a:lnTo>
                <a:lnTo>
                  <a:pt x="129" y="369"/>
                </a:lnTo>
                <a:close/>
              </a:path>
            </a:pathLst>
          </a:custGeom>
          <a:solidFill>
            <a:srgbClr val="39B218"/>
          </a:solidFill>
          <a:ln w="3175">
            <a:solidFill>
              <a:srgbClr val="000000"/>
            </a:solidFill>
            <a:prstDash val="solid"/>
            <a:round/>
            <a:headEnd/>
            <a:tailEnd/>
          </a:ln>
        </p:spPr>
        <p:txBody>
          <a:bodyPr/>
          <a:lstStyle/>
          <a:p>
            <a:endParaRPr lang="cs-CZ"/>
          </a:p>
        </p:txBody>
      </p:sp>
      <p:sp>
        <p:nvSpPr>
          <p:cNvPr id="13339" name="Freeform 28"/>
          <p:cNvSpPr>
            <a:spLocks/>
          </p:cNvSpPr>
          <p:nvPr/>
        </p:nvSpPr>
        <p:spPr bwMode="auto">
          <a:xfrm>
            <a:off x="5413905" y="4235450"/>
            <a:ext cx="631164" cy="615950"/>
          </a:xfrm>
          <a:custGeom>
            <a:avLst/>
            <a:gdLst>
              <a:gd name="T0" fmla="*/ 2147483647 w 330"/>
              <a:gd name="T1" fmla="*/ 2147483647 h 349"/>
              <a:gd name="T2" fmla="*/ 2147483647 w 330"/>
              <a:gd name="T3" fmla="*/ 2147483647 h 349"/>
              <a:gd name="T4" fmla="*/ 2147483647 w 330"/>
              <a:gd name="T5" fmla="*/ 2147483647 h 349"/>
              <a:gd name="T6" fmla="*/ 2147483647 w 330"/>
              <a:gd name="T7" fmla="*/ 2147483647 h 349"/>
              <a:gd name="T8" fmla="*/ 2147483647 w 330"/>
              <a:gd name="T9" fmla="*/ 2147483647 h 349"/>
              <a:gd name="T10" fmla="*/ 2147483647 w 330"/>
              <a:gd name="T11" fmla="*/ 2147483647 h 349"/>
              <a:gd name="T12" fmla="*/ 2147483647 w 330"/>
              <a:gd name="T13" fmla="*/ 2147483647 h 349"/>
              <a:gd name="T14" fmla="*/ 2147483647 w 330"/>
              <a:gd name="T15" fmla="*/ 2147483647 h 349"/>
              <a:gd name="T16" fmla="*/ 2147483647 w 330"/>
              <a:gd name="T17" fmla="*/ 2147483647 h 349"/>
              <a:gd name="T18" fmla="*/ 2147483647 w 330"/>
              <a:gd name="T19" fmla="*/ 2147483647 h 349"/>
              <a:gd name="T20" fmla="*/ 2147483647 w 330"/>
              <a:gd name="T21" fmla="*/ 2147483647 h 349"/>
              <a:gd name="T22" fmla="*/ 2147483647 w 330"/>
              <a:gd name="T23" fmla="*/ 2147483647 h 349"/>
              <a:gd name="T24" fmla="*/ 2147483647 w 330"/>
              <a:gd name="T25" fmla="*/ 2147483647 h 349"/>
              <a:gd name="T26" fmla="*/ 2147483647 w 330"/>
              <a:gd name="T27" fmla="*/ 2147483647 h 349"/>
              <a:gd name="T28" fmla="*/ 2147483647 w 330"/>
              <a:gd name="T29" fmla="*/ 2147483647 h 349"/>
              <a:gd name="T30" fmla="*/ 2147483647 w 330"/>
              <a:gd name="T31" fmla="*/ 2147483647 h 349"/>
              <a:gd name="T32" fmla="*/ 2147483647 w 330"/>
              <a:gd name="T33" fmla="*/ 2147483647 h 349"/>
              <a:gd name="T34" fmla="*/ 2147483647 w 330"/>
              <a:gd name="T35" fmla="*/ 2147483647 h 349"/>
              <a:gd name="T36" fmla="*/ 2147483647 w 330"/>
              <a:gd name="T37" fmla="*/ 2147483647 h 349"/>
              <a:gd name="T38" fmla="*/ 2147483647 w 330"/>
              <a:gd name="T39" fmla="*/ 2147483647 h 349"/>
              <a:gd name="T40" fmla="*/ 2147483647 w 330"/>
              <a:gd name="T41" fmla="*/ 0 h 349"/>
              <a:gd name="T42" fmla="*/ 2147483647 w 330"/>
              <a:gd name="T43" fmla="*/ 2147483647 h 349"/>
              <a:gd name="T44" fmla="*/ 2147483647 w 330"/>
              <a:gd name="T45" fmla="*/ 2147483647 h 349"/>
              <a:gd name="T46" fmla="*/ 2147483647 w 330"/>
              <a:gd name="T47" fmla="*/ 2147483647 h 349"/>
              <a:gd name="T48" fmla="*/ 2147483647 w 330"/>
              <a:gd name="T49" fmla="*/ 2147483647 h 349"/>
              <a:gd name="T50" fmla="*/ 2147483647 w 330"/>
              <a:gd name="T51" fmla="*/ 2147483647 h 349"/>
              <a:gd name="T52" fmla="*/ 2147483647 w 330"/>
              <a:gd name="T53" fmla="*/ 2147483647 h 349"/>
              <a:gd name="T54" fmla="*/ 2147483647 w 330"/>
              <a:gd name="T55" fmla="*/ 2147483647 h 349"/>
              <a:gd name="T56" fmla="*/ 2147483647 w 330"/>
              <a:gd name="T57" fmla="*/ 2147483647 h 349"/>
              <a:gd name="T58" fmla="*/ 2147483647 w 330"/>
              <a:gd name="T59" fmla="*/ 2147483647 h 349"/>
              <a:gd name="T60" fmla="*/ 2147483647 w 330"/>
              <a:gd name="T61" fmla="*/ 2147483647 h 349"/>
              <a:gd name="T62" fmla="*/ 2147483647 w 330"/>
              <a:gd name="T63" fmla="*/ 2147483647 h 349"/>
              <a:gd name="T64" fmla="*/ 2147483647 w 330"/>
              <a:gd name="T65" fmla="*/ 2147483647 h 349"/>
              <a:gd name="T66" fmla="*/ 2147483647 w 330"/>
              <a:gd name="T67" fmla="*/ 2147483647 h 349"/>
              <a:gd name="T68" fmla="*/ 2147483647 w 330"/>
              <a:gd name="T69" fmla="*/ 2147483647 h 349"/>
              <a:gd name="T70" fmla="*/ 2147483647 w 330"/>
              <a:gd name="T71" fmla="*/ 2147483647 h 349"/>
              <a:gd name="T72" fmla="*/ 2147483647 w 330"/>
              <a:gd name="T73" fmla="*/ 2147483647 h 349"/>
              <a:gd name="T74" fmla="*/ 2147483647 w 330"/>
              <a:gd name="T75" fmla="*/ 2147483647 h 349"/>
              <a:gd name="T76" fmla="*/ 2147483647 w 330"/>
              <a:gd name="T77" fmla="*/ 2147483647 h 349"/>
              <a:gd name="T78" fmla="*/ 2147483647 w 330"/>
              <a:gd name="T79" fmla="*/ 2147483647 h 349"/>
              <a:gd name="T80" fmla="*/ 2147483647 w 330"/>
              <a:gd name="T81" fmla="*/ 2147483647 h 349"/>
              <a:gd name="T82" fmla="*/ 2147483647 w 330"/>
              <a:gd name="T83" fmla="*/ 2147483647 h 349"/>
              <a:gd name="T84" fmla="*/ 2147483647 w 330"/>
              <a:gd name="T85" fmla="*/ 2147483647 h 349"/>
              <a:gd name="T86" fmla="*/ 2147483647 w 330"/>
              <a:gd name="T87" fmla="*/ 2147483647 h 349"/>
              <a:gd name="T88" fmla="*/ 2147483647 w 330"/>
              <a:gd name="T89" fmla="*/ 2147483647 h 349"/>
              <a:gd name="T90" fmla="*/ 2147483647 w 330"/>
              <a:gd name="T91" fmla="*/ 2147483647 h 349"/>
              <a:gd name="T92" fmla="*/ 2147483647 w 330"/>
              <a:gd name="T93" fmla="*/ 2147483647 h 349"/>
              <a:gd name="T94" fmla="*/ 2147483647 w 330"/>
              <a:gd name="T95" fmla="*/ 2147483647 h 349"/>
              <a:gd name="T96" fmla="*/ 2147483647 w 330"/>
              <a:gd name="T97" fmla="*/ 2147483647 h 349"/>
              <a:gd name="T98" fmla="*/ 2147483647 w 330"/>
              <a:gd name="T99" fmla="*/ 2147483647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0"/>
              <a:gd name="T151" fmla="*/ 0 h 349"/>
              <a:gd name="T152" fmla="*/ 330 w 330"/>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0" h="349">
                <a:moveTo>
                  <a:pt x="75" y="321"/>
                </a:moveTo>
                <a:lnTo>
                  <a:pt x="80" y="305"/>
                </a:lnTo>
                <a:lnTo>
                  <a:pt x="89" y="298"/>
                </a:lnTo>
                <a:lnTo>
                  <a:pt x="98" y="287"/>
                </a:lnTo>
                <a:lnTo>
                  <a:pt x="108" y="295"/>
                </a:lnTo>
                <a:lnTo>
                  <a:pt x="127" y="295"/>
                </a:lnTo>
                <a:lnTo>
                  <a:pt x="138" y="307"/>
                </a:lnTo>
                <a:lnTo>
                  <a:pt x="152" y="311"/>
                </a:lnTo>
                <a:lnTo>
                  <a:pt x="169" y="328"/>
                </a:lnTo>
                <a:lnTo>
                  <a:pt x="183" y="326"/>
                </a:lnTo>
                <a:lnTo>
                  <a:pt x="183" y="317"/>
                </a:lnTo>
                <a:lnTo>
                  <a:pt x="211" y="310"/>
                </a:lnTo>
                <a:lnTo>
                  <a:pt x="220" y="317"/>
                </a:lnTo>
                <a:lnTo>
                  <a:pt x="234" y="306"/>
                </a:lnTo>
                <a:lnTo>
                  <a:pt x="256" y="309"/>
                </a:lnTo>
                <a:lnTo>
                  <a:pt x="260" y="303"/>
                </a:lnTo>
                <a:lnTo>
                  <a:pt x="281" y="305"/>
                </a:lnTo>
                <a:lnTo>
                  <a:pt x="296" y="302"/>
                </a:lnTo>
                <a:lnTo>
                  <a:pt x="305" y="305"/>
                </a:lnTo>
                <a:lnTo>
                  <a:pt x="302" y="279"/>
                </a:lnTo>
                <a:lnTo>
                  <a:pt x="316" y="251"/>
                </a:lnTo>
                <a:lnTo>
                  <a:pt x="330" y="237"/>
                </a:lnTo>
                <a:lnTo>
                  <a:pt x="309" y="221"/>
                </a:lnTo>
                <a:lnTo>
                  <a:pt x="293" y="206"/>
                </a:lnTo>
                <a:lnTo>
                  <a:pt x="288" y="184"/>
                </a:lnTo>
                <a:lnTo>
                  <a:pt x="290" y="163"/>
                </a:lnTo>
                <a:lnTo>
                  <a:pt x="310" y="153"/>
                </a:lnTo>
                <a:lnTo>
                  <a:pt x="298" y="150"/>
                </a:lnTo>
                <a:lnTo>
                  <a:pt x="284" y="134"/>
                </a:lnTo>
                <a:lnTo>
                  <a:pt x="296" y="122"/>
                </a:lnTo>
                <a:lnTo>
                  <a:pt x="286" y="111"/>
                </a:lnTo>
                <a:lnTo>
                  <a:pt x="272" y="122"/>
                </a:lnTo>
                <a:lnTo>
                  <a:pt x="234" y="114"/>
                </a:lnTo>
                <a:lnTo>
                  <a:pt x="213" y="103"/>
                </a:lnTo>
                <a:lnTo>
                  <a:pt x="204" y="77"/>
                </a:lnTo>
                <a:lnTo>
                  <a:pt x="180" y="71"/>
                </a:lnTo>
                <a:lnTo>
                  <a:pt x="166" y="58"/>
                </a:lnTo>
                <a:lnTo>
                  <a:pt x="159" y="39"/>
                </a:lnTo>
                <a:lnTo>
                  <a:pt x="134" y="16"/>
                </a:lnTo>
                <a:lnTo>
                  <a:pt x="115" y="11"/>
                </a:lnTo>
                <a:lnTo>
                  <a:pt x="108" y="8"/>
                </a:lnTo>
                <a:lnTo>
                  <a:pt x="101" y="0"/>
                </a:lnTo>
                <a:lnTo>
                  <a:pt x="87" y="6"/>
                </a:lnTo>
                <a:lnTo>
                  <a:pt x="72" y="7"/>
                </a:lnTo>
                <a:lnTo>
                  <a:pt x="51" y="19"/>
                </a:lnTo>
                <a:lnTo>
                  <a:pt x="33" y="20"/>
                </a:lnTo>
                <a:lnTo>
                  <a:pt x="24" y="26"/>
                </a:lnTo>
                <a:lnTo>
                  <a:pt x="5" y="27"/>
                </a:lnTo>
                <a:lnTo>
                  <a:pt x="17" y="34"/>
                </a:lnTo>
                <a:lnTo>
                  <a:pt x="16" y="41"/>
                </a:lnTo>
                <a:lnTo>
                  <a:pt x="19" y="46"/>
                </a:lnTo>
                <a:lnTo>
                  <a:pt x="16" y="50"/>
                </a:lnTo>
                <a:lnTo>
                  <a:pt x="21" y="54"/>
                </a:lnTo>
                <a:lnTo>
                  <a:pt x="26" y="52"/>
                </a:lnTo>
                <a:lnTo>
                  <a:pt x="31" y="54"/>
                </a:lnTo>
                <a:lnTo>
                  <a:pt x="26" y="57"/>
                </a:lnTo>
                <a:lnTo>
                  <a:pt x="28" y="68"/>
                </a:lnTo>
                <a:lnTo>
                  <a:pt x="38" y="73"/>
                </a:lnTo>
                <a:lnTo>
                  <a:pt x="56" y="73"/>
                </a:lnTo>
                <a:lnTo>
                  <a:pt x="59" y="76"/>
                </a:lnTo>
                <a:lnTo>
                  <a:pt x="54" y="79"/>
                </a:lnTo>
                <a:lnTo>
                  <a:pt x="42" y="79"/>
                </a:lnTo>
                <a:lnTo>
                  <a:pt x="37" y="87"/>
                </a:lnTo>
                <a:lnTo>
                  <a:pt x="42" y="98"/>
                </a:lnTo>
                <a:lnTo>
                  <a:pt x="42" y="102"/>
                </a:lnTo>
                <a:lnTo>
                  <a:pt x="58" y="102"/>
                </a:lnTo>
                <a:lnTo>
                  <a:pt x="59" y="114"/>
                </a:lnTo>
                <a:lnTo>
                  <a:pt x="45" y="134"/>
                </a:lnTo>
                <a:lnTo>
                  <a:pt x="47" y="140"/>
                </a:lnTo>
                <a:lnTo>
                  <a:pt x="42" y="145"/>
                </a:lnTo>
                <a:lnTo>
                  <a:pt x="45" y="152"/>
                </a:lnTo>
                <a:lnTo>
                  <a:pt x="59" y="153"/>
                </a:lnTo>
                <a:lnTo>
                  <a:pt x="84" y="169"/>
                </a:lnTo>
                <a:lnTo>
                  <a:pt x="79" y="177"/>
                </a:lnTo>
                <a:lnTo>
                  <a:pt x="68" y="177"/>
                </a:lnTo>
                <a:lnTo>
                  <a:pt x="61" y="175"/>
                </a:lnTo>
                <a:lnTo>
                  <a:pt x="58" y="179"/>
                </a:lnTo>
                <a:lnTo>
                  <a:pt x="79" y="196"/>
                </a:lnTo>
                <a:lnTo>
                  <a:pt x="77" y="207"/>
                </a:lnTo>
                <a:lnTo>
                  <a:pt x="66" y="206"/>
                </a:lnTo>
                <a:lnTo>
                  <a:pt x="38" y="213"/>
                </a:lnTo>
                <a:lnTo>
                  <a:pt x="37" y="219"/>
                </a:lnTo>
                <a:lnTo>
                  <a:pt x="47" y="229"/>
                </a:lnTo>
                <a:lnTo>
                  <a:pt x="47" y="236"/>
                </a:lnTo>
                <a:lnTo>
                  <a:pt x="42" y="237"/>
                </a:lnTo>
                <a:lnTo>
                  <a:pt x="35" y="229"/>
                </a:lnTo>
                <a:lnTo>
                  <a:pt x="30" y="229"/>
                </a:lnTo>
                <a:lnTo>
                  <a:pt x="17" y="237"/>
                </a:lnTo>
                <a:lnTo>
                  <a:pt x="14" y="253"/>
                </a:lnTo>
                <a:lnTo>
                  <a:pt x="2" y="259"/>
                </a:lnTo>
                <a:lnTo>
                  <a:pt x="0" y="270"/>
                </a:lnTo>
                <a:lnTo>
                  <a:pt x="9" y="286"/>
                </a:lnTo>
                <a:lnTo>
                  <a:pt x="2" y="294"/>
                </a:lnTo>
                <a:lnTo>
                  <a:pt x="2" y="302"/>
                </a:lnTo>
                <a:lnTo>
                  <a:pt x="26" y="314"/>
                </a:lnTo>
                <a:lnTo>
                  <a:pt x="42" y="325"/>
                </a:lnTo>
                <a:lnTo>
                  <a:pt x="54" y="332"/>
                </a:lnTo>
                <a:lnTo>
                  <a:pt x="63" y="345"/>
                </a:lnTo>
                <a:lnTo>
                  <a:pt x="72" y="349"/>
                </a:lnTo>
                <a:lnTo>
                  <a:pt x="79" y="333"/>
                </a:lnTo>
                <a:lnTo>
                  <a:pt x="75" y="321"/>
                </a:lnTo>
                <a:close/>
              </a:path>
            </a:pathLst>
          </a:custGeom>
          <a:solidFill>
            <a:schemeClr val="bg1"/>
          </a:solidFill>
          <a:ln w="3175">
            <a:solidFill>
              <a:srgbClr val="000000"/>
            </a:solidFill>
            <a:prstDash val="solid"/>
            <a:round/>
            <a:headEnd/>
            <a:tailEnd/>
          </a:ln>
        </p:spPr>
        <p:txBody>
          <a:bodyPr/>
          <a:lstStyle/>
          <a:p>
            <a:endParaRPr lang="cs-CZ"/>
          </a:p>
        </p:txBody>
      </p:sp>
      <p:sp>
        <p:nvSpPr>
          <p:cNvPr id="13340" name="Freeform 29"/>
          <p:cNvSpPr>
            <a:spLocks noEditPoints="1"/>
          </p:cNvSpPr>
          <p:nvPr/>
        </p:nvSpPr>
        <p:spPr bwMode="auto">
          <a:xfrm>
            <a:off x="3790421" y="3013075"/>
            <a:ext cx="1109266" cy="1068388"/>
          </a:xfrm>
          <a:custGeom>
            <a:avLst/>
            <a:gdLst>
              <a:gd name="T0" fmla="*/ 2147483647 w 580"/>
              <a:gd name="T1" fmla="*/ 2147483647 h 605"/>
              <a:gd name="T2" fmla="*/ 2147483647 w 580"/>
              <a:gd name="T3" fmla="*/ 2147483647 h 605"/>
              <a:gd name="T4" fmla="*/ 2147483647 w 580"/>
              <a:gd name="T5" fmla="*/ 2147483647 h 605"/>
              <a:gd name="T6" fmla="*/ 2147483647 w 580"/>
              <a:gd name="T7" fmla="*/ 2147483647 h 605"/>
              <a:gd name="T8" fmla="*/ 2147483647 w 580"/>
              <a:gd name="T9" fmla="*/ 2147483647 h 605"/>
              <a:gd name="T10" fmla="*/ 2147483647 w 580"/>
              <a:gd name="T11" fmla="*/ 2147483647 h 605"/>
              <a:gd name="T12" fmla="*/ 2147483647 w 580"/>
              <a:gd name="T13" fmla="*/ 2147483647 h 605"/>
              <a:gd name="T14" fmla="*/ 2147483647 w 580"/>
              <a:gd name="T15" fmla="*/ 2147483647 h 605"/>
              <a:gd name="T16" fmla="*/ 2147483647 w 580"/>
              <a:gd name="T17" fmla="*/ 2147483647 h 605"/>
              <a:gd name="T18" fmla="*/ 2147483647 w 580"/>
              <a:gd name="T19" fmla="*/ 2147483647 h 605"/>
              <a:gd name="T20" fmla="*/ 2147483647 w 580"/>
              <a:gd name="T21" fmla="*/ 2147483647 h 605"/>
              <a:gd name="T22" fmla="*/ 2147483647 w 580"/>
              <a:gd name="T23" fmla="*/ 2147483647 h 605"/>
              <a:gd name="T24" fmla="*/ 2147483647 w 580"/>
              <a:gd name="T25" fmla="*/ 2147483647 h 605"/>
              <a:gd name="T26" fmla="*/ 2147483647 w 580"/>
              <a:gd name="T27" fmla="*/ 2147483647 h 605"/>
              <a:gd name="T28" fmla="*/ 2147483647 w 580"/>
              <a:gd name="T29" fmla="*/ 2147483647 h 605"/>
              <a:gd name="T30" fmla="*/ 2147483647 w 580"/>
              <a:gd name="T31" fmla="*/ 2147483647 h 605"/>
              <a:gd name="T32" fmla="*/ 2147483647 w 580"/>
              <a:gd name="T33" fmla="*/ 2147483647 h 605"/>
              <a:gd name="T34" fmla="*/ 2147483647 w 580"/>
              <a:gd name="T35" fmla="*/ 2147483647 h 605"/>
              <a:gd name="T36" fmla="*/ 2147483647 w 580"/>
              <a:gd name="T37" fmla="*/ 2147483647 h 605"/>
              <a:gd name="T38" fmla="*/ 2147483647 w 580"/>
              <a:gd name="T39" fmla="*/ 2147483647 h 605"/>
              <a:gd name="T40" fmla="*/ 2147483647 w 580"/>
              <a:gd name="T41" fmla="*/ 2147483647 h 605"/>
              <a:gd name="T42" fmla="*/ 2147483647 w 580"/>
              <a:gd name="T43" fmla="*/ 2147483647 h 605"/>
              <a:gd name="T44" fmla="*/ 2147483647 w 580"/>
              <a:gd name="T45" fmla="*/ 2147483647 h 605"/>
              <a:gd name="T46" fmla="*/ 2147483647 w 580"/>
              <a:gd name="T47" fmla="*/ 2147483647 h 605"/>
              <a:gd name="T48" fmla="*/ 2147483647 w 580"/>
              <a:gd name="T49" fmla="*/ 2147483647 h 605"/>
              <a:gd name="T50" fmla="*/ 2147483647 w 580"/>
              <a:gd name="T51" fmla="*/ 2147483647 h 605"/>
              <a:gd name="T52" fmla="*/ 2147483647 w 580"/>
              <a:gd name="T53" fmla="*/ 2147483647 h 605"/>
              <a:gd name="T54" fmla="*/ 2147483647 w 580"/>
              <a:gd name="T55" fmla="*/ 2147483647 h 605"/>
              <a:gd name="T56" fmla="*/ 2147483647 w 580"/>
              <a:gd name="T57" fmla="*/ 2147483647 h 605"/>
              <a:gd name="T58" fmla="*/ 2147483647 w 580"/>
              <a:gd name="T59" fmla="*/ 2147483647 h 605"/>
              <a:gd name="T60" fmla="*/ 2147483647 w 580"/>
              <a:gd name="T61" fmla="*/ 2147483647 h 605"/>
              <a:gd name="T62" fmla="*/ 2147483647 w 580"/>
              <a:gd name="T63" fmla="*/ 2147483647 h 605"/>
              <a:gd name="T64" fmla="*/ 2147483647 w 580"/>
              <a:gd name="T65" fmla="*/ 2147483647 h 605"/>
              <a:gd name="T66" fmla="*/ 2147483647 w 580"/>
              <a:gd name="T67" fmla="*/ 2147483647 h 605"/>
              <a:gd name="T68" fmla="*/ 2147483647 w 580"/>
              <a:gd name="T69" fmla="*/ 2147483647 h 605"/>
              <a:gd name="T70" fmla="*/ 2147483647 w 580"/>
              <a:gd name="T71" fmla="*/ 2147483647 h 605"/>
              <a:gd name="T72" fmla="*/ 2147483647 w 580"/>
              <a:gd name="T73" fmla="*/ 2147483647 h 605"/>
              <a:gd name="T74" fmla="*/ 2147483647 w 580"/>
              <a:gd name="T75" fmla="*/ 2147483647 h 605"/>
              <a:gd name="T76" fmla="*/ 2147483647 w 580"/>
              <a:gd name="T77" fmla="*/ 2147483647 h 605"/>
              <a:gd name="T78" fmla="*/ 2147483647 w 580"/>
              <a:gd name="T79" fmla="*/ 2147483647 h 605"/>
              <a:gd name="T80" fmla="*/ 2147483647 w 580"/>
              <a:gd name="T81" fmla="*/ 2147483647 h 605"/>
              <a:gd name="T82" fmla="*/ 2147483647 w 580"/>
              <a:gd name="T83" fmla="*/ 2147483647 h 605"/>
              <a:gd name="T84" fmla="*/ 2147483647 w 580"/>
              <a:gd name="T85" fmla="*/ 2147483647 h 605"/>
              <a:gd name="T86" fmla="*/ 2147483647 w 580"/>
              <a:gd name="T87" fmla="*/ 2147483647 h 605"/>
              <a:gd name="T88" fmla="*/ 2147483647 w 580"/>
              <a:gd name="T89" fmla="*/ 2147483647 h 605"/>
              <a:gd name="T90" fmla="*/ 2147483647 w 580"/>
              <a:gd name="T91" fmla="*/ 2147483647 h 605"/>
              <a:gd name="T92" fmla="*/ 2147483647 w 580"/>
              <a:gd name="T93" fmla="*/ 2147483647 h 605"/>
              <a:gd name="T94" fmla="*/ 2147483647 w 580"/>
              <a:gd name="T95" fmla="*/ 2147483647 h 605"/>
              <a:gd name="T96" fmla="*/ 2147483647 w 580"/>
              <a:gd name="T97" fmla="*/ 2147483647 h 605"/>
              <a:gd name="T98" fmla="*/ 2147483647 w 580"/>
              <a:gd name="T99" fmla="*/ 2147483647 h 6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0"/>
              <a:gd name="T151" fmla="*/ 0 h 605"/>
              <a:gd name="T152" fmla="*/ 580 w 580"/>
              <a:gd name="T153" fmla="*/ 605 h 6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0" h="605">
                <a:moveTo>
                  <a:pt x="68" y="170"/>
                </a:moveTo>
                <a:lnTo>
                  <a:pt x="70" y="179"/>
                </a:lnTo>
                <a:lnTo>
                  <a:pt x="89" y="187"/>
                </a:lnTo>
                <a:lnTo>
                  <a:pt x="85" y="198"/>
                </a:lnTo>
                <a:lnTo>
                  <a:pt x="64" y="210"/>
                </a:lnTo>
                <a:lnTo>
                  <a:pt x="54" y="229"/>
                </a:lnTo>
                <a:lnTo>
                  <a:pt x="43" y="230"/>
                </a:lnTo>
                <a:lnTo>
                  <a:pt x="31" y="224"/>
                </a:lnTo>
                <a:lnTo>
                  <a:pt x="19" y="222"/>
                </a:lnTo>
                <a:lnTo>
                  <a:pt x="17" y="230"/>
                </a:lnTo>
                <a:lnTo>
                  <a:pt x="19" y="253"/>
                </a:lnTo>
                <a:lnTo>
                  <a:pt x="12" y="281"/>
                </a:lnTo>
                <a:lnTo>
                  <a:pt x="3" y="294"/>
                </a:lnTo>
                <a:lnTo>
                  <a:pt x="5" y="316"/>
                </a:lnTo>
                <a:lnTo>
                  <a:pt x="10" y="322"/>
                </a:lnTo>
                <a:lnTo>
                  <a:pt x="10" y="332"/>
                </a:lnTo>
                <a:lnTo>
                  <a:pt x="15" y="341"/>
                </a:lnTo>
                <a:lnTo>
                  <a:pt x="14" y="348"/>
                </a:lnTo>
                <a:lnTo>
                  <a:pt x="0" y="362"/>
                </a:lnTo>
                <a:lnTo>
                  <a:pt x="9" y="367"/>
                </a:lnTo>
                <a:lnTo>
                  <a:pt x="5" y="374"/>
                </a:lnTo>
                <a:lnTo>
                  <a:pt x="12" y="394"/>
                </a:lnTo>
                <a:lnTo>
                  <a:pt x="12" y="406"/>
                </a:lnTo>
                <a:lnTo>
                  <a:pt x="5" y="412"/>
                </a:lnTo>
                <a:lnTo>
                  <a:pt x="19" y="423"/>
                </a:lnTo>
                <a:lnTo>
                  <a:pt x="33" y="442"/>
                </a:lnTo>
                <a:lnTo>
                  <a:pt x="56" y="446"/>
                </a:lnTo>
                <a:lnTo>
                  <a:pt x="120" y="467"/>
                </a:lnTo>
                <a:lnTo>
                  <a:pt x="115" y="478"/>
                </a:lnTo>
                <a:lnTo>
                  <a:pt x="87" y="511"/>
                </a:lnTo>
                <a:lnTo>
                  <a:pt x="70" y="559"/>
                </a:lnTo>
                <a:lnTo>
                  <a:pt x="71" y="573"/>
                </a:lnTo>
                <a:lnTo>
                  <a:pt x="80" y="580"/>
                </a:lnTo>
                <a:lnTo>
                  <a:pt x="125" y="578"/>
                </a:lnTo>
                <a:lnTo>
                  <a:pt x="158" y="574"/>
                </a:lnTo>
                <a:lnTo>
                  <a:pt x="204" y="592"/>
                </a:lnTo>
                <a:lnTo>
                  <a:pt x="218" y="588"/>
                </a:lnTo>
                <a:lnTo>
                  <a:pt x="240" y="591"/>
                </a:lnTo>
                <a:lnTo>
                  <a:pt x="258" y="605"/>
                </a:lnTo>
                <a:lnTo>
                  <a:pt x="279" y="589"/>
                </a:lnTo>
                <a:lnTo>
                  <a:pt x="308" y="600"/>
                </a:lnTo>
                <a:lnTo>
                  <a:pt x="326" y="600"/>
                </a:lnTo>
                <a:lnTo>
                  <a:pt x="352" y="589"/>
                </a:lnTo>
                <a:lnTo>
                  <a:pt x="399" y="582"/>
                </a:lnTo>
                <a:lnTo>
                  <a:pt x="432" y="587"/>
                </a:lnTo>
                <a:lnTo>
                  <a:pt x="438" y="593"/>
                </a:lnTo>
                <a:lnTo>
                  <a:pt x="446" y="591"/>
                </a:lnTo>
                <a:lnTo>
                  <a:pt x="446" y="582"/>
                </a:lnTo>
                <a:lnTo>
                  <a:pt x="438" y="551"/>
                </a:lnTo>
                <a:lnTo>
                  <a:pt x="444" y="540"/>
                </a:lnTo>
                <a:lnTo>
                  <a:pt x="472" y="532"/>
                </a:lnTo>
                <a:lnTo>
                  <a:pt x="483" y="515"/>
                </a:lnTo>
                <a:lnTo>
                  <a:pt x="504" y="508"/>
                </a:lnTo>
                <a:lnTo>
                  <a:pt x="506" y="501"/>
                </a:lnTo>
                <a:lnTo>
                  <a:pt x="411" y="428"/>
                </a:lnTo>
                <a:lnTo>
                  <a:pt x="410" y="400"/>
                </a:lnTo>
                <a:lnTo>
                  <a:pt x="387" y="385"/>
                </a:lnTo>
                <a:lnTo>
                  <a:pt x="387" y="377"/>
                </a:lnTo>
                <a:lnTo>
                  <a:pt x="410" y="386"/>
                </a:lnTo>
                <a:lnTo>
                  <a:pt x="417" y="374"/>
                </a:lnTo>
                <a:lnTo>
                  <a:pt x="478" y="355"/>
                </a:lnTo>
                <a:lnTo>
                  <a:pt x="485" y="346"/>
                </a:lnTo>
                <a:lnTo>
                  <a:pt x="530" y="332"/>
                </a:lnTo>
                <a:lnTo>
                  <a:pt x="535" y="312"/>
                </a:lnTo>
                <a:lnTo>
                  <a:pt x="546" y="314"/>
                </a:lnTo>
                <a:lnTo>
                  <a:pt x="563" y="335"/>
                </a:lnTo>
                <a:lnTo>
                  <a:pt x="570" y="335"/>
                </a:lnTo>
                <a:lnTo>
                  <a:pt x="575" y="327"/>
                </a:lnTo>
                <a:lnTo>
                  <a:pt x="579" y="310"/>
                </a:lnTo>
                <a:lnTo>
                  <a:pt x="580" y="291"/>
                </a:lnTo>
                <a:lnTo>
                  <a:pt x="561" y="271"/>
                </a:lnTo>
                <a:lnTo>
                  <a:pt x="558" y="225"/>
                </a:lnTo>
                <a:lnTo>
                  <a:pt x="549" y="188"/>
                </a:lnTo>
                <a:lnTo>
                  <a:pt x="533" y="172"/>
                </a:lnTo>
                <a:lnTo>
                  <a:pt x="546" y="151"/>
                </a:lnTo>
                <a:lnTo>
                  <a:pt x="547" y="125"/>
                </a:lnTo>
                <a:lnTo>
                  <a:pt x="535" y="103"/>
                </a:lnTo>
                <a:lnTo>
                  <a:pt x="511" y="96"/>
                </a:lnTo>
                <a:lnTo>
                  <a:pt x="509" y="86"/>
                </a:lnTo>
                <a:lnTo>
                  <a:pt x="499" y="73"/>
                </a:lnTo>
                <a:lnTo>
                  <a:pt x="488" y="73"/>
                </a:lnTo>
                <a:lnTo>
                  <a:pt x="479" y="68"/>
                </a:lnTo>
                <a:lnTo>
                  <a:pt x="476" y="63"/>
                </a:lnTo>
                <a:lnTo>
                  <a:pt x="462" y="52"/>
                </a:lnTo>
                <a:lnTo>
                  <a:pt x="444" y="54"/>
                </a:lnTo>
                <a:lnTo>
                  <a:pt x="429" y="60"/>
                </a:lnTo>
                <a:lnTo>
                  <a:pt x="438" y="52"/>
                </a:lnTo>
                <a:lnTo>
                  <a:pt x="448" y="46"/>
                </a:lnTo>
                <a:lnTo>
                  <a:pt x="432" y="46"/>
                </a:lnTo>
                <a:lnTo>
                  <a:pt x="417" y="60"/>
                </a:lnTo>
                <a:lnTo>
                  <a:pt x="406" y="65"/>
                </a:lnTo>
                <a:lnTo>
                  <a:pt x="385" y="68"/>
                </a:lnTo>
                <a:lnTo>
                  <a:pt x="368" y="79"/>
                </a:lnTo>
                <a:lnTo>
                  <a:pt x="371" y="83"/>
                </a:lnTo>
                <a:lnTo>
                  <a:pt x="347" y="79"/>
                </a:lnTo>
                <a:lnTo>
                  <a:pt x="331" y="86"/>
                </a:lnTo>
                <a:lnTo>
                  <a:pt x="328" y="76"/>
                </a:lnTo>
                <a:lnTo>
                  <a:pt x="333" y="69"/>
                </a:lnTo>
                <a:lnTo>
                  <a:pt x="347" y="60"/>
                </a:lnTo>
                <a:lnTo>
                  <a:pt x="347" y="52"/>
                </a:lnTo>
                <a:lnTo>
                  <a:pt x="317" y="53"/>
                </a:lnTo>
                <a:lnTo>
                  <a:pt x="314" y="46"/>
                </a:lnTo>
                <a:lnTo>
                  <a:pt x="301" y="42"/>
                </a:lnTo>
                <a:lnTo>
                  <a:pt x="289" y="46"/>
                </a:lnTo>
                <a:lnTo>
                  <a:pt x="289" y="40"/>
                </a:lnTo>
                <a:lnTo>
                  <a:pt x="277" y="37"/>
                </a:lnTo>
                <a:lnTo>
                  <a:pt x="286" y="30"/>
                </a:lnTo>
                <a:lnTo>
                  <a:pt x="286" y="23"/>
                </a:lnTo>
                <a:lnTo>
                  <a:pt x="281" y="14"/>
                </a:lnTo>
                <a:lnTo>
                  <a:pt x="265" y="7"/>
                </a:lnTo>
                <a:lnTo>
                  <a:pt x="249" y="7"/>
                </a:lnTo>
                <a:lnTo>
                  <a:pt x="214" y="0"/>
                </a:lnTo>
                <a:lnTo>
                  <a:pt x="213" y="8"/>
                </a:lnTo>
                <a:lnTo>
                  <a:pt x="228" y="33"/>
                </a:lnTo>
                <a:lnTo>
                  <a:pt x="214" y="38"/>
                </a:lnTo>
                <a:lnTo>
                  <a:pt x="209" y="45"/>
                </a:lnTo>
                <a:lnTo>
                  <a:pt x="220" y="49"/>
                </a:lnTo>
                <a:lnTo>
                  <a:pt x="216" y="54"/>
                </a:lnTo>
                <a:lnTo>
                  <a:pt x="225" y="64"/>
                </a:lnTo>
                <a:lnTo>
                  <a:pt x="218" y="67"/>
                </a:lnTo>
                <a:lnTo>
                  <a:pt x="216" y="73"/>
                </a:lnTo>
                <a:lnTo>
                  <a:pt x="228" y="84"/>
                </a:lnTo>
                <a:lnTo>
                  <a:pt x="204" y="83"/>
                </a:lnTo>
                <a:lnTo>
                  <a:pt x="197" y="92"/>
                </a:lnTo>
                <a:lnTo>
                  <a:pt x="193" y="119"/>
                </a:lnTo>
                <a:lnTo>
                  <a:pt x="188" y="109"/>
                </a:lnTo>
                <a:lnTo>
                  <a:pt x="179" y="106"/>
                </a:lnTo>
                <a:lnTo>
                  <a:pt x="178" y="114"/>
                </a:lnTo>
                <a:lnTo>
                  <a:pt x="171" y="114"/>
                </a:lnTo>
                <a:lnTo>
                  <a:pt x="169" y="103"/>
                </a:lnTo>
                <a:lnTo>
                  <a:pt x="165" y="95"/>
                </a:lnTo>
                <a:lnTo>
                  <a:pt x="148" y="91"/>
                </a:lnTo>
                <a:lnTo>
                  <a:pt x="117" y="92"/>
                </a:lnTo>
                <a:lnTo>
                  <a:pt x="108" y="103"/>
                </a:lnTo>
                <a:lnTo>
                  <a:pt x="115" y="114"/>
                </a:lnTo>
                <a:lnTo>
                  <a:pt x="120" y="122"/>
                </a:lnTo>
                <a:lnTo>
                  <a:pt x="103" y="123"/>
                </a:lnTo>
                <a:lnTo>
                  <a:pt x="85" y="163"/>
                </a:lnTo>
                <a:lnTo>
                  <a:pt x="68" y="170"/>
                </a:lnTo>
                <a:close/>
                <a:moveTo>
                  <a:pt x="504" y="38"/>
                </a:moveTo>
                <a:lnTo>
                  <a:pt x="502" y="52"/>
                </a:lnTo>
                <a:lnTo>
                  <a:pt x="504" y="60"/>
                </a:lnTo>
                <a:lnTo>
                  <a:pt x="499" y="57"/>
                </a:lnTo>
                <a:lnTo>
                  <a:pt x="488" y="61"/>
                </a:lnTo>
                <a:lnTo>
                  <a:pt x="472" y="54"/>
                </a:lnTo>
                <a:lnTo>
                  <a:pt x="476" y="48"/>
                </a:lnTo>
                <a:lnTo>
                  <a:pt x="474" y="41"/>
                </a:lnTo>
                <a:lnTo>
                  <a:pt x="488" y="40"/>
                </a:lnTo>
                <a:lnTo>
                  <a:pt x="483" y="30"/>
                </a:lnTo>
                <a:lnTo>
                  <a:pt x="504" y="38"/>
                </a:lnTo>
                <a:close/>
              </a:path>
            </a:pathLst>
          </a:custGeom>
          <a:solidFill>
            <a:srgbClr val="39B218"/>
          </a:solidFill>
          <a:ln w="36576">
            <a:solidFill>
              <a:srgbClr val="000000"/>
            </a:solidFill>
            <a:prstDash val="solid"/>
            <a:round/>
            <a:headEnd/>
            <a:tailEnd/>
          </a:ln>
        </p:spPr>
        <p:txBody>
          <a:bodyPr/>
          <a:lstStyle/>
          <a:p>
            <a:endParaRPr lang="cs-CZ"/>
          </a:p>
        </p:txBody>
      </p:sp>
      <p:sp>
        <p:nvSpPr>
          <p:cNvPr id="13341" name="Freeform 30"/>
          <p:cNvSpPr>
            <a:spLocks/>
          </p:cNvSpPr>
          <p:nvPr/>
        </p:nvSpPr>
        <p:spPr bwMode="auto">
          <a:xfrm>
            <a:off x="3943483" y="703263"/>
            <a:ext cx="2044832" cy="1865312"/>
          </a:xfrm>
          <a:custGeom>
            <a:avLst/>
            <a:gdLst>
              <a:gd name="T0" fmla="*/ 2147483647 w 1069"/>
              <a:gd name="T1" fmla="*/ 2147483647 h 1056"/>
              <a:gd name="T2" fmla="*/ 2147483647 w 1069"/>
              <a:gd name="T3" fmla="*/ 2147483647 h 1056"/>
              <a:gd name="T4" fmla="*/ 2147483647 w 1069"/>
              <a:gd name="T5" fmla="*/ 2147483647 h 1056"/>
              <a:gd name="T6" fmla="*/ 2147483647 w 1069"/>
              <a:gd name="T7" fmla="*/ 2147483647 h 1056"/>
              <a:gd name="T8" fmla="*/ 2147483647 w 1069"/>
              <a:gd name="T9" fmla="*/ 2147483647 h 1056"/>
              <a:gd name="T10" fmla="*/ 2147483647 w 1069"/>
              <a:gd name="T11" fmla="*/ 2147483647 h 1056"/>
              <a:gd name="T12" fmla="*/ 2147483647 w 1069"/>
              <a:gd name="T13" fmla="*/ 2147483647 h 1056"/>
              <a:gd name="T14" fmla="*/ 2147483647 w 1069"/>
              <a:gd name="T15" fmla="*/ 2147483647 h 1056"/>
              <a:gd name="T16" fmla="*/ 2147483647 w 1069"/>
              <a:gd name="T17" fmla="*/ 2147483647 h 1056"/>
              <a:gd name="T18" fmla="*/ 2147483647 w 1069"/>
              <a:gd name="T19" fmla="*/ 2147483647 h 1056"/>
              <a:gd name="T20" fmla="*/ 2147483647 w 1069"/>
              <a:gd name="T21" fmla="*/ 2147483647 h 1056"/>
              <a:gd name="T22" fmla="*/ 2147483647 w 1069"/>
              <a:gd name="T23" fmla="*/ 2147483647 h 1056"/>
              <a:gd name="T24" fmla="*/ 2147483647 w 1069"/>
              <a:gd name="T25" fmla="*/ 2147483647 h 1056"/>
              <a:gd name="T26" fmla="*/ 2147483647 w 1069"/>
              <a:gd name="T27" fmla="*/ 2147483647 h 1056"/>
              <a:gd name="T28" fmla="*/ 2147483647 w 1069"/>
              <a:gd name="T29" fmla="*/ 2147483647 h 1056"/>
              <a:gd name="T30" fmla="*/ 2147483647 w 1069"/>
              <a:gd name="T31" fmla="*/ 2147483647 h 1056"/>
              <a:gd name="T32" fmla="*/ 2147483647 w 1069"/>
              <a:gd name="T33" fmla="*/ 2147483647 h 1056"/>
              <a:gd name="T34" fmla="*/ 2147483647 w 1069"/>
              <a:gd name="T35" fmla="*/ 2147483647 h 1056"/>
              <a:gd name="T36" fmla="*/ 2147483647 w 1069"/>
              <a:gd name="T37" fmla="*/ 2147483647 h 1056"/>
              <a:gd name="T38" fmla="*/ 2147483647 w 1069"/>
              <a:gd name="T39" fmla="*/ 2147483647 h 1056"/>
              <a:gd name="T40" fmla="*/ 2147483647 w 1069"/>
              <a:gd name="T41" fmla="*/ 0 h 1056"/>
              <a:gd name="T42" fmla="*/ 2147483647 w 1069"/>
              <a:gd name="T43" fmla="*/ 2147483647 h 1056"/>
              <a:gd name="T44" fmla="*/ 2147483647 w 1069"/>
              <a:gd name="T45" fmla="*/ 2147483647 h 1056"/>
              <a:gd name="T46" fmla="*/ 2147483647 w 1069"/>
              <a:gd name="T47" fmla="*/ 2147483647 h 1056"/>
              <a:gd name="T48" fmla="*/ 2147483647 w 1069"/>
              <a:gd name="T49" fmla="*/ 2147483647 h 1056"/>
              <a:gd name="T50" fmla="*/ 2147483647 w 1069"/>
              <a:gd name="T51" fmla="*/ 2147483647 h 1056"/>
              <a:gd name="T52" fmla="*/ 2147483647 w 1069"/>
              <a:gd name="T53" fmla="*/ 2147483647 h 1056"/>
              <a:gd name="T54" fmla="*/ 2147483647 w 1069"/>
              <a:gd name="T55" fmla="*/ 2147483647 h 1056"/>
              <a:gd name="T56" fmla="*/ 2147483647 w 1069"/>
              <a:gd name="T57" fmla="*/ 2147483647 h 1056"/>
              <a:gd name="T58" fmla="*/ 2147483647 w 1069"/>
              <a:gd name="T59" fmla="*/ 2147483647 h 1056"/>
              <a:gd name="T60" fmla="*/ 2147483647 w 1069"/>
              <a:gd name="T61" fmla="*/ 2147483647 h 1056"/>
              <a:gd name="T62" fmla="*/ 2147483647 w 1069"/>
              <a:gd name="T63" fmla="*/ 2147483647 h 1056"/>
              <a:gd name="T64" fmla="*/ 2147483647 w 1069"/>
              <a:gd name="T65" fmla="*/ 2147483647 h 1056"/>
              <a:gd name="T66" fmla="*/ 2147483647 w 1069"/>
              <a:gd name="T67" fmla="*/ 2147483647 h 1056"/>
              <a:gd name="T68" fmla="*/ 2147483647 w 1069"/>
              <a:gd name="T69" fmla="*/ 2147483647 h 1056"/>
              <a:gd name="T70" fmla="*/ 2147483647 w 1069"/>
              <a:gd name="T71" fmla="*/ 2147483647 h 1056"/>
              <a:gd name="T72" fmla="*/ 2147483647 w 1069"/>
              <a:gd name="T73" fmla="*/ 2147483647 h 1056"/>
              <a:gd name="T74" fmla="*/ 2147483647 w 1069"/>
              <a:gd name="T75" fmla="*/ 2147483647 h 1056"/>
              <a:gd name="T76" fmla="*/ 2147483647 w 1069"/>
              <a:gd name="T77" fmla="*/ 2147483647 h 1056"/>
              <a:gd name="T78" fmla="*/ 2147483647 w 1069"/>
              <a:gd name="T79" fmla="*/ 2147483647 h 1056"/>
              <a:gd name="T80" fmla="*/ 2147483647 w 1069"/>
              <a:gd name="T81" fmla="*/ 2147483647 h 1056"/>
              <a:gd name="T82" fmla="*/ 2147483647 w 1069"/>
              <a:gd name="T83" fmla="*/ 2147483647 h 1056"/>
              <a:gd name="T84" fmla="*/ 2147483647 w 1069"/>
              <a:gd name="T85" fmla="*/ 2147483647 h 1056"/>
              <a:gd name="T86" fmla="*/ 2147483647 w 1069"/>
              <a:gd name="T87" fmla="*/ 2147483647 h 1056"/>
              <a:gd name="T88" fmla="*/ 2147483647 w 1069"/>
              <a:gd name="T89" fmla="*/ 2147483647 h 1056"/>
              <a:gd name="T90" fmla="*/ 2147483647 w 1069"/>
              <a:gd name="T91" fmla="*/ 2147483647 h 1056"/>
              <a:gd name="T92" fmla="*/ 2147483647 w 1069"/>
              <a:gd name="T93" fmla="*/ 2147483647 h 1056"/>
              <a:gd name="T94" fmla="*/ 2147483647 w 1069"/>
              <a:gd name="T95" fmla="*/ 2147483647 h 1056"/>
              <a:gd name="T96" fmla="*/ 2147483647 w 1069"/>
              <a:gd name="T97" fmla="*/ 2147483647 h 1056"/>
              <a:gd name="T98" fmla="*/ 2147483647 w 1069"/>
              <a:gd name="T99" fmla="*/ 2147483647 h 1056"/>
              <a:gd name="T100" fmla="*/ 2147483647 w 1069"/>
              <a:gd name="T101" fmla="*/ 2147483647 h 1056"/>
              <a:gd name="T102" fmla="*/ 2147483647 w 1069"/>
              <a:gd name="T103" fmla="*/ 2147483647 h 1056"/>
              <a:gd name="T104" fmla="*/ 2147483647 w 1069"/>
              <a:gd name="T105" fmla="*/ 2147483647 h 1056"/>
              <a:gd name="T106" fmla="*/ 2147483647 w 1069"/>
              <a:gd name="T107" fmla="*/ 2147483647 h 1056"/>
              <a:gd name="T108" fmla="*/ 2147483647 w 1069"/>
              <a:gd name="T109" fmla="*/ 2147483647 h 1056"/>
              <a:gd name="T110" fmla="*/ 2147483647 w 1069"/>
              <a:gd name="T111" fmla="*/ 2147483647 h 1056"/>
              <a:gd name="T112" fmla="*/ 2147483647 w 1069"/>
              <a:gd name="T113" fmla="*/ 2147483647 h 1056"/>
              <a:gd name="T114" fmla="*/ 2147483647 w 1069"/>
              <a:gd name="T115" fmla="*/ 2147483647 h 1056"/>
              <a:gd name="T116" fmla="*/ 2147483647 w 1069"/>
              <a:gd name="T117" fmla="*/ 2147483647 h 1056"/>
              <a:gd name="T118" fmla="*/ 2147483647 w 1069"/>
              <a:gd name="T119" fmla="*/ 2147483647 h 1056"/>
              <a:gd name="T120" fmla="*/ 2147483647 w 1069"/>
              <a:gd name="T121" fmla="*/ 2147483647 h 1056"/>
              <a:gd name="T122" fmla="*/ 2147483647 w 1069"/>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69"/>
              <a:gd name="T187" fmla="*/ 0 h 1056"/>
              <a:gd name="T188" fmla="*/ 1069 w 1069"/>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69" h="1056">
                <a:moveTo>
                  <a:pt x="307" y="983"/>
                </a:moveTo>
                <a:lnTo>
                  <a:pt x="307" y="1002"/>
                </a:lnTo>
                <a:lnTo>
                  <a:pt x="330" y="987"/>
                </a:lnTo>
                <a:lnTo>
                  <a:pt x="331" y="967"/>
                </a:lnTo>
                <a:lnTo>
                  <a:pt x="328" y="959"/>
                </a:lnTo>
                <a:lnTo>
                  <a:pt x="328" y="947"/>
                </a:lnTo>
                <a:lnTo>
                  <a:pt x="342" y="931"/>
                </a:lnTo>
                <a:lnTo>
                  <a:pt x="342" y="921"/>
                </a:lnTo>
                <a:lnTo>
                  <a:pt x="368" y="914"/>
                </a:lnTo>
                <a:lnTo>
                  <a:pt x="373" y="906"/>
                </a:lnTo>
                <a:lnTo>
                  <a:pt x="380" y="868"/>
                </a:lnTo>
                <a:lnTo>
                  <a:pt x="373" y="845"/>
                </a:lnTo>
                <a:lnTo>
                  <a:pt x="364" y="836"/>
                </a:lnTo>
                <a:lnTo>
                  <a:pt x="382" y="828"/>
                </a:lnTo>
                <a:lnTo>
                  <a:pt x="391" y="820"/>
                </a:lnTo>
                <a:lnTo>
                  <a:pt x="398" y="807"/>
                </a:lnTo>
                <a:lnTo>
                  <a:pt x="394" y="792"/>
                </a:lnTo>
                <a:lnTo>
                  <a:pt x="377" y="780"/>
                </a:lnTo>
                <a:lnTo>
                  <a:pt x="370" y="769"/>
                </a:lnTo>
                <a:lnTo>
                  <a:pt x="371" y="727"/>
                </a:lnTo>
                <a:lnTo>
                  <a:pt x="370" y="717"/>
                </a:lnTo>
                <a:lnTo>
                  <a:pt x="371" y="688"/>
                </a:lnTo>
                <a:lnTo>
                  <a:pt x="382" y="667"/>
                </a:lnTo>
                <a:lnTo>
                  <a:pt x="370" y="642"/>
                </a:lnTo>
                <a:lnTo>
                  <a:pt x="403" y="602"/>
                </a:lnTo>
                <a:lnTo>
                  <a:pt x="434" y="591"/>
                </a:lnTo>
                <a:lnTo>
                  <a:pt x="460" y="595"/>
                </a:lnTo>
                <a:lnTo>
                  <a:pt x="467" y="587"/>
                </a:lnTo>
                <a:lnTo>
                  <a:pt x="471" y="566"/>
                </a:lnTo>
                <a:lnTo>
                  <a:pt x="453" y="550"/>
                </a:lnTo>
                <a:lnTo>
                  <a:pt x="483" y="501"/>
                </a:lnTo>
                <a:lnTo>
                  <a:pt x="490" y="432"/>
                </a:lnTo>
                <a:lnTo>
                  <a:pt x="518" y="421"/>
                </a:lnTo>
                <a:lnTo>
                  <a:pt x="528" y="393"/>
                </a:lnTo>
                <a:lnTo>
                  <a:pt x="560" y="359"/>
                </a:lnTo>
                <a:lnTo>
                  <a:pt x="555" y="328"/>
                </a:lnTo>
                <a:lnTo>
                  <a:pt x="574" y="289"/>
                </a:lnTo>
                <a:lnTo>
                  <a:pt x="593" y="271"/>
                </a:lnTo>
                <a:lnTo>
                  <a:pt x="617" y="279"/>
                </a:lnTo>
                <a:lnTo>
                  <a:pt x="628" y="241"/>
                </a:lnTo>
                <a:lnTo>
                  <a:pt x="661" y="235"/>
                </a:lnTo>
                <a:lnTo>
                  <a:pt x="692" y="240"/>
                </a:lnTo>
                <a:lnTo>
                  <a:pt x="699" y="210"/>
                </a:lnTo>
                <a:lnTo>
                  <a:pt x="715" y="187"/>
                </a:lnTo>
                <a:lnTo>
                  <a:pt x="755" y="171"/>
                </a:lnTo>
                <a:lnTo>
                  <a:pt x="778" y="193"/>
                </a:lnTo>
                <a:lnTo>
                  <a:pt x="783" y="202"/>
                </a:lnTo>
                <a:lnTo>
                  <a:pt x="816" y="209"/>
                </a:lnTo>
                <a:lnTo>
                  <a:pt x="832" y="202"/>
                </a:lnTo>
                <a:lnTo>
                  <a:pt x="842" y="190"/>
                </a:lnTo>
                <a:lnTo>
                  <a:pt x="856" y="199"/>
                </a:lnTo>
                <a:lnTo>
                  <a:pt x="877" y="199"/>
                </a:lnTo>
                <a:lnTo>
                  <a:pt x="903" y="174"/>
                </a:lnTo>
                <a:lnTo>
                  <a:pt x="895" y="126"/>
                </a:lnTo>
                <a:lnTo>
                  <a:pt x="900" y="110"/>
                </a:lnTo>
                <a:lnTo>
                  <a:pt x="928" y="94"/>
                </a:lnTo>
                <a:lnTo>
                  <a:pt x="950" y="82"/>
                </a:lnTo>
                <a:lnTo>
                  <a:pt x="964" y="78"/>
                </a:lnTo>
                <a:lnTo>
                  <a:pt x="977" y="87"/>
                </a:lnTo>
                <a:lnTo>
                  <a:pt x="997" y="92"/>
                </a:lnTo>
                <a:lnTo>
                  <a:pt x="1011" y="99"/>
                </a:lnTo>
                <a:lnTo>
                  <a:pt x="1024" y="120"/>
                </a:lnTo>
                <a:lnTo>
                  <a:pt x="1013" y="140"/>
                </a:lnTo>
                <a:lnTo>
                  <a:pt x="1024" y="148"/>
                </a:lnTo>
                <a:lnTo>
                  <a:pt x="1046" y="118"/>
                </a:lnTo>
                <a:lnTo>
                  <a:pt x="1050" y="98"/>
                </a:lnTo>
                <a:lnTo>
                  <a:pt x="1065" y="102"/>
                </a:lnTo>
                <a:lnTo>
                  <a:pt x="1069" y="82"/>
                </a:lnTo>
                <a:lnTo>
                  <a:pt x="1055" y="83"/>
                </a:lnTo>
                <a:lnTo>
                  <a:pt x="1029" y="79"/>
                </a:lnTo>
                <a:lnTo>
                  <a:pt x="996" y="71"/>
                </a:lnTo>
                <a:lnTo>
                  <a:pt x="999" y="65"/>
                </a:lnTo>
                <a:lnTo>
                  <a:pt x="1031" y="64"/>
                </a:lnTo>
                <a:lnTo>
                  <a:pt x="1059" y="37"/>
                </a:lnTo>
                <a:lnTo>
                  <a:pt x="1013" y="15"/>
                </a:lnTo>
                <a:lnTo>
                  <a:pt x="1008" y="22"/>
                </a:lnTo>
                <a:lnTo>
                  <a:pt x="984" y="9"/>
                </a:lnTo>
                <a:lnTo>
                  <a:pt x="966" y="21"/>
                </a:lnTo>
                <a:lnTo>
                  <a:pt x="970" y="36"/>
                </a:lnTo>
                <a:lnTo>
                  <a:pt x="959" y="32"/>
                </a:lnTo>
                <a:lnTo>
                  <a:pt x="949" y="34"/>
                </a:lnTo>
                <a:lnTo>
                  <a:pt x="949" y="29"/>
                </a:lnTo>
                <a:lnTo>
                  <a:pt x="956" y="19"/>
                </a:lnTo>
                <a:lnTo>
                  <a:pt x="950" y="0"/>
                </a:lnTo>
                <a:lnTo>
                  <a:pt x="928" y="9"/>
                </a:lnTo>
                <a:lnTo>
                  <a:pt x="923" y="29"/>
                </a:lnTo>
                <a:lnTo>
                  <a:pt x="907" y="61"/>
                </a:lnTo>
                <a:lnTo>
                  <a:pt x="907" y="45"/>
                </a:lnTo>
                <a:lnTo>
                  <a:pt x="900" y="38"/>
                </a:lnTo>
                <a:lnTo>
                  <a:pt x="900" y="18"/>
                </a:lnTo>
                <a:lnTo>
                  <a:pt x="879" y="52"/>
                </a:lnTo>
                <a:lnTo>
                  <a:pt x="872" y="74"/>
                </a:lnTo>
                <a:lnTo>
                  <a:pt x="861" y="92"/>
                </a:lnTo>
                <a:lnTo>
                  <a:pt x="860" y="52"/>
                </a:lnTo>
                <a:lnTo>
                  <a:pt x="874" y="29"/>
                </a:lnTo>
                <a:lnTo>
                  <a:pt x="835" y="26"/>
                </a:lnTo>
                <a:lnTo>
                  <a:pt x="825" y="59"/>
                </a:lnTo>
                <a:lnTo>
                  <a:pt x="813" y="67"/>
                </a:lnTo>
                <a:lnTo>
                  <a:pt x="797" y="88"/>
                </a:lnTo>
                <a:lnTo>
                  <a:pt x="767" y="92"/>
                </a:lnTo>
                <a:lnTo>
                  <a:pt x="739" y="90"/>
                </a:lnTo>
                <a:lnTo>
                  <a:pt x="750" y="105"/>
                </a:lnTo>
                <a:lnTo>
                  <a:pt x="729" y="110"/>
                </a:lnTo>
                <a:lnTo>
                  <a:pt x="729" y="120"/>
                </a:lnTo>
                <a:lnTo>
                  <a:pt x="717" y="121"/>
                </a:lnTo>
                <a:lnTo>
                  <a:pt x="699" y="157"/>
                </a:lnTo>
                <a:lnTo>
                  <a:pt x="699" y="130"/>
                </a:lnTo>
                <a:lnTo>
                  <a:pt x="696" y="120"/>
                </a:lnTo>
                <a:lnTo>
                  <a:pt x="682" y="137"/>
                </a:lnTo>
                <a:lnTo>
                  <a:pt x="678" y="159"/>
                </a:lnTo>
                <a:lnTo>
                  <a:pt x="675" y="133"/>
                </a:lnTo>
                <a:lnTo>
                  <a:pt x="657" y="136"/>
                </a:lnTo>
                <a:lnTo>
                  <a:pt x="654" y="145"/>
                </a:lnTo>
                <a:lnTo>
                  <a:pt x="656" y="157"/>
                </a:lnTo>
                <a:lnTo>
                  <a:pt x="663" y="164"/>
                </a:lnTo>
                <a:lnTo>
                  <a:pt x="663" y="170"/>
                </a:lnTo>
                <a:lnTo>
                  <a:pt x="649" y="159"/>
                </a:lnTo>
                <a:lnTo>
                  <a:pt x="640" y="164"/>
                </a:lnTo>
                <a:lnTo>
                  <a:pt x="649" y="170"/>
                </a:lnTo>
                <a:lnTo>
                  <a:pt x="619" y="175"/>
                </a:lnTo>
                <a:lnTo>
                  <a:pt x="609" y="190"/>
                </a:lnTo>
                <a:lnTo>
                  <a:pt x="567" y="235"/>
                </a:lnTo>
                <a:lnTo>
                  <a:pt x="595" y="240"/>
                </a:lnTo>
                <a:lnTo>
                  <a:pt x="586" y="250"/>
                </a:lnTo>
                <a:lnTo>
                  <a:pt x="560" y="250"/>
                </a:lnTo>
                <a:lnTo>
                  <a:pt x="563" y="262"/>
                </a:lnTo>
                <a:lnTo>
                  <a:pt x="563" y="274"/>
                </a:lnTo>
                <a:lnTo>
                  <a:pt x="549" y="264"/>
                </a:lnTo>
                <a:lnTo>
                  <a:pt x="528" y="293"/>
                </a:lnTo>
                <a:lnTo>
                  <a:pt x="521" y="312"/>
                </a:lnTo>
                <a:lnTo>
                  <a:pt x="541" y="312"/>
                </a:lnTo>
                <a:lnTo>
                  <a:pt x="530" y="320"/>
                </a:lnTo>
                <a:lnTo>
                  <a:pt x="495" y="320"/>
                </a:lnTo>
                <a:lnTo>
                  <a:pt x="405" y="442"/>
                </a:lnTo>
                <a:lnTo>
                  <a:pt x="419" y="450"/>
                </a:lnTo>
                <a:lnTo>
                  <a:pt x="405" y="461"/>
                </a:lnTo>
                <a:lnTo>
                  <a:pt x="410" y="485"/>
                </a:lnTo>
                <a:lnTo>
                  <a:pt x="394" y="470"/>
                </a:lnTo>
                <a:lnTo>
                  <a:pt x="394" y="481"/>
                </a:lnTo>
                <a:lnTo>
                  <a:pt x="349" y="531"/>
                </a:lnTo>
                <a:lnTo>
                  <a:pt x="354" y="534"/>
                </a:lnTo>
                <a:lnTo>
                  <a:pt x="331" y="545"/>
                </a:lnTo>
                <a:lnTo>
                  <a:pt x="270" y="599"/>
                </a:lnTo>
                <a:lnTo>
                  <a:pt x="289" y="621"/>
                </a:lnTo>
                <a:lnTo>
                  <a:pt x="338" y="606"/>
                </a:lnTo>
                <a:lnTo>
                  <a:pt x="331" y="611"/>
                </a:lnTo>
                <a:lnTo>
                  <a:pt x="317" y="616"/>
                </a:lnTo>
                <a:lnTo>
                  <a:pt x="296" y="631"/>
                </a:lnTo>
                <a:lnTo>
                  <a:pt x="260" y="621"/>
                </a:lnTo>
                <a:lnTo>
                  <a:pt x="242" y="639"/>
                </a:lnTo>
                <a:lnTo>
                  <a:pt x="239" y="626"/>
                </a:lnTo>
                <a:lnTo>
                  <a:pt x="208" y="641"/>
                </a:lnTo>
                <a:lnTo>
                  <a:pt x="166" y="652"/>
                </a:lnTo>
                <a:lnTo>
                  <a:pt x="162" y="661"/>
                </a:lnTo>
                <a:lnTo>
                  <a:pt x="133" y="671"/>
                </a:lnTo>
                <a:lnTo>
                  <a:pt x="155" y="696"/>
                </a:lnTo>
                <a:lnTo>
                  <a:pt x="106" y="690"/>
                </a:lnTo>
                <a:lnTo>
                  <a:pt x="103" y="706"/>
                </a:lnTo>
                <a:lnTo>
                  <a:pt x="105" y="722"/>
                </a:lnTo>
                <a:lnTo>
                  <a:pt x="96" y="707"/>
                </a:lnTo>
                <a:lnTo>
                  <a:pt x="75" y="726"/>
                </a:lnTo>
                <a:lnTo>
                  <a:pt x="54" y="719"/>
                </a:lnTo>
                <a:lnTo>
                  <a:pt x="42" y="717"/>
                </a:lnTo>
                <a:lnTo>
                  <a:pt x="38" y="736"/>
                </a:lnTo>
                <a:lnTo>
                  <a:pt x="63" y="738"/>
                </a:lnTo>
                <a:lnTo>
                  <a:pt x="85" y="736"/>
                </a:lnTo>
                <a:lnTo>
                  <a:pt x="70" y="741"/>
                </a:lnTo>
                <a:lnTo>
                  <a:pt x="70" y="748"/>
                </a:lnTo>
                <a:lnTo>
                  <a:pt x="47" y="742"/>
                </a:lnTo>
                <a:lnTo>
                  <a:pt x="24" y="750"/>
                </a:lnTo>
                <a:lnTo>
                  <a:pt x="33" y="764"/>
                </a:lnTo>
                <a:lnTo>
                  <a:pt x="21" y="776"/>
                </a:lnTo>
                <a:lnTo>
                  <a:pt x="21" y="792"/>
                </a:lnTo>
                <a:lnTo>
                  <a:pt x="35" y="801"/>
                </a:lnTo>
                <a:lnTo>
                  <a:pt x="82" y="792"/>
                </a:lnTo>
                <a:lnTo>
                  <a:pt x="92" y="783"/>
                </a:lnTo>
                <a:lnTo>
                  <a:pt x="89" y="799"/>
                </a:lnTo>
                <a:lnTo>
                  <a:pt x="126" y="797"/>
                </a:lnTo>
                <a:lnTo>
                  <a:pt x="131" y="780"/>
                </a:lnTo>
                <a:lnTo>
                  <a:pt x="143" y="776"/>
                </a:lnTo>
                <a:lnTo>
                  <a:pt x="134" y="790"/>
                </a:lnTo>
                <a:lnTo>
                  <a:pt x="131" y="798"/>
                </a:lnTo>
                <a:lnTo>
                  <a:pt x="133" y="807"/>
                </a:lnTo>
                <a:lnTo>
                  <a:pt x="115" y="810"/>
                </a:lnTo>
                <a:lnTo>
                  <a:pt x="105" y="828"/>
                </a:lnTo>
                <a:lnTo>
                  <a:pt x="96" y="809"/>
                </a:lnTo>
                <a:lnTo>
                  <a:pt x="38" y="809"/>
                </a:lnTo>
                <a:lnTo>
                  <a:pt x="23" y="805"/>
                </a:lnTo>
                <a:lnTo>
                  <a:pt x="16" y="811"/>
                </a:lnTo>
                <a:lnTo>
                  <a:pt x="24" y="830"/>
                </a:lnTo>
                <a:lnTo>
                  <a:pt x="14" y="840"/>
                </a:lnTo>
                <a:lnTo>
                  <a:pt x="33" y="836"/>
                </a:lnTo>
                <a:lnTo>
                  <a:pt x="28" y="844"/>
                </a:lnTo>
                <a:lnTo>
                  <a:pt x="16" y="856"/>
                </a:lnTo>
                <a:lnTo>
                  <a:pt x="12" y="856"/>
                </a:lnTo>
                <a:lnTo>
                  <a:pt x="9" y="859"/>
                </a:lnTo>
                <a:lnTo>
                  <a:pt x="9" y="863"/>
                </a:lnTo>
                <a:lnTo>
                  <a:pt x="10" y="866"/>
                </a:lnTo>
                <a:lnTo>
                  <a:pt x="23" y="871"/>
                </a:lnTo>
                <a:lnTo>
                  <a:pt x="21" y="895"/>
                </a:lnTo>
                <a:lnTo>
                  <a:pt x="38" y="883"/>
                </a:lnTo>
                <a:lnTo>
                  <a:pt x="40" y="875"/>
                </a:lnTo>
                <a:lnTo>
                  <a:pt x="59" y="863"/>
                </a:lnTo>
                <a:lnTo>
                  <a:pt x="72" y="851"/>
                </a:lnTo>
                <a:lnTo>
                  <a:pt x="82" y="845"/>
                </a:lnTo>
                <a:lnTo>
                  <a:pt x="96" y="851"/>
                </a:lnTo>
                <a:lnTo>
                  <a:pt x="89" y="857"/>
                </a:lnTo>
                <a:lnTo>
                  <a:pt x="59" y="875"/>
                </a:lnTo>
                <a:lnTo>
                  <a:pt x="52" y="885"/>
                </a:lnTo>
                <a:lnTo>
                  <a:pt x="31" y="901"/>
                </a:lnTo>
                <a:lnTo>
                  <a:pt x="56" y="908"/>
                </a:lnTo>
                <a:lnTo>
                  <a:pt x="5" y="924"/>
                </a:lnTo>
                <a:lnTo>
                  <a:pt x="0" y="936"/>
                </a:lnTo>
                <a:lnTo>
                  <a:pt x="24" y="943"/>
                </a:lnTo>
                <a:lnTo>
                  <a:pt x="47" y="933"/>
                </a:lnTo>
                <a:lnTo>
                  <a:pt x="42" y="943"/>
                </a:lnTo>
                <a:lnTo>
                  <a:pt x="12" y="968"/>
                </a:lnTo>
                <a:lnTo>
                  <a:pt x="2" y="991"/>
                </a:lnTo>
                <a:lnTo>
                  <a:pt x="10" y="1005"/>
                </a:lnTo>
                <a:lnTo>
                  <a:pt x="30" y="1021"/>
                </a:lnTo>
                <a:lnTo>
                  <a:pt x="42" y="1029"/>
                </a:lnTo>
                <a:lnTo>
                  <a:pt x="52" y="1032"/>
                </a:lnTo>
                <a:lnTo>
                  <a:pt x="63" y="1024"/>
                </a:lnTo>
                <a:lnTo>
                  <a:pt x="59" y="1038"/>
                </a:lnTo>
                <a:lnTo>
                  <a:pt x="56" y="1047"/>
                </a:lnTo>
                <a:lnTo>
                  <a:pt x="72" y="1048"/>
                </a:lnTo>
                <a:lnTo>
                  <a:pt x="91" y="1044"/>
                </a:lnTo>
                <a:lnTo>
                  <a:pt x="82" y="1050"/>
                </a:lnTo>
                <a:lnTo>
                  <a:pt x="98" y="1056"/>
                </a:lnTo>
                <a:lnTo>
                  <a:pt x="110" y="1054"/>
                </a:lnTo>
                <a:lnTo>
                  <a:pt x="124" y="1047"/>
                </a:lnTo>
                <a:lnTo>
                  <a:pt x="129" y="1036"/>
                </a:lnTo>
                <a:lnTo>
                  <a:pt x="136" y="1046"/>
                </a:lnTo>
                <a:lnTo>
                  <a:pt x="157" y="1036"/>
                </a:lnTo>
                <a:lnTo>
                  <a:pt x="178" y="1017"/>
                </a:lnTo>
                <a:lnTo>
                  <a:pt x="190" y="1014"/>
                </a:lnTo>
                <a:lnTo>
                  <a:pt x="195" y="1006"/>
                </a:lnTo>
                <a:lnTo>
                  <a:pt x="221" y="986"/>
                </a:lnTo>
                <a:lnTo>
                  <a:pt x="246" y="986"/>
                </a:lnTo>
                <a:lnTo>
                  <a:pt x="256" y="975"/>
                </a:lnTo>
                <a:lnTo>
                  <a:pt x="265" y="958"/>
                </a:lnTo>
                <a:lnTo>
                  <a:pt x="256" y="945"/>
                </a:lnTo>
                <a:lnTo>
                  <a:pt x="260" y="932"/>
                </a:lnTo>
                <a:lnTo>
                  <a:pt x="272" y="945"/>
                </a:lnTo>
                <a:lnTo>
                  <a:pt x="270" y="922"/>
                </a:lnTo>
                <a:lnTo>
                  <a:pt x="279" y="941"/>
                </a:lnTo>
                <a:lnTo>
                  <a:pt x="279" y="963"/>
                </a:lnTo>
                <a:lnTo>
                  <a:pt x="281" y="971"/>
                </a:lnTo>
                <a:lnTo>
                  <a:pt x="307" y="983"/>
                </a:lnTo>
                <a:close/>
              </a:path>
            </a:pathLst>
          </a:custGeom>
          <a:solidFill>
            <a:schemeClr val="bg1"/>
          </a:solidFill>
          <a:ln w="36513">
            <a:solidFill>
              <a:srgbClr val="000000"/>
            </a:solidFill>
            <a:prstDash val="solid"/>
            <a:round/>
            <a:headEnd/>
            <a:tailEnd/>
          </a:ln>
        </p:spPr>
        <p:txBody>
          <a:bodyPr/>
          <a:lstStyle/>
          <a:p>
            <a:endParaRPr lang="cs-CZ"/>
          </a:p>
        </p:txBody>
      </p:sp>
      <p:sp>
        <p:nvSpPr>
          <p:cNvPr id="13342" name="Freeform 31"/>
          <p:cNvSpPr>
            <a:spLocks noEditPoints="1"/>
          </p:cNvSpPr>
          <p:nvPr/>
        </p:nvSpPr>
        <p:spPr bwMode="auto">
          <a:xfrm>
            <a:off x="5616840" y="2290763"/>
            <a:ext cx="622565" cy="285750"/>
          </a:xfrm>
          <a:custGeom>
            <a:avLst/>
            <a:gdLst>
              <a:gd name="T0" fmla="*/ 2147483647 w 325"/>
              <a:gd name="T1" fmla="*/ 2147483647 h 162"/>
              <a:gd name="T2" fmla="*/ 2147483647 w 325"/>
              <a:gd name="T3" fmla="*/ 2147483647 h 162"/>
              <a:gd name="T4" fmla="*/ 2147483647 w 325"/>
              <a:gd name="T5" fmla="*/ 2147483647 h 162"/>
              <a:gd name="T6" fmla="*/ 2147483647 w 325"/>
              <a:gd name="T7" fmla="*/ 2147483647 h 162"/>
              <a:gd name="T8" fmla="*/ 2147483647 w 325"/>
              <a:gd name="T9" fmla="*/ 2147483647 h 162"/>
              <a:gd name="T10" fmla="*/ 2147483647 w 325"/>
              <a:gd name="T11" fmla="*/ 2147483647 h 162"/>
              <a:gd name="T12" fmla="*/ 2147483647 w 325"/>
              <a:gd name="T13" fmla="*/ 2147483647 h 162"/>
              <a:gd name="T14" fmla="*/ 2147483647 w 325"/>
              <a:gd name="T15" fmla="*/ 0 h 162"/>
              <a:gd name="T16" fmla="*/ 2147483647 w 325"/>
              <a:gd name="T17" fmla="*/ 2147483647 h 162"/>
              <a:gd name="T18" fmla="*/ 2147483647 w 325"/>
              <a:gd name="T19" fmla="*/ 2147483647 h 162"/>
              <a:gd name="T20" fmla="*/ 2147483647 w 325"/>
              <a:gd name="T21" fmla="*/ 2147483647 h 162"/>
              <a:gd name="T22" fmla="*/ 2147483647 w 325"/>
              <a:gd name="T23" fmla="*/ 2147483647 h 162"/>
              <a:gd name="T24" fmla="*/ 2147483647 w 325"/>
              <a:gd name="T25" fmla="*/ 2147483647 h 162"/>
              <a:gd name="T26" fmla="*/ 2147483647 w 325"/>
              <a:gd name="T27" fmla="*/ 2147483647 h 162"/>
              <a:gd name="T28" fmla="*/ 2147483647 w 325"/>
              <a:gd name="T29" fmla="*/ 2147483647 h 162"/>
              <a:gd name="T30" fmla="*/ 2147483647 w 325"/>
              <a:gd name="T31" fmla="*/ 2147483647 h 162"/>
              <a:gd name="T32" fmla="*/ 2147483647 w 325"/>
              <a:gd name="T33" fmla="*/ 2147483647 h 162"/>
              <a:gd name="T34" fmla="*/ 2147483647 w 325"/>
              <a:gd name="T35" fmla="*/ 2147483647 h 162"/>
              <a:gd name="T36" fmla="*/ 2147483647 w 325"/>
              <a:gd name="T37" fmla="*/ 2147483647 h 162"/>
              <a:gd name="T38" fmla="*/ 2147483647 w 325"/>
              <a:gd name="T39" fmla="*/ 2147483647 h 162"/>
              <a:gd name="T40" fmla="*/ 2147483647 w 325"/>
              <a:gd name="T41" fmla="*/ 2147483647 h 162"/>
              <a:gd name="T42" fmla="*/ 2147483647 w 325"/>
              <a:gd name="T43" fmla="*/ 2147483647 h 162"/>
              <a:gd name="T44" fmla="*/ 2147483647 w 325"/>
              <a:gd name="T45" fmla="*/ 2147483647 h 162"/>
              <a:gd name="T46" fmla="*/ 2147483647 w 325"/>
              <a:gd name="T47" fmla="*/ 2147483647 h 162"/>
              <a:gd name="T48" fmla="*/ 2147483647 w 325"/>
              <a:gd name="T49" fmla="*/ 2147483647 h 162"/>
              <a:gd name="T50" fmla="*/ 2147483647 w 325"/>
              <a:gd name="T51" fmla="*/ 2147483647 h 162"/>
              <a:gd name="T52" fmla="*/ 2147483647 w 325"/>
              <a:gd name="T53" fmla="*/ 2147483647 h 162"/>
              <a:gd name="T54" fmla="*/ 2147483647 w 325"/>
              <a:gd name="T55" fmla="*/ 2147483647 h 162"/>
              <a:gd name="T56" fmla="*/ 2147483647 w 325"/>
              <a:gd name="T57" fmla="*/ 2147483647 h 162"/>
              <a:gd name="T58" fmla="*/ 2147483647 w 325"/>
              <a:gd name="T59" fmla="*/ 2147483647 h 162"/>
              <a:gd name="T60" fmla="*/ 2147483647 w 325"/>
              <a:gd name="T61" fmla="*/ 2147483647 h 162"/>
              <a:gd name="T62" fmla="*/ 2147483647 w 325"/>
              <a:gd name="T63" fmla="*/ 2147483647 h 162"/>
              <a:gd name="T64" fmla="*/ 2147483647 w 325"/>
              <a:gd name="T65" fmla="*/ 2147483647 h 162"/>
              <a:gd name="T66" fmla="*/ 2147483647 w 325"/>
              <a:gd name="T67" fmla="*/ 2147483647 h 162"/>
              <a:gd name="T68" fmla="*/ 2147483647 w 325"/>
              <a:gd name="T69" fmla="*/ 2147483647 h 162"/>
              <a:gd name="T70" fmla="*/ 0 w 325"/>
              <a:gd name="T71" fmla="*/ 2147483647 h 162"/>
              <a:gd name="T72" fmla="*/ 2147483647 w 325"/>
              <a:gd name="T73" fmla="*/ 2147483647 h 162"/>
              <a:gd name="T74" fmla="*/ 2147483647 w 325"/>
              <a:gd name="T75" fmla="*/ 2147483647 h 162"/>
              <a:gd name="T76" fmla="*/ 2147483647 w 325"/>
              <a:gd name="T77" fmla="*/ 2147483647 h 162"/>
              <a:gd name="T78" fmla="*/ 2147483647 w 325"/>
              <a:gd name="T79" fmla="*/ 2147483647 h 162"/>
              <a:gd name="T80" fmla="*/ 2147483647 w 325"/>
              <a:gd name="T81" fmla="*/ 2147483647 h 162"/>
              <a:gd name="T82" fmla="*/ 2147483647 w 325"/>
              <a:gd name="T83" fmla="*/ 2147483647 h 162"/>
              <a:gd name="T84" fmla="*/ 2147483647 w 325"/>
              <a:gd name="T85" fmla="*/ 2147483647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5"/>
              <a:gd name="T130" fmla="*/ 0 h 162"/>
              <a:gd name="T131" fmla="*/ 325 w 325"/>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5" h="162">
                <a:moveTo>
                  <a:pt x="156" y="151"/>
                </a:moveTo>
                <a:lnTo>
                  <a:pt x="168" y="143"/>
                </a:lnTo>
                <a:lnTo>
                  <a:pt x="210" y="137"/>
                </a:lnTo>
                <a:lnTo>
                  <a:pt x="224" y="144"/>
                </a:lnTo>
                <a:lnTo>
                  <a:pt x="239" y="145"/>
                </a:lnTo>
                <a:lnTo>
                  <a:pt x="246" y="152"/>
                </a:lnTo>
                <a:lnTo>
                  <a:pt x="285" y="160"/>
                </a:lnTo>
                <a:lnTo>
                  <a:pt x="316" y="152"/>
                </a:lnTo>
                <a:lnTo>
                  <a:pt x="323" y="133"/>
                </a:lnTo>
                <a:lnTo>
                  <a:pt x="307" y="107"/>
                </a:lnTo>
                <a:lnTo>
                  <a:pt x="313" y="72"/>
                </a:lnTo>
                <a:lnTo>
                  <a:pt x="313" y="59"/>
                </a:lnTo>
                <a:lnTo>
                  <a:pt x="283" y="41"/>
                </a:lnTo>
                <a:lnTo>
                  <a:pt x="316" y="25"/>
                </a:lnTo>
                <a:lnTo>
                  <a:pt x="325" y="10"/>
                </a:lnTo>
                <a:lnTo>
                  <a:pt x="314" y="0"/>
                </a:lnTo>
                <a:lnTo>
                  <a:pt x="309" y="0"/>
                </a:lnTo>
                <a:lnTo>
                  <a:pt x="307" y="6"/>
                </a:lnTo>
                <a:lnTo>
                  <a:pt x="297" y="10"/>
                </a:lnTo>
                <a:lnTo>
                  <a:pt x="257" y="15"/>
                </a:lnTo>
                <a:lnTo>
                  <a:pt x="245" y="14"/>
                </a:lnTo>
                <a:lnTo>
                  <a:pt x="239" y="10"/>
                </a:lnTo>
                <a:lnTo>
                  <a:pt x="220" y="11"/>
                </a:lnTo>
                <a:lnTo>
                  <a:pt x="201" y="9"/>
                </a:lnTo>
                <a:lnTo>
                  <a:pt x="194" y="11"/>
                </a:lnTo>
                <a:lnTo>
                  <a:pt x="185" y="6"/>
                </a:lnTo>
                <a:lnTo>
                  <a:pt x="184" y="11"/>
                </a:lnTo>
                <a:lnTo>
                  <a:pt x="175" y="11"/>
                </a:lnTo>
                <a:lnTo>
                  <a:pt x="177" y="17"/>
                </a:lnTo>
                <a:lnTo>
                  <a:pt x="173" y="21"/>
                </a:lnTo>
                <a:lnTo>
                  <a:pt x="154" y="23"/>
                </a:lnTo>
                <a:lnTo>
                  <a:pt x="143" y="21"/>
                </a:lnTo>
                <a:lnTo>
                  <a:pt x="142" y="27"/>
                </a:lnTo>
                <a:lnTo>
                  <a:pt x="122" y="30"/>
                </a:lnTo>
                <a:lnTo>
                  <a:pt x="107" y="40"/>
                </a:lnTo>
                <a:lnTo>
                  <a:pt x="107" y="44"/>
                </a:lnTo>
                <a:lnTo>
                  <a:pt x="79" y="53"/>
                </a:lnTo>
                <a:lnTo>
                  <a:pt x="77" y="71"/>
                </a:lnTo>
                <a:lnTo>
                  <a:pt x="82" y="71"/>
                </a:lnTo>
                <a:lnTo>
                  <a:pt x="82" y="87"/>
                </a:lnTo>
                <a:lnTo>
                  <a:pt x="98" y="90"/>
                </a:lnTo>
                <a:lnTo>
                  <a:pt x="88" y="92"/>
                </a:lnTo>
                <a:lnTo>
                  <a:pt x="88" y="107"/>
                </a:lnTo>
                <a:lnTo>
                  <a:pt x="95" y="113"/>
                </a:lnTo>
                <a:lnTo>
                  <a:pt x="100" y="121"/>
                </a:lnTo>
                <a:lnTo>
                  <a:pt x="114" y="121"/>
                </a:lnTo>
                <a:lnTo>
                  <a:pt x="121" y="128"/>
                </a:lnTo>
                <a:lnTo>
                  <a:pt x="128" y="122"/>
                </a:lnTo>
                <a:lnTo>
                  <a:pt x="129" y="117"/>
                </a:lnTo>
                <a:lnTo>
                  <a:pt x="143" y="117"/>
                </a:lnTo>
                <a:lnTo>
                  <a:pt x="143" y="129"/>
                </a:lnTo>
                <a:lnTo>
                  <a:pt x="149" y="153"/>
                </a:lnTo>
                <a:lnTo>
                  <a:pt x="156" y="151"/>
                </a:lnTo>
                <a:close/>
                <a:moveTo>
                  <a:pt x="21" y="82"/>
                </a:moveTo>
                <a:lnTo>
                  <a:pt x="9" y="84"/>
                </a:lnTo>
                <a:lnTo>
                  <a:pt x="6" y="87"/>
                </a:lnTo>
                <a:lnTo>
                  <a:pt x="9" y="88"/>
                </a:lnTo>
                <a:lnTo>
                  <a:pt x="18" y="87"/>
                </a:lnTo>
                <a:lnTo>
                  <a:pt x="28" y="99"/>
                </a:lnTo>
                <a:lnTo>
                  <a:pt x="35" y="99"/>
                </a:lnTo>
                <a:lnTo>
                  <a:pt x="37" y="91"/>
                </a:lnTo>
                <a:lnTo>
                  <a:pt x="54" y="86"/>
                </a:lnTo>
                <a:lnTo>
                  <a:pt x="53" y="78"/>
                </a:lnTo>
                <a:lnTo>
                  <a:pt x="35" y="71"/>
                </a:lnTo>
                <a:lnTo>
                  <a:pt x="30" y="69"/>
                </a:lnTo>
                <a:lnTo>
                  <a:pt x="21" y="82"/>
                </a:lnTo>
                <a:close/>
                <a:moveTo>
                  <a:pt x="60" y="106"/>
                </a:moveTo>
                <a:lnTo>
                  <a:pt x="37" y="109"/>
                </a:lnTo>
                <a:lnTo>
                  <a:pt x="25" y="109"/>
                </a:lnTo>
                <a:lnTo>
                  <a:pt x="20" y="118"/>
                </a:lnTo>
                <a:lnTo>
                  <a:pt x="14" y="117"/>
                </a:lnTo>
                <a:lnTo>
                  <a:pt x="0" y="118"/>
                </a:lnTo>
                <a:lnTo>
                  <a:pt x="4" y="136"/>
                </a:lnTo>
                <a:lnTo>
                  <a:pt x="16" y="144"/>
                </a:lnTo>
                <a:lnTo>
                  <a:pt x="13" y="156"/>
                </a:lnTo>
                <a:lnTo>
                  <a:pt x="13" y="162"/>
                </a:lnTo>
                <a:lnTo>
                  <a:pt x="20" y="153"/>
                </a:lnTo>
                <a:lnTo>
                  <a:pt x="28" y="133"/>
                </a:lnTo>
                <a:lnTo>
                  <a:pt x="39" y="136"/>
                </a:lnTo>
                <a:lnTo>
                  <a:pt x="49" y="133"/>
                </a:lnTo>
                <a:lnTo>
                  <a:pt x="53" y="128"/>
                </a:lnTo>
                <a:lnTo>
                  <a:pt x="61" y="124"/>
                </a:lnTo>
                <a:lnTo>
                  <a:pt x="65" y="118"/>
                </a:lnTo>
                <a:lnTo>
                  <a:pt x="74" y="117"/>
                </a:lnTo>
                <a:lnTo>
                  <a:pt x="72" y="113"/>
                </a:lnTo>
                <a:lnTo>
                  <a:pt x="60" y="106"/>
                </a:lnTo>
                <a:close/>
              </a:path>
            </a:pathLst>
          </a:custGeom>
          <a:solidFill>
            <a:srgbClr val="39B218"/>
          </a:solidFill>
          <a:ln w="3175">
            <a:solidFill>
              <a:srgbClr val="000000"/>
            </a:solidFill>
            <a:prstDash val="solid"/>
            <a:round/>
            <a:headEnd/>
            <a:tailEnd/>
          </a:ln>
        </p:spPr>
        <p:txBody>
          <a:bodyPr/>
          <a:lstStyle/>
          <a:p>
            <a:endParaRPr lang="cs-CZ"/>
          </a:p>
        </p:txBody>
      </p:sp>
      <p:sp>
        <p:nvSpPr>
          <p:cNvPr id="13343" name="Freeform 32"/>
          <p:cNvSpPr>
            <a:spLocks/>
          </p:cNvSpPr>
          <p:nvPr/>
        </p:nvSpPr>
        <p:spPr bwMode="auto">
          <a:xfrm>
            <a:off x="5161095" y="3775076"/>
            <a:ext cx="706834" cy="257175"/>
          </a:xfrm>
          <a:custGeom>
            <a:avLst/>
            <a:gdLst>
              <a:gd name="T0" fmla="*/ 2147483647 w 369"/>
              <a:gd name="T1" fmla="*/ 2147483647 h 146"/>
              <a:gd name="T2" fmla="*/ 2147483647 w 369"/>
              <a:gd name="T3" fmla="*/ 0 h 146"/>
              <a:gd name="T4" fmla="*/ 2147483647 w 369"/>
              <a:gd name="T5" fmla="*/ 2147483647 h 146"/>
              <a:gd name="T6" fmla="*/ 2147483647 w 369"/>
              <a:gd name="T7" fmla="*/ 2147483647 h 146"/>
              <a:gd name="T8" fmla="*/ 2147483647 w 369"/>
              <a:gd name="T9" fmla="*/ 2147483647 h 146"/>
              <a:gd name="T10" fmla="*/ 2147483647 w 369"/>
              <a:gd name="T11" fmla="*/ 2147483647 h 146"/>
              <a:gd name="T12" fmla="*/ 2147483647 w 369"/>
              <a:gd name="T13" fmla="*/ 2147483647 h 146"/>
              <a:gd name="T14" fmla="*/ 2147483647 w 369"/>
              <a:gd name="T15" fmla="*/ 2147483647 h 146"/>
              <a:gd name="T16" fmla="*/ 2147483647 w 369"/>
              <a:gd name="T17" fmla="*/ 2147483647 h 146"/>
              <a:gd name="T18" fmla="*/ 2147483647 w 369"/>
              <a:gd name="T19" fmla="*/ 2147483647 h 146"/>
              <a:gd name="T20" fmla="*/ 2147483647 w 369"/>
              <a:gd name="T21" fmla="*/ 2147483647 h 146"/>
              <a:gd name="T22" fmla="*/ 2147483647 w 369"/>
              <a:gd name="T23" fmla="*/ 0 h 146"/>
              <a:gd name="T24" fmla="*/ 2147483647 w 369"/>
              <a:gd name="T25" fmla="*/ 2147483647 h 146"/>
              <a:gd name="T26" fmla="*/ 2147483647 w 369"/>
              <a:gd name="T27" fmla="*/ 2147483647 h 146"/>
              <a:gd name="T28" fmla="*/ 2147483647 w 369"/>
              <a:gd name="T29" fmla="*/ 2147483647 h 146"/>
              <a:gd name="T30" fmla="*/ 2147483647 w 369"/>
              <a:gd name="T31" fmla="*/ 2147483647 h 146"/>
              <a:gd name="T32" fmla="*/ 2147483647 w 369"/>
              <a:gd name="T33" fmla="*/ 2147483647 h 146"/>
              <a:gd name="T34" fmla="*/ 2147483647 w 369"/>
              <a:gd name="T35" fmla="*/ 2147483647 h 146"/>
              <a:gd name="T36" fmla="*/ 2147483647 w 369"/>
              <a:gd name="T37" fmla="*/ 2147483647 h 146"/>
              <a:gd name="T38" fmla="*/ 2147483647 w 369"/>
              <a:gd name="T39" fmla="*/ 2147483647 h 146"/>
              <a:gd name="T40" fmla="*/ 2147483647 w 369"/>
              <a:gd name="T41" fmla="*/ 2147483647 h 146"/>
              <a:gd name="T42" fmla="*/ 2147483647 w 369"/>
              <a:gd name="T43" fmla="*/ 2147483647 h 146"/>
              <a:gd name="T44" fmla="*/ 2147483647 w 369"/>
              <a:gd name="T45" fmla="*/ 2147483647 h 146"/>
              <a:gd name="T46" fmla="*/ 2147483647 w 369"/>
              <a:gd name="T47" fmla="*/ 2147483647 h 146"/>
              <a:gd name="T48" fmla="*/ 2147483647 w 369"/>
              <a:gd name="T49" fmla="*/ 2147483647 h 146"/>
              <a:gd name="T50" fmla="*/ 2147483647 w 369"/>
              <a:gd name="T51" fmla="*/ 2147483647 h 146"/>
              <a:gd name="T52" fmla="*/ 2147483647 w 369"/>
              <a:gd name="T53" fmla="*/ 2147483647 h 146"/>
              <a:gd name="T54" fmla="*/ 0 w 369"/>
              <a:gd name="T55" fmla="*/ 2147483647 h 146"/>
              <a:gd name="T56" fmla="*/ 2147483647 w 369"/>
              <a:gd name="T57" fmla="*/ 2147483647 h 146"/>
              <a:gd name="T58" fmla="*/ 2147483647 w 369"/>
              <a:gd name="T59" fmla="*/ 2147483647 h 146"/>
              <a:gd name="T60" fmla="*/ 2147483647 w 369"/>
              <a:gd name="T61" fmla="*/ 2147483647 h 146"/>
              <a:gd name="T62" fmla="*/ 2147483647 w 369"/>
              <a:gd name="T63" fmla="*/ 2147483647 h 146"/>
              <a:gd name="T64" fmla="*/ 2147483647 w 369"/>
              <a:gd name="T65" fmla="*/ 2147483647 h 146"/>
              <a:gd name="T66" fmla="*/ 2147483647 w 369"/>
              <a:gd name="T67" fmla="*/ 2147483647 h 146"/>
              <a:gd name="T68" fmla="*/ 2147483647 w 369"/>
              <a:gd name="T69" fmla="*/ 2147483647 h 146"/>
              <a:gd name="T70" fmla="*/ 2147483647 w 369"/>
              <a:gd name="T71" fmla="*/ 2147483647 h 146"/>
              <a:gd name="T72" fmla="*/ 2147483647 w 369"/>
              <a:gd name="T73" fmla="*/ 2147483647 h 146"/>
              <a:gd name="T74" fmla="*/ 2147483647 w 369"/>
              <a:gd name="T75" fmla="*/ 2147483647 h 146"/>
              <a:gd name="T76" fmla="*/ 2147483647 w 369"/>
              <a:gd name="T77" fmla="*/ 2147483647 h 146"/>
              <a:gd name="T78" fmla="*/ 2147483647 w 369"/>
              <a:gd name="T79" fmla="*/ 2147483647 h 146"/>
              <a:gd name="T80" fmla="*/ 2147483647 w 369"/>
              <a:gd name="T81" fmla="*/ 2147483647 h 146"/>
              <a:gd name="T82" fmla="*/ 2147483647 w 369"/>
              <a:gd name="T83" fmla="*/ 2147483647 h 146"/>
              <a:gd name="T84" fmla="*/ 2147483647 w 369"/>
              <a:gd name="T85" fmla="*/ 2147483647 h 146"/>
              <a:gd name="T86" fmla="*/ 2147483647 w 369"/>
              <a:gd name="T87" fmla="*/ 2147483647 h 146"/>
              <a:gd name="T88" fmla="*/ 2147483647 w 369"/>
              <a:gd name="T89" fmla="*/ 2147483647 h 146"/>
              <a:gd name="T90" fmla="*/ 2147483647 w 369"/>
              <a:gd name="T91" fmla="*/ 2147483647 h 146"/>
              <a:gd name="T92" fmla="*/ 2147483647 w 369"/>
              <a:gd name="T93" fmla="*/ 2147483647 h 146"/>
              <a:gd name="T94" fmla="*/ 2147483647 w 369"/>
              <a:gd name="T95" fmla="*/ 2147483647 h 146"/>
              <a:gd name="T96" fmla="*/ 2147483647 w 369"/>
              <a:gd name="T97" fmla="*/ 2147483647 h 1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9"/>
              <a:gd name="T148" fmla="*/ 0 h 146"/>
              <a:gd name="T149" fmla="*/ 369 w 369"/>
              <a:gd name="T150" fmla="*/ 146 h 1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9" h="146">
                <a:moveTo>
                  <a:pt x="333" y="5"/>
                </a:moveTo>
                <a:lnTo>
                  <a:pt x="319" y="0"/>
                </a:lnTo>
                <a:lnTo>
                  <a:pt x="287" y="3"/>
                </a:lnTo>
                <a:lnTo>
                  <a:pt x="275" y="8"/>
                </a:lnTo>
                <a:lnTo>
                  <a:pt x="266" y="13"/>
                </a:lnTo>
                <a:lnTo>
                  <a:pt x="254" y="8"/>
                </a:lnTo>
                <a:lnTo>
                  <a:pt x="230" y="8"/>
                </a:lnTo>
                <a:lnTo>
                  <a:pt x="219" y="19"/>
                </a:lnTo>
                <a:lnTo>
                  <a:pt x="198" y="21"/>
                </a:lnTo>
                <a:lnTo>
                  <a:pt x="190" y="13"/>
                </a:lnTo>
                <a:lnTo>
                  <a:pt x="177" y="4"/>
                </a:lnTo>
                <a:lnTo>
                  <a:pt x="167" y="0"/>
                </a:lnTo>
                <a:lnTo>
                  <a:pt x="141" y="7"/>
                </a:lnTo>
                <a:lnTo>
                  <a:pt x="127" y="3"/>
                </a:lnTo>
                <a:lnTo>
                  <a:pt x="118" y="9"/>
                </a:lnTo>
                <a:lnTo>
                  <a:pt x="106" y="9"/>
                </a:lnTo>
                <a:lnTo>
                  <a:pt x="94" y="24"/>
                </a:lnTo>
                <a:lnTo>
                  <a:pt x="83" y="26"/>
                </a:lnTo>
                <a:lnTo>
                  <a:pt x="81" y="31"/>
                </a:lnTo>
                <a:lnTo>
                  <a:pt x="80" y="43"/>
                </a:lnTo>
                <a:lnTo>
                  <a:pt x="75" y="51"/>
                </a:lnTo>
                <a:lnTo>
                  <a:pt x="64" y="53"/>
                </a:lnTo>
                <a:lnTo>
                  <a:pt x="64" y="59"/>
                </a:lnTo>
                <a:lnTo>
                  <a:pt x="48" y="69"/>
                </a:lnTo>
                <a:lnTo>
                  <a:pt x="29" y="72"/>
                </a:lnTo>
                <a:lnTo>
                  <a:pt x="22" y="67"/>
                </a:lnTo>
                <a:lnTo>
                  <a:pt x="13" y="67"/>
                </a:lnTo>
                <a:lnTo>
                  <a:pt x="0" y="88"/>
                </a:lnTo>
                <a:lnTo>
                  <a:pt x="8" y="109"/>
                </a:lnTo>
                <a:lnTo>
                  <a:pt x="17" y="122"/>
                </a:lnTo>
                <a:lnTo>
                  <a:pt x="34" y="128"/>
                </a:lnTo>
                <a:lnTo>
                  <a:pt x="66" y="146"/>
                </a:lnTo>
                <a:lnTo>
                  <a:pt x="108" y="143"/>
                </a:lnTo>
                <a:lnTo>
                  <a:pt x="115" y="143"/>
                </a:lnTo>
                <a:lnTo>
                  <a:pt x="130" y="123"/>
                </a:lnTo>
                <a:lnTo>
                  <a:pt x="169" y="114"/>
                </a:lnTo>
                <a:lnTo>
                  <a:pt x="188" y="104"/>
                </a:lnTo>
                <a:lnTo>
                  <a:pt x="209" y="108"/>
                </a:lnTo>
                <a:lnTo>
                  <a:pt x="237" y="97"/>
                </a:lnTo>
                <a:lnTo>
                  <a:pt x="242" y="85"/>
                </a:lnTo>
                <a:lnTo>
                  <a:pt x="263" y="76"/>
                </a:lnTo>
                <a:lnTo>
                  <a:pt x="284" y="76"/>
                </a:lnTo>
                <a:lnTo>
                  <a:pt x="298" y="73"/>
                </a:lnTo>
                <a:lnTo>
                  <a:pt x="319" y="76"/>
                </a:lnTo>
                <a:lnTo>
                  <a:pt x="340" y="84"/>
                </a:lnTo>
                <a:lnTo>
                  <a:pt x="355" y="80"/>
                </a:lnTo>
                <a:lnTo>
                  <a:pt x="369" y="21"/>
                </a:lnTo>
                <a:lnTo>
                  <a:pt x="357" y="20"/>
                </a:lnTo>
                <a:lnTo>
                  <a:pt x="333" y="5"/>
                </a:lnTo>
                <a:close/>
              </a:path>
            </a:pathLst>
          </a:custGeom>
          <a:solidFill>
            <a:srgbClr val="FFFFFF"/>
          </a:solidFill>
          <a:ln w="3175">
            <a:solidFill>
              <a:srgbClr val="000000"/>
            </a:solidFill>
            <a:prstDash val="solid"/>
            <a:round/>
            <a:headEnd/>
            <a:tailEnd/>
          </a:ln>
        </p:spPr>
        <p:txBody>
          <a:bodyPr/>
          <a:lstStyle/>
          <a:p>
            <a:endParaRPr lang="cs-CZ"/>
          </a:p>
        </p:txBody>
      </p:sp>
      <p:sp>
        <p:nvSpPr>
          <p:cNvPr id="13344" name="Freeform 33"/>
          <p:cNvSpPr>
            <a:spLocks/>
          </p:cNvSpPr>
          <p:nvPr/>
        </p:nvSpPr>
        <p:spPr bwMode="auto">
          <a:xfrm>
            <a:off x="4810258" y="3033714"/>
            <a:ext cx="1231371" cy="777875"/>
          </a:xfrm>
          <a:custGeom>
            <a:avLst/>
            <a:gdLst>
              <a:gd name="T0" fmla="*/ 2147483647 w 644"/>
              <a:gd name="T1" fmla="*/ 2147483647 h 440"/>
              <a:gd name="T2" fmla="*/ 2147483647 w 644"/>
              <a:gd name="T3" fmla="*/ 2147483647 h 440"/>
              <a:gd name="T4" fmla="*/ 2147483647 w 644"/>
              <a:gd name="T5" fmla="*/ 2147483647 h 440"/>
              <a:gd name="T6" fmla="*/ 2147483647 w 644"/>
              <a:gd name="T7" fmla="*/ 2147483647 h 440"/>
              <a:gd name="T8" fmla="*/ 2147483647 w 644"/>
              <a:gd name="T9" fmla="*/ 2147483647 h 440"/>
              <a:gd name="T10" fmla="*/ 2147483647 w 644"/>
              <a:gd name="T11" fmla="*/ 2147483647 h 440"/>
              <a:gd name="T12" fmla="*/ 2147483647 w 644"/>
              <a:gd name="T13" fmla="*/ 2147483647 h 440"/>
              <a:gd name="T14" fmla="*/ 2147483647 w 644"/>
              <a:gd name="T15" fmla="*/ 2147483647 h 440"/>
              <a:gd name="T16" fmla="*/ 2147483647 w 644"/>
              <a:gd name="T17" fmla="*/ 2147483647 h 440"/>
              <a:gd name="T18" fmla="*/ 2147483647 w 644"/>
              <a:gd name="T19" fmla="*/ 2147483647 h 440"/>
              <a:gd name="T20" fmla="*/ 2147483647 w 644"/>
              <a:gd name="T21" fmla="*/ 2147483647 h 440"/>
              <a:gd name="T22" fmla="*/ 2147483647 w 644"/>
              <a:gd name="T23" fmla="*/ 2147483647 h 440"/>
              <a:gd name="T24" fmla="*/ 2147483647 w 644"/>
              <a:gd name="T25" fmla="*/ 2147483647 h 440"/>
              <a:gd name="T26" fmla="*/ 2147483647 w 644"/>
              <a:gd name="T27" fmla="*/ 2147483647 h 440"/>
              <a:gd name="T28" fmla="*/ 2147483647 w 644"/>
              <a:gd name="T29" fmla="*/ 2147483647 h 440"/>
              <a:gd name="T30" fmla="*/ 2147483647 w 644"/>
              <a:gd name="T31" fmla="*/ 2147483647 h 440"/>
              <a:gd name="T32" fmla="*/ 2147483647 w 644"/>
              <a:gd name="T33" fmla="*/ 2147483647 h 440"/>
              <a:gd name="T34" fmla="*/ 2147483647 w 644"/>
              <a:gd name="T35" fmla="*/ 2147483647 h 440"/>
              <a:gd name="T36" fmla="*/ 2147483647 w 644"/>
              <a:gd name="T37" fmla="*/ 2147483647 h 440"/>
              <a:gd name="T38" fmla="*/ 2147483647 w 644"/>
              <a:gd name="T39" fmla="*/ 2147483647 h 440"/>
              <a:gd name="T40" fmla="*/ 2147483647 w 644"/>
              <a:gd name="T41" fmla="*/ 2147483647 h 440"/>
              <a:gd name="T42" fmla="*/ 2147483647 w 644"/>
              <a:gd name="T43" fmla="*/ 2147483647 h 440"/>
              <a:gd name="T44" fmla="*/ 2147483647 w 644"/>
              <a:gd name="T45" fmla="*/ 2147483647 h 440"/>
              <a:gd name="T46" fmla="*/ 2147483647 w 644"/>
              <a:gd name="T47" fmla="*/ 2147483647 h 440"/>
              <a:gd name="T48" fmla="*/ 2147483647 w 644"/>
              <a:gd name="T49" fmla="*/ 2147483647 h 440"/>
              <a:gd name="T50" fmla="*/ 2147483647 w 644"/>
              <a:gd name="T51" fmla="*/ 2147483647 h 440"/>
              <a:gd name="T52" fmla="*/ 2147483647 w 644"/>
              <a:gd name="T53" fmla="*/ 2147483647 h 440"/>
              <a:gd name="T54" fmla="*/ 2147483647 w 644"/>
              <a:gd name="T55" fmla="*/ 2147483647 h 440"/>
              <a:gd name="T56" fmla="*/ 2147483647 w 644"/>
              <a:gd name="T57" fmla="*/ 2147483647 h 440"/>
              <a:gd name="T58" fmla="*/ 2147483647 w 644"/>
              <a:gd name="T59" fmla="*/ 2147483647 h 440"/>
              <a:gd name="T60" fmla="*/ 2147483647 w 644"/>
              <a:gd name="T61" fmla="*/ 2147483647 h 440"/>
              <a:gd name="T62" fmla="*/ 2147483647 w 644"/>
              <a:gd name="T63" fmla="*/ 2147483647 h 440"/>
              <a:gd name="T64" fmla="*/ 2147483647 w 644"/>
              <a:gd name="T65" fmla="*/ 2147483647 h 440"/>
              <a:gd name="T66" fmla="*/ 2147483647 w 644"/>
              <a:gd name="T67" fmla="*/ 2147483647 h 440"/>
              <a:gd name="T68" fmla="*/ 2147483647 w 644"/>
              <a:gd name="T69" fmla="*/ 0 h 440"/>
              <a:gd name="T70" fmla="*/ 2147483647 w 644"/>
              <a:gd name="T71" fmla="*/ 2147483647 h 440"/>
              <a:gd name="T72" fmla="*/ 2147483647 w 644"/>
              <a:gd name="T73" fmla="*/ 2147483647 h 440"/>
              <a:gd name="T74" fmla="*/ 2147483647 w 644"/>
              <a:gd name="T75" fmla="*/ 2147483647 h 440"/>
              <a:gd name="T76" fmla="*/ 2147483647 w 644"/>
              <a:gd name="T77" fmla="*/ 2147483647 h 440"/>
              <a:gd name="T78" fmla="*/ 2147483647 w 644"/>
              <a:gd name="T79" fmla="*/ 2147483647 h 440"/>
              <a:gd name="T80" fmla="*/ 2147483647 w 644"/>
              <a:gd name="T81" fmla="*/ 2147483647 h 440"/>
              <a:gd name="T82" fmla="*/ 2147483647 w 644"/>
              <a:gd name="T83" fmla="*/ 2147483647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4"/>
              <a:gd name="T127" fmla="*/ 0 h 440"/>
              <a:gd name="T128" fmla="*/ 644 w 644"/>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4" h="440">
                <a:moveTo>
                  <a:pt x="14" y="113"/>
                </a:moveTo>
                <a:lnTo>
                  <a:pt x="13" y="139"/>
                </a:lnTo>
                <a:lnTo>
                  <a:pt x="0" y="160"/>
                </a:lnTo>
                <a:lnTo>
                  <a:pt x="16" y="176"/>
                </a:lnTo>
                <a:lnTo>
                  <a:pt x="25" y="213"/>
                </a:lnTo>
                <a:lnTo>
                  <a:pt x="28" y="259"/>
                </a:lnTo>
                <a:lnTo>
                  <a:pt x="47" y="279"/>
                </a:lnTo>
                <a:lnTo>
                  <a:pt x="46" y="298"/>
                </a:lnTo>
                <a:lnTo>
                  <a:pt x="42" y="315"/>
                </a:lnTo>
                <a:lnTo>
                  <a:pt x="37" y="323"/>
                </a:lnTo>
                <a:lnTo>
                  <a:pt x="63" y="312"/>
                </a:lnTo>
                <a:lnTo>
                  <a:pt x="75" y="316"/>
                </a:lnTo>
                <a:lnTo>
                  <a:pt x="81" y="325"/>
                </a:lnTo>
                <a:lnTo>
                  <a:pt x="116" y="328"/>
                </a:lnTo>
                <a:lnTo>
                  <a:pt x="126" y="339"/>
                </a:lnTo>
                <a:lnTo>
                  <a:pt x="140" y="340"/>
                </a:lnTo>
                <a:lnTo>
                  <a:pt x="136" y="355"/>
                </a:lnTo>
                <a:lnTo>
                  <a:pt x="161" y="371"/>
                </a:lnTo>
                <a:lnTo>
                  <a:pt x="182" y="367"/>
                </a:lnTo>
                <a:lnTo>
                  <a:pt x="210" y="363"/>
                </a:lnTo>
                <a:lnTo>
                  <a:pt x="234" y="366"/>
                </a:lnTo>
                <a:lnTo>
                  <a:pt x="234" y="380"/>
                </a:lnTo>
                <a:lnTo>
                  <a:pt x="246" y="386"/>
                </a:lnTo>
                <a:lnTo>
                  <a:pt x="262" y="388"/>
                </a:lnTo>
                <a:lnTo>
                  <a:pt x="288" y="415"/>
                </a:lnTo>
                <a:lnTo>
                  <a:pt x="325" y="426"/>
                </a:lnTo>
                <a:lnTo>
                  <a:pt x="351" y="419"/>
                </a:lnTo>
                <a:lnTo>
                  <a:pt x="361" y="423"/>
                </a:lnTo>
                <a:lnTo>
                  <a:pt x="374" y="432"/>
                </a:lnTo>
                <a:lnTo>
                  <a:pt x="382" y="440"/>
                </a:lnTo>
                <a:lnTo>
                  <a:pt x="403" y="438"/>
                </a:lnTo>
                <a:lnTo>
                  <a:pt x="414" y="427"/>
                </a:lnTo>
                <a:lnTo>
                  <a:pt x="438" y="427"/>
                </a:lnTo>
                <a:lnTo>
                  <a:pt x="450" y="432"/>
                </a:lnTo>
                <a:lnTo>
                  <a:pt x="471" y="422"/>
                </a:lnTo>
                <a:lnTo>
                  <a:pt x="503" y="419"/>
                </a:lnTo>
                <a:lnTo>
                  <a:pt x="517" y="424"/>
                </a:lnTo>
                <a:lnTo>
                  <a:pt x="541" y="439"/>
                </a:lnTo>
                <a:lnTo>
                  <a:pt x="553" y="440"/>
                </a:lnTo>
                <a:lnTo>
                  <a:pt x="572" y="439"/>
                </a:lnTo>
                <a:lnTo>
                  <a:pt x="567" y="427"/>
                </a:lnTo>
                <a:lnTo>
                  <a:pt x="585" y="375"/>
                </a:lnTo>
                <a:lnTo>
                  <a:pt x="600" y="357"/>
                </a:lnTo>
                <a:lnTo>
                  <a:pt x="640" y="327"/>
                </a:lnTo>
                <a:lnTo>
                  <a:pt x="644" y="313"/>
                </a:lnTo>
                <a:lnTo>
                  <a:pt x="635" y="300"/>
                </a:lnTo>
                <a:lnTo>
                  <a:pt x="635" y="289"/>
                </a:lnTo>
                <a:lnTo>
                  <a:pt x="621" y="279"/>
                </a:lnTo>
                <a:lnTo>
                  <a:pt x="607" y="262"/>
                </a:lnTo>
                <a:lnTo>
                  <a:pt x="604" y="250"/>
                </a:lnTo>
                <a:lnTo>
                  <a:pt x="595" y="239"/>
                </a:lnTo>
                <a:lnTo>
                  <a:pt x="595" y="202"/>
                </a:lnTo>
                <a:lnTo>
                  <a:pt x="567" y="183"/>
                </a:lnTo>
                <a:lnTo>
                  <a:pt x="578" y="171"/>
                </a:lnTo>
                <a:lnTo>
                  <a:pt x="604" y="147"/>
                </a:lnTo>
                <a:lnTo>
                  <a:pt x="600" y="117"/>
                </a:lnTo>
                <a:lnTo>
                  <a:pt x="567" y="44"/>
                </a:lnTo>
                <a:lnTo>
                  <a:pt x="539" y="25"/>
                </a:lnTo>
                <a:lnTo>
                  <a:pt x="522" y="19"/>
                </a:lnTo>
                <a:lnTo>
                  <a:pt x="497" y="23"/>
                </a:lnTo>
                <a:lnTo>
                  <a:pt x="468" y="32"/>
                </a:lnTo>
                <a:lnTo>
                  <a:pt x="415" y="36"/>
                </a:lnTo>
                <a:lnTo>
                  <a:pt x="328" y="28"/>
                </a:lnTo>
                <a:lnTo>
                  <a:pt x="320" y="33"/>
                </a:lnTo>
                <a:lnTo>
                  <a:pt x="304" y="36"/>
                </a:lnTo>
                <a:lnTo>
                  <a:pt x="293" y="40"/>
                </a:lnTo>
                <a:lnTo>
                  <a:pt x="260" y="14"/>
                </a:lnTo>
                <a:lnTo>
                  <a:pt x="278" y="18"/>
                </a:lnTo>
                <a:lnTo>
                  <a:pt x="271" y="6"/>
                </a:lnTo>
                <a:lnTo>
                  <a:pt x="250" y="0"/>
                </a:lnTo>
                <a:lnTo>
                  <a:pt x="234" y="0"/>
                </a:lnTo>
                <a:lnTo>
                  <a:pt x="187" y="10"/>
                </a:lnTo>
                <a:lnTo>
                  <a:pt x="164" y="21"/>
                </a:lnTo>
                <a:lnTo>
                  <a:pt x="149" y="25"/>
                </a:lnTo>
                <a:lnTo>
                  <a:pt x="114" y="49"/>
                </a:lnTo>
                <a:lnTo>
                  <a:pt x="79" y="57"/>
                </a:lnTo>
                <a:lnTo>
                  <a:pt x="58" y="60"/>
                </a:lnTo>
                <a:lnTo>
                  <a:pt x="44" y="67"/>
                </a:lnTo>
                <a:lnTo>
                  <a:pt x="32" y="76"/>
                </a:lnTo>
                <a:lnTo>
                  <a:pt x="20" y="76"/>
                </a:lnTo>
                <a:lnTo>
                  <a:pt x="9" y="82"/>
                </a:lnTo>
                <a:lnTo>
                  <a:pt x="25" y="86"/>
                </a:lnTo>
                <a:lnTo>
                  <a:pt x="2" y="91"/>
                </a:lnTo>
                <a:lnTo>
                  <a:pt x="14" y="113"/>
                </a:lnTo>
                <a:close/>
              </a:path>
            </a:pathLst>
          </a:custGeom>
          <a:solidFill>
            <a:srgbClr val="39B218"/>
          </a:solidFill>
          <a:ln w="3175">
            <a:solidFill>
              <a:schemeClr val="tx1"/>
            </a:solidFill>
            <a:prstDash val="solid"/>
            <a:round/>
            <a:headEnd/>
            <a:tailEnd/>
          </a:ln>
        </p:spPr>
        <p:txBody>
          <a:bodyPr/>
          <a:lstStyle/>
          <a:p>
            <a:endParaRPr lang="cs-CZ"/>
          </a:p>
        </p:txBody>
      </p:sp>
      <p:sp>
        <p:nvSpPr>
          <p:cNvPr id="13345" name="Freeform 34"/>
          <p:cNvSpPr>
            <a:spLocks/>
          </p:cNvSpPr>
          <p:nvPr/>
        </p:nvSpPr>
        <p:spPr bwMode="auto">
          <a:xfrm>
            <a:off x="3902208" y="4924425"/>
            <a:ext cx="225292" cy="336550"/>
          </a:xfrm>
          <a:custGeom>
            <a:avLst/>
            <a:gdLst>
              <a:gd name="T0" fmla="*/ 2147483647 w 117"/>
              <a:gd name="T1" fmla="*/ 0 h 191"/>
              <a:gd name="T2" fmla="*/ 2147483647 w 117"/>
              <a:gd name="T3" fmla="*/ 2147483647 h 191"/>
              <a:gd name="T4" fmla="*/ 2147483647 w 117"/>
              <a:gd name="T5" fmla="*/ 2147483647 h 191"/>
              <a:gd name="T6" fmla="*/ 2147483647 w 117"/>
              <a:gd name="T7" fmla="*/ 2147483647 h 191"/>
              <a:gd name="T8" fmla="*/ 2147483647 w 117"/>
              <a:gd name="T9" fmla="*/ 2147483647 h 191"/>
              <a:gd name="T10" fmla="*/ 2147483647 w 117"/>
              <a:gd name="T11" fmla="*/ 2147483647 h 191"/>
              <a:gd name="T12" fmla="*/ 2147483647 w 117"/>
              <a:gd name="T13" fmla="*/ 2147483647 h 191"/>
              <a:gd name="T14" fmla="*/ 2147483647 w 117"/>
              <a:gd name="T15" fmla="*/ 2147483647 h 191"/>
              <a:gd name="T16" fmla="*/ 2147483647 w 117"/>
              <a:gd name="T17" fmla="*/ 2147483647 h 191"/>
              <a:gd name="T18" fmla="*/ 2147483647 w 117"/>
              <a:gd name="T19" fmla="*/ 2147483647 h 191"/>
              <a:gd name="T20" fmla="*/ 2147483647 w 117"/>
              <a:gd name="T21" fmla="*/ 2147483647 h 191"/>
              <a:gd name="T22" fmla="*/ 2147483647 w 117"/>
              <a:gd name="T23" fmla="*/ 2147483647 h 191"/>
              <a:gd name="T24" fmla="*/ 2147483647 w 117"/>
              <a:gd name="T25" fmla="*/ 2147483647 h 191"/>
              <a:gd name="T26" fmla="*/ 2147483647 w 117"/>
              <a:gd name="T27" fmla="*/ 2147483647 h 191"/>
              <a:gd name="T28" fmla="*/ 2147483647 w 117"/>
              <a:gd name="T29" fmla="*/ 2147483647 h 191"/>
              <a:gd name="T30" fmla="*/ 2147483647 w 117"/>
              <a:gd name="T31" fmla="*/ 2147483647 h 191"/>
              <a:gd name="T32" fmla="*/ 2147483647 w 117"/>
              <a:gd name="T33" fmla="*/ 2147483647 h 191"/>
              <a:gd name="T34" fmla="*/ 2147483647 w 117"/>
              <a:gd name="T35" fmla="*/ 2147483647 h 191"/>
              <a:gd name="T36" fmla="*/ 2147483647 w 117"/>
              <a:gd name="T37" fmla="*/ 2147483647 h 191"/>
              <a:gd name="T38" fmla="*/ 2147483647 w 117"/>
              <a:gd name="T39" fmla="*/ 2147483647 h 191"/>
              <a:gd name="T40" fmla="*/ 2147483647 w 117"/>
              <a:gd name="T41" fmla="*/ 2147483647 h 191"/>
              <a:gd name="T42" fmla="*/ 2147483647 w 117"/>
              <a:gd name="T43" fmla="*/ 2147483647 h 191"/>
              <a:gd name="T44" fmla="*/ 2147483647 w 117"/>
              <a:gd name="T45" fmla="*/ 2147483647 h 191"/>
              <a:gd name="T46" fmla="*/ 2147483647 w 117"/>
              <a:gd name="T47" fmla="*/ 2147483647 h 191"/>
              <a:gd name="T48" fmla="*/ 2147483647 w 117"/>
              <a:gd name="T49" fmla="*/ 2147483647 h 191"/>
              <a:gd name="T50" fmla="*/ 2147483647 w 117"/>
              <a:gd name="T51" fmla="*/ 2147483647 h 191"/>
              <a:gd name="T52" fmla="*/ 2147483647 w 117"/>
              <a:gd name="T53" fmla="*/ 2147483647 h 191"/>
              <a:gd name="T54" fmla="*/ 2147483647 w 117"/>
              <a:gd name="T55" fmla="*/ 2147483647 h 191"/>
              <a:gd name="T56" fmla="*/ 2147483647 w 117"/>
              <a:gd name="T57" fmla="*/ 2147483647 h 191"/>
              <a:gd name="T58" fmla="*/ 2147483647 w 117"/>
              <a:gd name="T59" fmla="*/ 2147483647 h 191"/>
              <a:gd name="T60" fmla="*/ 0 w 117"/>
              <a:gd name="T61" fmla="*/ 2147483647 h 191"/>
              <a:gd name="T62" fmla="*/ 2147483647 w 117"/>
              <a:gd name="T63" fmla="*/ 2147483647 h 191"/>
              <a:gd name="T64" fmla="*/ 2147483647 w 117"/>
              <a:gd name="T65" fmla="*/ 2147483647 h 191"/>
              <a:gd name="T66" fmla="*/ 2147483647 w 117"/>
              <a:gd name="T67" fmla="*/ 2147483647 h 191"/>
              <a:gd name="T68" fmla="*/ 2147483647 w 117"/>
              <a:gd name="T69" fmla="*/ 2147483647 h 191"/>
              <a:gd name="T70" fmla="*/ 2147483647 w 117"/>
              <a:gd name="T71" fmla="*/ 2147483647 h 191"/>
              <a:gd name="T72" fmla="*/ 2147483647 w 117"/>
              <a:gd name="T73" fmla="*/ 0 h 1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
              <a:gd name="T112" fmla="*/ 0 h 191"/>
              <a:gd name="T113" fmla="*/ 117 w 117"/>
              <a:gd name="T114" fmla="*/ 191 h 1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 h="191">
                <a:moveTo>
                  <a:pt x="79" y="0"/>
                </a:moveTo>
                <a:lnTo>
                  <a:pt x="103" y="15"/>
                </a:lnTo>
                <a:lnTo>
                  <a:pt x="110" y="26"/>
                </a:lnTo>
                <a:lnTo>
                  <a:pt x="115" y="50"/>
                </a:lnTo>
                <a:lnTo>
                  <a:pt x="117" y="70"/>
                </a:lnTo>
                <a:lnTo>
                  <a:pt x="112" y="89"/>
                </a:lnTo>
                <a:lnTo>
                  <a:pt x="110" y="123"/>
                </a:lnTo>
                <a:lnTo>
                  <a:pt x="106" y="154"/>
                </a:lnTo>
                <a:lnTo>
                  <a:pt x="101" y="161"/>
                </a:lnTo>
                <a:lnTo>
                  <a:pt x="99" y="167"/>
                </a:lnTo>
                <a:lnTo>
                  <a:pt x="91" y="172"/>
                </a:lnTo>
                <a:lnTo>
                  <a:pt x="72" y="167"/>
                </a:lnTo>
                <a:lnTo>
                  <a:pt x="65" y="172"/>
                </a:lnTo>
                <a:lnTo>
                  <a:pt x="58" y="183"/>
                </a:lnTo>
                <a:lnTo>
                  <a:pt x="47" y="188"/>
                </a:lnTo>
                <a:lnTo>
                  <a:pt x="31" y="191"/>
                </a:lnTo>
                <a:lnTo>
                  <a:pt x="26" y="185"/>
                </a:lnTo>
                <a:lnTo>
                  <a:pt x="12" y="167"/>
                </a:lnTo>
                <a:lnTo>
                  <a:pt x="11" y="156"/>
                </a:lnTo>
                <a:lnTo>
                  <a:pt x="11" y="150"/>
                </a:lnTo>
                <a:lnTo>
                  <a:pt x="7" y="141"/>
                </a:lnTo>
                <a:lnTo>
                  <a:pt x="14" y="118"/>
                </a:lnTo>
                <a:lnTo>
                  <a:pt x="19" y="115"/>
                </a:lnTo>
                <a:lnTo>
                  <a:pt x="18" y="104"/>
                </a:lnTo>
                <a:lnTo>
                  <a:pt x="16" y="95"/>
                </a:lnTo>
                <a:lnTo>
                  <a:pt x="19" y="85"/>
                </a:lnTo>
                <a:lnTo>
                  <a:pt x="19" y="74"/>
                </a:lnTo>
                <a:lnTo>
                  <a:pt x="18" y="65"/>
                </a:lnTo>
                <a:lnTo>
                  <a:pt x="12" y="54"/>
                </a:lnTo>
                <a:lnTo>
                  <a:pt x="5" y="54"/>
                </a:lnTo>
                <a:lnTo>
                  <a:pt x="0" y="47"/>
                </a:lnTo>
                <a:lnTo>
                  <a:pt x="4" y="24"/>
                </a:lnTo>
                <a:lnTo>
                  <a:pt x="4" y="23"/>
                </a:lnTo>
                <a:lnTo>
                  <a:pt x="16" y="33"/>
                </a:lnTo>
                <a:lnTo>
                  <a:pt x="30" y="31"/>
                </a:lnTo>
                <a:lnTo>
                  <a:pt x="70" y="9"/>
                </a:lnTo>
                <a:lnTo>
                  <a:pt x="79" y="0"/>
                </a:lnTo>
                <a:close/>
              </a:path>
            </a:pathLst>
          </a:custGeom>
          <a:solidFill>
            <a:srgbClr val="39B218"/>
          </a:solidFill>
          <a:ln w="3175">
            <a:solidFill>
              <a:srgbClr val="000000"/>
            </a:solidFill>
            <a:prstDash val="solid"/>
            <a:round/>
            <a:headEnd/>
            <a:tailEnd/>
          </a:ln>
        </p:spPr>
        <p:txBody>
          <a:bodyPr/>
          <a:lstStyle/>
          <a:p>
            <a:endParaRPr lang="cs-CZ"/>
          </a:p>
        </p:txBody>
      </p:sp>
      <p:sp>
        <p:nvSpPr>
          <p:cNvPr id="13346" name="Freeform 35"/>
          <p:cNvSpPr>
            <a:spLocks noEditPoints="1"/>
          </p:cNvSpPr>
          <p:nvPr/>
        </p:nvSpPr>
        <p:spPr bwMode="auto">
          <a:xfrm>
            <a:off x="3769783" y="4127501"/>
            <a:ext cx="1671638" cy="1463675"/>
          </a:xfrm>
          <a:custGeom>
            <a:avLst/>
            <a:gdLst>
              <a:gd name="T0" fmla="*/ 2147483647 w 874"/>
              <a:gd name="T1" fmla="*/ 2147483647 h 829"/>
              <a:gd name="T2" fmla="*/ 2147483647 w 874"/>
              <a:gd name="T3" fmla="*/ 2147483647 h 829"/>
              <a:gd name="T4" fmla="*/ 2147483647 w 874"/>
              <a:gd name="T5" fmla="*/ 2147483647 h 829"/>
              <a:gd name="T6" fmla="*/ 2147483647 w 874"/>
              <a:gd name="T7" fmla="*/ 2147483647 h 829"/>
              <a:gd name="T8" fmla="*/ 2147483647 w 874"/>
              <a:gd name="T9" fmla="*/ 2147483647 h 829"/>
              <a:gd name="T10" fmla="*/ 2147483647 w 874"/>
              <a:gd name="T11" fmla="*/ 2147483647 h 829"/>
              <a:gd name="T12" fmla="*/ 2147483647 w 874"/>
              <a:gd name="T13" fmla="*/ 2147483647 h 829"/>
              <a:gd name="T14" fmla="*/ 2147483647 w 874"/>
              <a:gd name="T15" fmla="*/ 2147483647 h 829"/>
              <a:gd name="T16" fmla="*/ 2147483647 w 874"/>
              <a:gd name="T17" fmla="*/ 2147483647 h 829"/>
              <a:gd name="T18" fmla="*/ 2147483647 w 874"/>
              <a:gd name="T19" fmla="*/ 2147483647 h 829"/>
              <a:gd name="T20" fmla="*/ 2147483647 w 874"/>
              <a:gd name="T21" fmla="*/ 2147483647 h 829"/>
              <a:gd name="T22" fmla="*/ 2147483647 w 874"/>
              <a:gd name="T23" fmla="*/ 2147483647 h 829"/>
              <a:gd name="T24" fmla="*/ 2147483647 w 874"/>
              <a:gd name="T25" fmla="*/ 2147483647 h 829"/>
              <a:gd name="T26" fmla="*/ 2147483647 w 874"/>
              <a:gd name="T27" fmla="*/ 2147483647 h 829"/>
              <a:gd name="T28" fmla="*/ 2147483647 w 874"/>
              <a:gd name="T29" fmla="*/ 2147483647 h 829"/>
              <a:gd name="T30" fmla="*/ 2147483647 w 874"/>
              <a:gd name="T31" fmla="*/ 2147483647 h 829"/>
              <a:gd name="T32" fmla="*/ 2147483647 w 874"/>
              <a:gd name="T33" fmla="*/ 2147483647 h 829"/>
              <a:gd name="T34" fmla="*/ 2147483647 w 874"/>
              <a:gd name="T35" fmla="*/ 2147483647 h 829"/>
              <a:gd name="T36" fmla="*/ 2147483647 w 874"/>
              <a:gd name="T37" fmla="*/ 2147483647 h 829"/>
              <a:gd name="T38" fmla="*/ 2147483647 w 874"/>
              <a:gd name="T39" fmla="*/ 2147483647 h 829"/>
              <a:gd name="T40" fmla="*/ 2147483647 w 874"/>
              <a:gd name="T41" fmla="*/ 2147483647 h 829"/>
              <a:gd name="T42" fmla="*/ 2147483647 w 874"/>
              <a:gd name="T43" fmla="*/ 2147483647 h 829"/>
              <a:gd name="T44" fmla="*/ 2147483647 w 874"/>
              <a:gd name="T45" fmla="*/ 2147483647 h 829"/>
              <a:gd name="T46" fmla="*/ 2147483647 w 874"/>
              <a:gd name="T47" fmla="*/ 2147483647 h 829"/>
              <a:gd name="T48" fmla="*/ 2147483647 w 874"/>
              <a:gd name="T49" fmla="*/ 2147483647 h 829"/>
              <a:gd name="T50" fmla="*/ 2147483647 w 874"/>
              <a:gd name="T51" fmla="*/ 2147483647 h 829"/>
              <a:gd name="T52" fmla="*/ 2147483647 w 874"/>
              <a:gd name="T53" fmla="*/ 2147483647 h 829"/>
              <a:gd name="T54" fmla="*/ 2147483647 w 874"/>
              <a:gd name="T55" fmla="*/ 2147483647 h 829"/>
              <a:gd name="T56" fmla="*/ 2147483647 w 874"/>
              <a:gd name="T57" fmla="*/ 2147483647 h 829"/>
              <a:gd name="T58" fmla="*/ 2147483647 w 874"/>
              <a:gd name="T59" fmla="*/ 2147483647 h 829"/>
              <a:gd name="T60" fmla="*/ 2147483647 w 874"/>
              <a:gd name="T61" fmla="*/ 2147483647 h 829"/>
              <a:gd name="T62" fmla="*/ 2147483647 w 874"/>
              <a:gd name="T63" fmla="*/ 2147483647 h 829"/>
              <a:gd name="T64" fmla="*/ 2147483647 w 874"/>
              <a:gd name="T65" fmla="*/ 2147483647 h 829"/>
              <a:gd name="T66" fmla="*/ 2147483647 w 874"/>
              <a:gd name="T67" fmla="*/ 2147483647 h 829"/>
              <a:gd name="T68" fmla="*/ 2147483647 w 874"/>
              <a:gd name="T69" fmla="*/ 2147483647 h 829"/>
              <a:gd name="T70" fmla="*/ 2147483647 w 874"/>
              <a:gd name="T71" fmla="*/ 2147483647 h 829"/>
              <a:gd name="T72" fmla="*/ 2147483647 w 874"/>
              <a:gd name="T73" fmla="*/ 2147483647 h 829"/>
              <a:gd name="T74" fmla="*/ 2147483647 w 874"/>
              <a:gd name="T75" fmla="*/ 2147483647 h 829"/>
              <a:gd name="T76" fmla="*/ 2147483647 w 874"/>
              <a:gd name="T77" fmla="*/ 2147483647 h 829"/>
              <a:gd name="T78" fmla="*/ 2147483647 w 874"/>
              <a:gd name="T79" fmla="*/ 2147483647 h 829"/>
              <a:gd name="T80" fmla="*/ 2147483647 w 874"/>
              <a:gd name="T81" fmla="*/ 2147483647 h 829"/>
              <a:gd name="T82" fmla="*/ 2147483647 w 874"/>
              <a:gd name="T83" fmla="*/ 2147483647 h 829"/>
              <a:gd name="T84" fmla="*/ 2147483647 w 874"/>
              <a:gd name="T85" fmla="*/ 2147483647 h 829"/>
              <a:gd name="T86" fmla="*/ 2147483647 w 874"/>
              <a:gd name="T87" fmla="*/ 2147483647 h 829"/>
              <a:gd name="T88" fmla="*/ 2147483647 w 874"/>
              <a:gd name="T89" fmla="*/ 2147483647 h 829"/>
              <a:gd name="T90" fmla="*/ 2147483647 w 874"/>
              <a:gd name="T91" fmla="*/ 2147483647 h 829"/>
              <a:gd name="T92" fmla="*/ 2147483647 w 874"/>
              <a:gd name="T93" fmla="*/ 2147483647 h 829"/>
              <a:gd name="T94" fmla="*/ 2147483647 w 874"/>
              <a:gd name="T95" fmla="*/ 2147483647 h 829"/>
              <a:gd name="T96" fmla="*/ 2147483647 w 874"/>
              <a:gd name="T97" fmla="*/ 2147483647 h 829"/>
              <a:gd name="T98" fmla="*/ 2147483647 w 874"/>
              <a:gd name="T99" fmla="*/ 2147483647 h 829"/>
              <a:gd name="T100" fmla="*/ 2147483647 w 874"/>
              <a:gd name="T101" fmla="*/ 2147483647 h 829"/>
              <a:gd name="T102" fmla="*/ 2147483647 w 874"/>
              <a:gd name="T103" fmla="*/ 2147483647 h 829"/>
              <a:gd name="T104" fmla="*/ 2147483647 w 874"/>
              <a:gd name="T105" fmla="*/ 2147483647 h 829"/>
              <a:gd name="T106" fmla="*/ 2147483647 w 874"/>
              <a:gd name="T107" fmla="*/ 2147483647 h 829"/>
              <a:gd name="T108" fmla="*/ 2147483647 w 874"/>
              <a:gd name="T109" fmla="*/ 2147483647 h 829"/>
              <a:gd name="T110" fmla="*/ 2147483647 w 874"/>
              <a:gd name="T111" fmla="*/ 2147483647 h 829"/>
              <a:gd name="T112" fmla="*/ 2147483647 w 874"/>
              <a:gd name="T113" fmla="*/ 2147483647 h 829"/>
              <a:gd name="T114" fmla="*/ 2147483647 w 874"/>
              <a:gd name="T115" fmla="*/ 2147483647 h 829"/>
              <a:gd name="T116" fmla="*/ 2147483647 w 874"/>
              <a:gd name="T117" fmla="*/ 2147483647 h 8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4"/>
              <a:gd name="T178" fmla="*/ 0 h 829"/>
              <a:gd name="T179" fmla="*/ 874 w 874"/>
              <a:gd name="T180" fmla="*/ 829 h 8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4" h="829">
                <a:moveTo>
                  <a:pt x="651" y="701"/>
                </a:moveTo>
                <a:lnTo>
                  <a:pt x="646" y="715"/>
                </a:lnTo>
                <a:lnTo>
                  <a:pt x="625" y="741"/>
                </a:lnTo>
                <a:lnTo>
                  <a:pt x="609" y="771"/>
                </a:lnTo>
                <a:lnTo>
                  <a:pt x="623" y="802"/>
                </a:lnTo>
                <a:lnTo>
                  <a:pt x="614" y="821"/>
                </a:lnTo>
                <a:lnTo>
                  <a:pt x="612" y="829"/>
                </a:lnTo>
                <a:lnTo>
                  <a:pt x="572" y="825"/>
                </a:lnTo>
                <a:lnTo>
                  <a:pt x="543" y="802"/>
                </a:lnTo>
                <a:lnTo>
                  <a:pt x="497" y="791"/>
                </a:lnTo>
                <a:lnTo>
                  <a:pt x="487" y="783"/>
                </a:lnTo>
                <a:lnTo>
                  <a:pt x="452" y="765"/>
                </a:lnTo>
                <a:lnTo>
                  <a:pt x="408" y="754"/>
                </a:lnTo>
                <a:lnTo>
                  <a:pt x="401" y="746"/>
                </a:lnTo>
                <a:lnTo>
                  <a:pt x="398" y="729"/>
                </a:lnTo>
                <a:lnTo>
                  <a:pt x="414" y="708"/>
                </a:lnTo>
                <a:lnTo>
                  <a:pt x="426" y="716"/>
                </a:lnTo>
                <a:lnTo>
                  <a:pt x="435" y="716"/>
                </a:lnTo>
                <a:lnTo>
                  <a:pt x="459" y="706"/>
                </a:lnTo>
                <a:lnTo>
                  <a:pt x="490" y="718"/>
                </a:lnTo>
                <a:lnTo>
                  <a:pt x="496" y="726"/>
                </a:lnTo>
                <a:lnTo>
                  <a:pt x="517" y="723"/>
                </a:lnTo>
                <a:lnTo>
                  <a:pt x="574" y="716"/>
                </a:lnTo>
                <a:lnTo>
                  <a:pt x="586" y="711"/>
                </a:lnTo>
                <a:lnTo>
                  <a:pt x="614" y="711"/>
                </a:lnTo>
                <a:lnTo>
                  <a:pt x="623" y="706"/>
                </a:lnTo>
                <a:lnTo>
                  <a:pt x="651" y="701"/>
                </a:lnTo>
                <a:close/>
                <a:moveTo>
                  <a:pt x="517" y="125"/>
                </a:moveTo>
                <a:lnTo>
                  <a:pt x="522" y="118"/>
                </a:lnTo>
                <a:lnTo>
                  <a:pt x="511" y="107"/>
                </a:lnTo>
                <a:lnTo>
                  <a:pt x="497" y="100"/>
                </a:lnTo>
                <a:lnTo>
                  <a:pt x="499" y="92"/>
                </a:lnTo>
                <a:lnTo>
                  <a:pt x="492" y="87"/>
                </a:lnTo>
                <a:lnTo>
                  <a:pt x="497" y="72"/>
                </a:lnTo>
                <a:lnTo>
                  <a:pt x="487" y="71"/>
                </a:lnTo>
                <a:lnTo>
                  <a:pt x="492" y="58"/>
                </a:lnTo>
                <a:lnTo>
                  <a:pt x="504" y="49"/>
                </a:lnTo>
                <a:lnTo>
                  <a:pt x="494" y="48"/>
                </a:lnTo>
                <a:lnTo>
                  <a:pt x="476" y="44"/>
                </a:lnTo>
                <a:lnTo>
                  <a:pt x="438" y="38"/>
                </a:lnTo>
                <a:lnTo>
                  <a:pt x="400" y="15"/>
                </a:lnTo>
                <a:lnTo>
                  <a:pt x="398" y="7"/>
                </a:lnTo>
                <a:lnTo>
                  <a:pt x="396" y="0"/>
                </a:lnTo>
                <a:lnTo>
                  <a:pt x="380" y="4"/>
                </a:lnTo>
                <a:lnTo>
                  <a:pt x="368" y="6"/>
                </a:lnTo>
                <a:lnTo>
                  <a:pt x="344" y="7"/>
                </a:lnTo>
                <a:lnTo>
                  <a:pt x="299" y="18"/>
                </a:lnTo>
                <a:lnTo>
                  <a:pt x="276" y="14"/>
                </a:lnTo>
                <a:lnTo>
                  <a:pt x="272" y="25"/>
                </a:lnTo>
                <a:lnTo>
                  <a:pt x="272" y="31"/>
                </a:lnTo>
                <a:lnTo>
                  <a:pt x="253" y="34"/>
                </a:lnTo>
                <a:lnTo>
                  <a:pt x="251" y="48"/>
                </a:lnTo>
                <a:lnTo>
                  <a:pt x="251" y="57"/>
                </a:lnTo>
                <a:lnTo>
                  <a:pt x="225" y="52"/>
                </a:lnTo>
                <a:lnTo>
                  <a:pt x="211" y="50"/>
                </a:lnTo>
                <a:lnTo>
                  <a:pt x="194" y="41"/>
                </a:lnTo>
                <a:lnTo>
                  <a:pt x="190" y="52"/>
                </a:lnTo>
                <a:lnTo>
                  <a:pt x="168" y="84"/>
                </a:lnTo>
                <a:lnTo>
                  <a:pt x="138" y="61"/>
                </a:lnTo>
                <a:lnTo>
                  <a:pt x="131" y="41"/>
                </a:lnTo>
                <a:lnTo>
                  <a:pt x="108" y="53"/>
                </a:lnTo>
                <a:lnTo>
                  <a:pt x="101" y="67"/>
                </a:lnTo>
                <a:lnTo>
                  <a:pt x="88" y="76"/>
                </a:lnTo>
                <a:lnTo>
                  <a:pt x="70" y="73"/>
                </a:lnTo>
                <a:lnTo>
                  <a:pt x="37" y="77"/>
                </a:lnTo>
                <a:lnTo>
                  <a:pt x="26" y="77"/>
                </a:lnTo>
                <a:lnTo>
                  <a:pt x="13" y="76"/>
                </a:lnTo>
                <a:lnTo>
                  <a:pt x="13" y="87"/>
                </a:lnTo>
                <a:lnTo>
                  <a:pt x="25" y="125"/>
                </a:lnTo>
                <a:lnTo>
                  <a:pt x="2" y="137"/>
                </a:lnTo>
                <a:lnTo>
                  <a:pt x="0" y="156"/>
                </a:lnTo>
                <a:lnTo>
                  <a:pt x="11" y="160"/>
                </a:lnTo>
                <a:lnTo>
                  <a:pt x="7" y="188"/>
                </a:lnTo>
                <a:lnTo>
                  <a:pt x="16" y="210"/>
                </a:lnTo>
                <a:lnTo>
                  <a:pt x="49" y="215"/>
                </a:lnTo>
                <a:lnTo>
                  <a:pt x="47" y="244"/>
                </a:lnTo>
                <a:lnTo>
                  <a:pt x="72" y="244"/>
                </a:lnTo>
                <a:lnTo>
                  <a:pt x="95" y="238"/>
                </a:lnTo>
                <a:lnTo>
                  <a:pt x="98" y="230"/>
                </a:lnTo>
                <a:lnTo>
                  <a:pt x="117" y="215"/>
                </a:lnTo>
                <a:lnTo>
                  <a:pt x="121" y="210"/>
                </a:lnTo>
                <a:lnTo>
                  <a:pt x="145" y="202"/>
                </a:lnTo>
                <a:lnTo>
                  <a:pt x="169" y="206"/>
                </a:lnTo>
                <a:lnTo>
                  <a:pt x="222" y="234"/>
                </a:lnTo>
                <a:lnTo>
                  <a:pt x="243" y="243"/>
                </a:lnTo>
                <a:lnTo>
                  <a:pt x="248" y="260"/>
                </a:lnTo>
                <a:lnTo>
                  <a:pt x="264" y="298"/>
                </a:lnTo>
                <a:lnTo>
                  <a:pt x="265" y="318"/>
                </a:lnTo>
                <a:lnTo>
                  <a:pt x="293" y="340"/>
                </a:lnTo>
                <a:lnTo>
                  <a:pt x="306" y="355"/>
                </a:lnTo>
                <a:lnTo>
                  <a:pt x="309" y="371"/>
                </a:lnTo>
                <a:lnTo>
                  <a:pt x="330" y="368"/>
                </a:lnTo>
                <a:lnTo>
                  <a:pt x="361" y="398"/>
                </a:lnTo>
                <a:lnTo>
                  <a:pt x="375" y="401"/>
                </a:lnTo>
                <a:lnTo>
                  <a:pt x="415" y="443"/>
                </a:lnTo>
                <a:lnTo>
                  <a:pt x="450" y="465"/>
                </a:lnTo>
                <a:lnTo>
                  <a:pt x="504" y="467"/>
                </a:lnTo>
                <a:lnTo>
                  <a:pt x="523" y="485"/>
                </a:lnTo>
                <a:lnTo>
                  <a:pt x="530" y="497"/>
                </a:lnTo>
                <a:lnTo>
                  <a:pt x="553" y="504"/>
                </a:lnTo>
                <a:lnTo>
                  <a:pt x="553" y="516"/>
                </a:lnTo>
                <a:lnTo>
                  <a:pt x="579" y="513"/>
                </a:lnTo>
                <a:lnTo>
                  <a:pt x="593" y="521"/>
                </a:lnTo>
                <a:lnTo>
                  <a:pt x="597" y="540"/>
                </a:lnTo>
                <a:lnTo>
                  <a:pt x="604" y="550"/>
                </a:lnTo>
                <a:lnTo>
                  <a:pt x="619" y="554"/>
                </a:lnTo>
                <a:lnTo>
                  <a:pt x="635" y="567"/>
                </a:lnTo>
                <a:lnTo>
                  <a:pt x="640" y="558"/>
                </a:lnTo>
                <a:lnTo>
                  <a:pt x="649" y="558"/>
                </a:lnTo>
                <a:lnTo>
                  <a:pt x="665" y="592"/>
                </a:lnTo>
                <a:lnTo>
                  <a:pt x="680" y="613"/>
                </a:lnTo>
                <a:lnTo>
                  <a:pt x="700" y="658"/>
                </a:lnTo>
                <a:lnTo>
                  <a:pt x="668" y="672"/>
                </a:lnTo>
                <a:lnTo>
                  <a:pt x="673" y="684"/>
                </a:lnTo>
                <a:lnTo>
                  <a:pt x="658" y="708"/>
                </a:lnTo>
                <a:lnTo>
                  <a:pt x="663" y="730"/>
                </a:lnTo>
                <a:lnTo>
                  <a:pt x="686" y="730"/>
                </a:lnTo>
                <a:lnTo>
                  <a:pt x="701" y="707"/>
                </a:lnTo>
                <a:lnTo>
                  <a:pt x="726" y="693"/>
                </a:lnTo>
                <a:lnTo>
                  <a:pt x="729" y="687"/>
                </a:lnTo>
                <a:lnTo>
                  <a:pt x="729" y="661"/>
                </a:lnTo>
                <a:lnTo>
                  <a:pt x="766" y="646"/>
                </a:lnTo>
                <a:lnTo>
                  <a:pt x="766" y="608"/>
                </a:lnTo>
                <a:lnTo>
                  <a:pt x="745" y="597"/>
                </a:lnTo>
                <a:lnTo>
                  <a:pt x="738" y="590"/>
                </a:lnTo>
                <a:lnTo>
                  <a:pt x="722" y="585"/>
                </a:lnTo>
                <a:lnTo>
                  <a:pt x="729" y="553"/>
                </a:lnTo>
                <a:lnTo>
                  <a:pt x="757" y="524"/>
                </a:lnTo>
                <a:lnTo>
                  <a:pt x="773" y="521"/>
                </a:lnTo>
                <a:lnTo>
                  <a:pt x="796" y="535"/>
                </a:lnTo>
                <a:lnTo>
                  <a:pt x="832" y="544"/>
                </a:lnTo>
                <a:lnTo>
                  <a:pt x="848" y="567"/>
                </a:lnTo>
                <a:lnTo>
                  <a:pt x="864" y="574"/>
                </a:lnTo>
                <a:lnTo>
                  <a:pt x="874" y="553"/>
                </a:lnTo>
                <a:lnTo>
                  <a:pt x="860" y="535"/>
                </a:lnTo>
                <a:lnTo>
                  <a:pt x="846" y="524"/>
                </a:lnTo>
                <a:lnTo>
                  <a:pt x="830" y="504"/>
                </a:lnTo>
                <a:lnTo>
                  <a:pt x="778" y="490"/>
                </a:lnTo>
                <a:lnTo>
                  <a:pt x="768" y="481"/>
                </a:lnTo>
                <a:lnTo>
                  <a:pt x="750" y="474"/>
                </a:lnTo>
                <a:lnTo>
                  <a:pt x="680" y="451"/>
                </a:lnTo>
                <a:lnTo>
                  <a:pt x="673" y="451"/>
                </a:lnTo>
                <a:lnTo>
                  <a:pt x="670" y="440"/>
                </a:lnTo>
                <a:lnTo>
                  <a:pt x="687" y="428"/>
                </a:lnTo>
                <a:lnTo>
                  <a:pt x="689" y="417"/>
                </a:lnTo>
                <a:lnTo>
                  <a:pt x="680" y="408"/>
                </a:lnTo>
                <a:lnTo>
                  <a:pt x="660" y="412"/>
                </a:lnTo>
                <a:lnTo>
                  <a:pt x="618" y="413"/>
                </a:lnTo>
                <a:lnTo>
                  <a:pt x="616" y="421"/>
                </a:lnTo>
                <a:lnTo>
                  <a:pt x="585" y="400"/>
                </a:lnTo>
                <a:lnTo>
                  <a:pt x="574" y="390"/>
                </a:lnTo>
                <a:lnTo>
                  <a:pt x="569" y="390"/>
                </a:lnTo>
                <a:lnTo>
                  <a:pt x="541" y="368"/>
                </a:lnTo>
                <a:lnTo>
                  <a:pt x="532" y="359"/>
                </a:lnTo>
                <a:lnTo>
                  <a:pt x="523" y="344"/>
                </a:lnTo>
                <a:lnTo>
                  <a:pt x="515" y="325"/>
                </a:lnTo>
                <a:lnTo>
                  <a:pt x="510" y="320"/>
                </a:lnTo>
                <a:lnTo>
                  <a:pt x="503" y="294"/>
                </a:lnTo>
                <a:lnTo>
                  <a:pt x="492" y="279"/>
                </a:lnTo>
                <a:lnTo>
                  <a:pt x="478" y="275"/>
                </a:lnTo>
                <a:lnTo>
                  <a:pt x="475" y="271"/>
                </a:lnTo>
                <a:lnTo>
                  <a:pt x="449" y="253"/>
                </a:lnTo>
                <a:lnTo>
                  <a:pt x="421" y="243"/>
                </a:lnTo>
                <a:lnTo>
                  <a:pt x="401" y="215"/>
                </a:lnTo>
                <a:lnTo>
                  <a:pt x="405" y="179"/>
                </a:lnTo>
                <a:lnTo>
                  <a:pt x="414" y="173"/>
                </a:lnTo>
                <a:lnTo>
                  <a:pt x="415" y="168"/>
                </a:lnTo>
                <a:lnTo>
                  <a:pt x="412" y="160"/>
                </a:lnTo>
                <a:lnTo>
                  <a:pt x="403" y="157"/>
                </a:lnTo>
                <a:lnTo>
                  <a:pt x="400" y="142"/>
                </a:lnTo>
                <a:lnTo>
                  <a:pt x="417" y="127"/>
                </a:lnTo>
                <a:lnTo>
                  <a:pt x="429" y="127"/>
                </a:lnTo>
                <a:lnTo>
                  <a:pt x="473" y="110"/>
                </a:lnTo>
                <a:lnTo>
                  <a:pt x="485" y="113"/>
                </a:lnTo>
                <a:lnTo>
                  <a:pt x="497" y="108"/>
                </a:lnTo>
                <a:lnTo>
                  <a:pt x="506" y="110"/>
                </a:lnTo>
                <a:lnTo>
                  <a:pt x="508" y="117"/>
                </a:lnTo>
                <a:lnTo>
                  <a:pt x="503" y="125"/>
                </a:lnTo>
                <a:lnTo>
                  <a:pt x="517" y="125"/>
                </a:lnTo>
                <a:close/>
              </a:path>
            </a:pathLst>
          </a:custGeom>
          <a:solidFill>
            <a:srgbClr val="39B218"/>
          </a:solidFill>
          <a:ln w="3175">
            <a:solidFill>
              <a:srgbClr val="000000"/>
            </a:solidFill>
            <a:prstDash val="solid"/>
            <a:round/>
            <a:headEnd/>
            <a:tailEnd/>
          </a:ln>
        </p:spPr>
        <p:txBody>
          <a:bodyPr/>
          <a:lstStyle/>
          <a:p>
            <a:endParaRPr lang="cs-CZ"/>
          </a:p>
        </p:txBody>
      </p:sp>
      <p:sp>
        <p:nvSpPr>
          <p:cNvPr id="13347" name="Freeform 36"/>
          <p:cNvSpPr>
            <a:spLocks noEditPoints="1"/>
          </p:cNvSpPr>
          <p:nvPr/>
        </p:nvSpPr>
        <p:spPr bwMode="auto">
          <a:xfrm>
            <a:off x="2835937" y="5048251"/>
            <a:ext cx="476382" cy="130175"/>
          </a:xfrm>
          <a:custGeom>
            <a:avLst/>
            <a:gdLst>
              <a:gd name="T0" fmla="*/ 2147483647 w 249"/>
              <a:gd name="T1" fmla="*/ 2147483647 h 74"/>
              <a:gd name="T2" fmla="*/ 2147483647 w 249"/>
              <a:gd name="T3" fmla="*/ 2147483647 h 74"/>
              <a:gd name="T4" fmla="*/ 2147483647 w 249"/>
              <a:gd name="T5" fmla="*/ 2147483647 h 74"/>
              <a:gd name="T6" fmla="*/ 2147483647 w 249"/>
              <a:gd name="T7" fmla="*/ 2147483647 h 74"/>
              <a:gd name="T8" fmla="*/ 2147483647 w 249"/>
              <a:gd name="T9" fmla="*/ 2147483647 h 74"/>
              <a:gd name="T10" fmla="*/ 2147483647 w 249"/>
              <a:gd name="T11" fmla="*/ 2147483647 h 74"/>
              <a:gd name="T12" fmla="*/ 2147483647 w 249"/>
              <a:gd name="T13" fmla="*/ 2147483647 h 74"/>
              <a:gd name="T14" fmla="*/ 2147483647 w 249"/>
              <a:gd name="T15" fmla="*/ 0 h 74"/>
              <a:gd name="T16" fmla="*/ 2147483647 w 249"/>
              <a:gd name="T17" fmla="*/ 0 h 74"/>
              <a:gd name="T18" fmla="*/ 2147483647 w 249"/>
              <a:gd name="T19" fmla="*/ 2147483647 h 74"/>
              <a:gd name="T20" fmla="*/ 2147483647 w 249"/>
              <a:gd name="T21" fmla="*/ 2147483647 h 74"/>
              <a:gd name="T22" fmla="*/ 2147483647 w 249"/>
              <a:gd name="T23" fmla="*/ 2147483647 h 74"/>
              <a:gd name="T24" fmla="*/ 2147483647 w 249"/>
              <a:gd name="T25" fmla="*/ 2147483647 h 74"/>
              <a:gd name="T26" fmla="*/ 2147483647 w 249"/>
              <a:gd name="T27" fmla="*/ 2147483647 h 74"/>
              <a:gd name="T28" fmla="*/ 2147483647 w 249"/>
              <a:gd name="T29" fmla="*/ 2147483647 h 74"/>
              <a:gd name="T30" fmla="*/ 2147483647 w 249"/>
              <a:gd name="T31" fmla="*/ 2147483647 h 74"/>
              <a:gd name="T32" fmla="*/ 2147483647 w 249"/>
              <a:gd name="T33" fmla="*/ 2147483647 h 74"/>
              <a:gd name="T34" fmla="*/ 2147483647 w 249"/>
              <a:gd name="T35" fmla="*/ 2147483647 h 74"/>
              <a:gd name="T36" fmla="*/ 2147483647 w 249"/>
              <a:gd name="T37" fmla="*/ 2147483647 h 74"/>
              <a:gd name="T38" fmla="*/ 2147483647 w 249"/>
              <a:gd name="T39" fmla="*/ 2147483647 h 74"/>
              <a:gd name="T40" fmla="*/ 2147483647 w 249"/>
              <a:gd name="T41" fmla="*/ 2147483647 h 74"/>
              <a:gd name="T42" fmla="*/ 2147483647 w 249"/>
              <a:gd name="T43" fmla="*/ 2147483647 h 74"/>
              <a:gd name="T44" fmla="*/ 2147483647 w 249"/>
              <a:gd name="T45" fmla="*/ 2147483647 h 74"/>
              <a:gd name="T46" fmla="*/ 2147483647 w 249"/>
              <a:gd name="T47" fmla="*/ 2147483647 h 74"/>
              <a:gd name="T48" fmla="*/ 2147483647 w 249"/>
              <a:gd name="T49" fmla="*/ 0 h 74"/>
              <a:gd name="T50" fmla="*/ 2147483647 w 249"/>
              <a:gd name="T51" fmla="*/ 0 h 74"/>
              <a:gd name="T52" fmla="*/ 2147483647 w 249"/>
              <a:gd name="T53" fmla="*/ 2147483647 h 74"/>
              <a:gd name="T54" fmla="*/ 2147483647 w 249"/>
              <a:gd name="T55" fmla="*/ 2147483647 h 74"/>
              <a:gd name="T56" fmla="*/ 2147483647 w 249"/>
              <a:gd name="T57" fmla="*/ 2147483647 h 74"/>
              <a:gd name="T58" fmla="*/ 2147483647 w 249"/>
              <a:gd name="T59" fmla="*/ 2147483647 h 74"/>
              <a:gd name="T60" fmla="*/ 2147483647 w 249"/>
              <a:gd name="T61" fmla="*/ 2147483647 h 74"/>
              <a:gd name="T62" fmla="*/ 2147483647 w 249"/>
              <a:gd name="T63" fmla="*/ 2147483647 h 74"/>
              <a:gd name="T64" fmla="*/ 2147483647 w 249"/>
              <a:gd name="T65" fmla="*/ 2147483647 h 74"/>
              <a:gd name="T66" fmla="*/ 0 w 249"/>
              <a:gd name="T67" fmla="*/ 2147483647 h 74"/>
              <a:gd name="T68" fmla="*/ 2147483647 w 249"/>
              <a:gd name="T69" fmla="*/ 2147483647 h 74"/>
              <a:gd name="T70" fmla="*/ 2147483647 w 249"/>
              <a:gd name="T71" fmla="*/ 2147483647 h 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74"/>
              <a:gd name="T110" fmla="*/ 249 w 249"/>
              <a:gd name="T111" fmla="*/ 74 h 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74">
                <a:moveTo>
                  <a:pt x="248" y="6"/>
                </a:moveTo>
                <a:lnTo>
                  <a:pt x="249" y="6"/>
                </a:lnTo>
                <a:lnTo>
                  <a:pt x="249" y="9"/>
                </a:lnTo>
                <a:lnTo>
                  <a:pt x="249" y="19"/>
                </a:lnTo>
                <a:lnTo>
                  <a:pt x="241" y="18"/>
                </a:lnTo>
                <a:lnTo>
                  <a:pt x="229" y="14"/>
                </a:lnTo>
                <a:lnTo>
                  <a:pt x="220" y="4"/>
                </a:lnTo>
                <a:lnTo>
                  <a:pt x="227" y="0"/>
                </a:lnTo>
                <a:lnTo>
                  <a:pt x="239" y="0"/>
                </a:lnTo>
                <a:lnTo>
                  <a:pt x="244" y="2"/>
                </a:lnTo>
                <a:lnTo>
                  <a:pt x="248" y="6"/>
                </a:lnTo>
                <a:close/>
                <a:moveTo>
                  <a:pt x="167" y="3"/>
                </a:moveTo>
                <a:lnTo>
                  <a:pt x="162" y="13"/>
                </a:lnTo>
                <a:lnTo>
                  <a:pt x="162" y="18"/>
                </a:lnTo>
                <a:lnTo>
                  <a:pt x="174" y="18"/>
                </a:lnTo>
                <a:lnTo>
                  <a:pt x="180" y="29"/>
                </a:lnTo>
                <a:lnTo>
                  <a:pt x="169" y="44"/>
                </a:lnTo>
                <a:lnTo>
                  <a:pt x="152" y="55"/>
                </a:lnTo>
                <a:lnTo>
                  <a:pt x="131" y="42"/>
                </a:lnTo>
                <a:lnTo>
                  <a:pt x="127" y="33"/>
                </a:lnTo>
                <a:lnTo>
                  <a:pt x="117" y="32"/>
                </a:lnTo>
                <a:lnTo>
                  <a:pt x="108" y="34"/>
                </a:lnTo>
                <a:lnTo>
                  <a:pt x="101" y="26"/>
                </a:lnTo>
                <a:lnTo>
                  <a:pt x="117" y="14"/>
                </a:lnTo>
                <a:lnTo>
                  <a:pt x="167" y="0"/>
                </a:lnTo>
                <a:lnTo>
                  <a:pt x="169" y="0"/>
                </a:lnTo>
                <a:lnTo>
                  <a:pt x="167" y="3"/>
                </a:lnTo>
                <a:close/>
                <a:moveTo>
                  <a:pt x="21" y="56"/>
                </a:moveTo>
                <a:lnTo>
                  <a:pt x="24" y="57"/>
                </a:lnTo>
                <a:lnTo>
                  <a:pt x="24" y="55"/>
                </a:lnTo>
                <a:lnTo>
                  <a:pt x="26" y="64"/>
                </a:lnTo>
                <a:lnTo>
                  <a:pt x="18" y="71"/>
                </a:lnTo>
                <a:lnTo>
                  <a:pt x="11" y="74"/>
                </a:lnTo>
                <a:lnTo>
                  <a:pt x="0" y="68"/>
                </a:lnTo>
                <a:lnTo>
                  <a:pt x="7" y="60"/>
                </a:lnTo>
                <a:lnTo>
                  <a:pt x="21" y="56"/>
                </a:lnTo>
                <a:close/>
              </a:path>
            </a:pathLst>
          </a:custGeom>
          <a:solidFill>
            <a:srgbClr val="00B050"/>
          </a:solidFill>
          <a:ln w="3175">
            <a:solidFill>
              <a:srgbClr val="000000"/>
            </a:solidFill>
            <a:prstDash val="solid"/>
            <a:round/>
            <a:headEnd/>
            <a:tailEnd/>
          </a:ln>
        </p:spPr>
        <p:txBody>
          <a:bodyPr/>
          <a:lstStyle/>
          <a:p>
            <a:endParaRPr lang="cs-CZ"/>
          </a:p>
        </p:txBody>
      </p:sp>
      <p:sp>
        <p:nvSpPr>
          <p:cNvPr id="13348" name="Freeform 37"/>
          <p:cNvSpPr>
            <a:spLocks/>
          </p:cNvSpPr>
          <p:nvPr/>
        </p:nvSpPr>
        <p:spPr bwMode="auto">
          <a:xfrm>
            <a:off x="1461824" y="4283076"/>
            <a:ext cx="1771385" cy="1146175"/>
          </a:xfrm>
          <a:custGeom>
            <a:avLst/>
            <a:gdLst>
              <a:gd name="T0" fmla="*/ 2147483647 w 926"/>
              <a:gd name="T1" fmla="*/ 2147483647 h 649"/>
              <a:gd name="T2" fmla="*/ 2147483647 w 926"/>
              <a:gd name="T3" fmla="*/ 2147483647 h 649"/>
              <a:gd name="T4" fmla="*/ 2147483647 w 926"/>
              <a:gd name="T5" fmla="*/ 2147483647 h 649"/>
              <a:gd name="T6" fmla="*/ 2147483647 w 926"/>
              <a:gd name="T7" fmla="*/ 2147483647 h 649"/>
              <a:gd name="T8" fmla="*/ 2147483647 w 926"/>
              <a:gd name="T9" fmla="*/ 2147483647 h 649"/>
              <a:gd name="T10" fmla="*/ 2147483647 w 926"/>
              <a:gd name="T11" fmla="*/ 2147483647 h 649"/>
              <a:gd name="T12" fmla="*/ 2147483647 w 926"/>
              <a:gd name="T13" fmla="*/ 2147483647 h 649"/>
              <a:gd name="T14" fmla="*/ 2147483647 w 926"/>
              <a:gd name="T15" fmla="*/ 2147483647 h 649"/>
              <a:gd name="T16" fmla="*/ 2147483647 w 926"/>
              <a:gd name="T17" fmla="*/ 2147483647 h 649"/>
              <a:gd name="T18" fmla="*/ 2147483647 w 926"/>
              <a:gd name="T19" fmla="*/ 2147483647 h 649"/>
              <a:gd name="T20" fmla="*/ 2147483647 w 926"/>
              <a:gd name="T21" fmla="*/ 2147483647 h 649"/>
              <a:gd name="T22" fmla="*/ 2147483647 w 926"/>
              <a:gd name="T23" fmla="*/ 2147483647 h 649"/>
              <a:gd name="T24" fmla="*/ 2147483647 w 926"/>
              <a:gd name="T25" fmla="*/ 2147483647 h 649"/>
              <a:gd name="T26" fmla="*/ 2147483647 w 926"/>
              <a:gd name="T27" fmla="*/ 2147483647 h 649"/>
              <a:gd name="T28" fmla="*/ 2147483647 w 926"/>
              <a:gd name="T29" fmla="*/ 2147483647 h 649"/>
              <a:gd name="T30" fmla="*/ 2147483647 w 926"/>
              <a:gd name="T31" fmla="*/ 2147483647 h 649"/>
              <a:gd name="T32" fmla="*/ 2147483647 w 926"/>
              <a:gd name="T33" fmla="*/ 2147483647 h 649"/>
              <a:gd name="T34" fmla="*/ 2147483647 w 926"/>
              <a:gd name="T35" fmla="*/ 2147483647 h 649"/>
              <a:gd name="T36" fmla="*/ 2147483647 w 926"/>
              <a:gd name="T37" fmla="*/ 2147483647 h 649"/>
              <a:gd name="T38" fmla="*/ 2147483647 w 926"/>
              <a:gd name="T39" fmla="*/ 2147483647 h 649"/>
              <a:gd name="T40" fmla="*/ 2147483647 w 926"/>
              <a:gd name="T41" fmla="*/ 2147483647 h 649"/>
              <a:gd name="T42" fmla="*/ 2147483647 w 926"/>
              <a:gd name="T43" fmla="*/ 2147483647 h 649"/>
              <a:gd name="T44" fmla="*/ 2147483647 w 926"/>
              <a:gd name="T45" fmla="*/ 2147483647 h 649"/>
              <a:gd name="T46" fmla="*/ 2147483647 w 926"/>
              <a:gd name="T47" fmla="*/ 2147483647 h 649"/>
              <a:gd name="T48" fmla="*/ 2147483647 w 926"/>
              <a:gd name="T49" fmla="*/ 2147483647 h 649"/>
              <a:gd name="T50" fmla="*/ 2147483647 w 926"/>
              <a:gd name="T51" fmla="*/ 2147483647 h 649"/>
              <a:gd name="T52" fmla="*/ 2147483647 w 926"/>
              <a:gd name="T53" fmla="*/ 2147483647 h 649"/>
              <a:gd name="T54" fmla="*/ 2147483647 w 926"/>
              <a:gd name="T55" fmla="*/ 2147483647 h 649"/>
              <a:gd name="T56" fmla="*/ 2147483647 w 926"/>
              <a:gd name="T57" fmla="*/ 2147483647 h 649"/>
              <a:gd name="T58" fmla="*/ 2147483647 w 926"/>
              <a:gd name="T59" fmla="*/ 2147483647 h 649"/>
              <a:gd name="T60" fmla="*/ 2147483647 w 926"/>
              <a:gd name="T61" fmla="*/ 2147483647 h 649"/>
              <a:gd name="T62" fmla="*/ 2147483647 w 926"/>
              <a:gd name="T63" fmla="*/ 2147483647 h 649"/>
              <a:gd name="T64" fmla="*/ 2147483647 w 926"/>
              <a:gd name="T65" fmla="*/ 2147483647 h 649"/>
              <a:gd name="T66" fmla="*/ 2147483647 w 926"/>
              <a:gd name="T67" fmla="*/ 2147483647 h 649"/>
              <a:gd name="T68" fmla="*/ 2147483647 w 926"/>
              <a:gd name="T69" fmla="*/ 2147483647 h 649"/>
              <a:gd name="T70" fmla="*/ 2147483647 w 926"/>
              <a:gd name="T71" fmla="*/ 2147483647 h 649"/>
              <a:gd name="T72" fmla="*/ 2147483647 w 926"/>
              <a:gd name="T73" fmla="*/ 2147483647 h 649"/>
              <a:gd name="T74" fmla="*/ 2147483647 w 926"/>
              <a:gd name="T75" fmla="*/ 2147483647 h 649"/>
              <a:gd name="T76" fmla="*/ 2147483647 w 926"/>
              <a:gd name="T77" fmla="*/ 2147483647 h 649"/>
              <a:gd name="T78" fmla="*/ 2147483647 w 926"/>
              <a:gd name="T79" fmla="*/ 2147483647 h 649"/>
              <a:gd name="T80" fmla="*/ 2147483647 w 926"/>
              <a:gd name="T81" fmla="*/ 2147483647 h 649"/>
              <a:gd name="T82" fmla="*/ 2147483647 w 926"/>
              <a:gd name="T83" fmla="*/ 2147483647 h 649"/>
              <a:gd name="T84" fmla="*/ 2147483647 w 926"/>
              <a:gd name="T85" fmla="*/ 2147483647 h 649"/>
              <a:gd name="T86" fmla="*/ 2147483647 w 926"/>
              <a:gd name="T87" fmla="*/ 2147483647 h 649"/>
              <a:gd name="T88" fmla="*/ 2147483647 w 926"/>
              <a:gd name="T89" fmla="*/ 2147483647 h 649"/>
              <a:gd name="T90" fmla="*/ 2147483647 w 926"/>
              <a:gd name="T91" fmla="*/ 2147483647 h 6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6"/>
              <a:gd name="T139" fmla="*/ 0 h 649"/>
              <a:gd name="T140" fmla="*/ 926 w 926"/>
              <a:gd name="T141" fmla="*/ 649 h 6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6" h="649">
                <a:moveTo>
                  <a:pt x="868" y="237"/>
                </a:moveTo>
                <a:lnTo>
                  <a:pt x="828" y="236"/>
                </a:lnTo>
                <a:lnTo>
                  <a:pt x="819" y="232"/>
                </a:lnTo>
                <a:lnTo>
                  <a:pt x="805" y="221"/>
                </a:lnTo>
                <a:lnTo>
                  <a:pt x="807" y="225"/>
                </a:lnTo>
                <a:lnTo>
                  <a:pt x="800" y="226"/>
                </a:lnTo>
                <a:lnTo>
                  <a:pt x="791" y="225"/>
                </a:lnTo>
                <a:lnTo>
                  <a:pt x="790" y="218"/>
                </a:lnTo>
                <a:lnTo>
                  <a:pt x="781" y="210"/>
                </a:lnTo>
                <a:lnTo>
                  <a:pt x="763" y="196"/>
                </a:lnTo>
                <a:lnTo>
                  <a:pt x="753" y="191"/>
                </a:lnTo>
                <a:lnTo>
                  <a:pt x="716" y="198"/>
                </a:lnTo>
                <a:lnTo>
                  <a:pt x="695" y="194"/>
                </a:lnTo>
                <a:lnTo>
                  <a:pt x="636" y="171"/>
                </a:lnTo>
                <a:lnTo>
                  <a:pt x="615" y="153"/>
                </a:lnTo>
                <a:lnTo>
                  <a:pt x="601" y="149"/>
                </a:lnTo>
                <a:lnTo>
                  <a:pt x="565" y="114"/>
                </a:lnTo>
                <a:lnTo>
                  <a:pt x="528" y="110"/>
                </a:lnTo>
                <a:lnTo>
                  <a:pt x="511" y="102"/>
                </a:lnTo>
                <a:lnTo>
                  <a:pt x="470" y="96"/>
                </a:lnTo>
                <a:lnTo>
                  <a:pt x="432" y="81"/>
                </a:lnTo>
                <a:lnTo>
                  <a:pt x="413" y="83"/>
                </a:lnTo>
                <a:lnTo>
                  <a:pt x="364" y="73"/>
                </a:lnTo>
                <a:lnTo>
                  <a:pt x="308" y="53"/>
                </a:lnTo>
                <a:lnTo>
                  <a:pt x="270" y="37"/>
                </a:lnTo>
                <a:lnTo>
                  <a:pt x="254" y="39"/>
                </a:lnTo>
                <a:lnTo>
                  <a:pt x="200" y="29"/>
                </a:lnTo>
                <a:lnTo>
                  <a:pt x="176" y="19"/>
                </a:lnTo>
                <a:lnTo>
                  <a:pt x="158" y="7"/>
                </a:lnTo>
                <a:lnTo>
                  <a:pt x="146" y="2"/>
                </a:lnTo>
                <a:lnTo>
                  <a:pt x="115" y="0"/>
                </a:lnTo>
                <a:lnTo>
                  <a:pt x="101" y="8"/>
                </a:lnTo>
                <a:lnTo>
                  <a:pt x="99" y="16"/>
                </a:lnTo>
                <a:lnTo>
                  <a:pt x="87" y="22"/>
                </a:lnTo>
                <a:lnTo>
                  <a:pt x="61" y="18"/>
                </a:lnTo>
                <a:lnTo>
                  <a:pt x="45" y="18"/>
                </a:lnTo>
                <a:lnTo>
                  <a:pt x="26" y="23"/>
                </a:lnTo>
                <a:lnTo>
                  <a:pt x="15" y="35"/>
                </a:lnTo>
                <a:lnTo>
                  <a:pt x="31" y="54"/>
                </a:lnTo>
                <a:lnTo>
                  <a:pt x="26" y="62"/>
                </a:lnTo>
                <a:lnTo>
                  <a:pt x="33" y="69"/>
                </a:lnTo>
                <a:lnTo>
                  <a:pt x="38" y="71"/>
                </a:lnTo>
                <a:lnTo>
                  <a:pt x="24" y="83"/>
                </a:lnTo>
                <a:lnTo>
                  <a:pt x="34" y="90"/>
                </a:lnTo>
                <a:lnTo>
                  <a:pt x="28" y="98"/>
                </a:lnTo>
                <a:lnTo>
                  <a:pt x="40" y="99"/>
                </a:lnTo>
                <a:lnTo>
                  <a:pt x="28" y="107"/>
                </a:lnTo>
                <a:lnTo>
                  <a:pt x="17" y="119"/>
                </a:lnTo>
                <a:lnTo>
                  <a:pt x="15" y="129"/>
                </a:lnTo>
                <a:lnTo>
                  <a:pt x="15" y="136"/>
                </a:lnTo>
                <a:lnTo>
                  <a:pt x="31" y="126"/>
                </a:lnTo>
                <a:lnTo>
                  <a:pt x="54" y="125"/>
                </a:lnTo>
                <a:lnTo>
                  <a:pt x="73" y="126"/>
                </a:lnTo>
                <a:lnTo>
                  <a:pt x="69" y="140"/>
                </a:lnTo>
                <a:lnTo>
                  <a:pt x="78" y="148"/>
                </a:lnTo>
                <a:lnTo>
                  <a:pt x="96" y="149"/>
                </a:lnTo>
                <a:lnTo>
                  <a:pt x="127" y="160"/>
                </a:lnTo>
                <a:lnTo>
                  <a:pt x="148" y="156"/>
                </a:lnTo>
                <a:lnTo>
                  <a:pt x="190" y="169"/>
                </a:lnTo>
                <a:lnTo>
                  <a:pt x="195" y="182"/>
                </a:lnTo>
                <a:lnTo>
                  <a:pt x="202" y="194"/>
                </a:lnTo>
                <a:lnTo>
                  <a:pt x="198" y="203"/>
                </a:lnTo>
                <a:lnTo>
                  <a:pt x="183" y="215"/>
                </a:lnTo>
                <a:lnTo>
                  <a:pt x="146" y="234"/>
                </a:lnTo>
                <a:lnTo>
                  <a:pt x="141" y="244"/>
                </a:lnTo>
                <a:lnTo>
                  <a:pt x="127" y="275"/>
                </a:lnTo>
                <a:lnTo>
                  <a:pt x="111" y="298"/>
                </a:lnTo>
                <a:lnTo>
                  <a:pt x="116" y="310"/>
                </a:lnTo>
                <a:lnTo>
                  <a:pt x="113" y="321"/>
                </a:lnTo>
                <a:lnTo>
                  <a:pt x="96" y="332"/>
                </a:lnTo>
                <a:lnTo>
                  <a:pt x="78" y="332"/>
                </a:lnTo>
                <a:lnTo>
                  <a:pt x="64" y="337"/>
                </a:lnTo>
                <a:lnTo>
                  <a:pt x="62" y="356"/>
                </a:lnTo>
                <a:lnTo>
                  <a:pt x="73" y="379"/>
                </a:lnTo>
                <a:lnTo>
                  <a:pt x="75" y="386"/>
                </a:lnTo>
                <a:lnTo>
                  <a:pt x="66" y="396"/>
                </a:lnTo>
                <a:lnTo>
                  <a:pt x="52" y="408"/>
                </a:lnTo>
                <a:lnTo>
                  <a:pt x="45" y="424"/>
                </a:lnTo>
                <a:lnTo>
                  <a:pt x="47" y="440"/>
                </a:lnTo>
                <a:lnTo>
                  <a:pt x="55" y="454"/>
                </a:lnTo>
                <a:lnTo>
                  <a:pt x="55" y="469"/>
                </a:lnTo>
                <a:lnTo>
                  <a:pt x="5" y="494"/>
                </a:lnTo>
                <a:lnTo>
                  <a:pt x="0" y="528"/>
                </a:lnTo>
                <a:lnTo>
                  <a:pt x="33" y="532"/>
                </a:lnTo>
                <a:lnTo>
                  <a:pt x="41" y="536"/>
                </a:lnTo>
                <a:lnTo>
                  <a:pt x="62" y="551"/>
                </a:lnTo>
                <a:lnTo>
                  <a:pt x="71" y="562"/>
                </a:lnTo>
                <a:lnTo>
                  <a:pt x="75" y="573"/>
                </a:lnTo>
                <a:lnTo>
                  <a:pt x="71" y="585"/>
                </a:lnTo>
                <a:lnTo>
                  <a:pt x="80" y="595"/>
                </a:lnTo>
                <a:lnTo>
                  <a:pt x="80" y="605"/>
                </a:lnTo>
                <a:lnTo>
                  <a:pt x="90" y="627"/>
                </a:lnTo>
                <a:lnTo>
                  <a:pt x="104" y="642"/>
                </a:lnTo>
                <a:lnTo>
                  <a:pt x="129" y="649"/>
                </a:lnTo>
                <a:lnTo>
                  <a:pt x="143" y="646"/>
                </a:lnTo>
                <a:lnTo>
                  <a:pt x="157" y="635"/>
                </a:lnTo>
                <a:lnTo>
                  <a:pt x="172" y="627"/>
                </a:lnTo>
                <a:lnTo>
                  <a:pt x="191" y="624"/>
                </a:lnTo>
                <a:lnTo>
                  <a:pt x="211" y="626"/>
                </a:lnTo>
                <a:lnTo>
                  <a:pt x="232" y="615"/>
                </a:lnTo>
                <a:lnTo>
                  <a:pt x="286" y="618"/>
                </a:lnTo>
                <a:lnTo>
                  <a:pt x="305" y="623"/>
                </a:lnTo>
                <a:lnTo>
                  <a:pt x="329" y="623"/>
                </a:lnTo>
                <a:lnTo>
                  <a:pt x="369" y="635"/>
                </a:lnTo>
                <a:lnTo>
                  <a:pt x="394" y="631"/>
                </a:lnTo>
                <a:lnTo>
                  <a:pt x="411" y="637"/>
                </a:lnTo>
                <a:lnTo>
                  <a:pt x="423" y="637"/>
                </a:lnTo>
                <a:lnTo>
                  <a:pt x="432" y="631"/>
                </a:lnTo>
                <a:lnTo>
                  <a:pt x="456" y="601"/>
                </a:lnTo>
                <a:lnTo>
                  <a:pt x="491" y="585"/>
                </a:lnTo>
                <a:lnTo>
                  <a:pt x="538" y="585"/>
                </a:lnTo>
                <a:lnTo>
                  <a:pt x="537" y="578"/>
                </a:lnTo>
                <a:lnTo>
                  <a:pt x="544" y="569"/>
                </a:lnTo>
                <a:lnTo>
                  <a:pt x="558" y="550"/>
                </a:lnTo>
                <a:lnTo>
                  <a:pt x="575" y="532"/>
                </a:lnTo>
                <a:lnTo>
                  <a:pt x="587" y="525"/>
                </a:lnTo>
                <a:lnTo>
                  <a:pt x="603" y="521"/>
                </a:lnTo>
                <a:lnTo>
                  <a:pt x="624" y="512"/>
                </a:lnTo>
                <a:lnTo>
                  <a:pt x="633" y="502"/>
                </a:lnTo>
                <a:lnTo>
                  <a:pt x="629" y="494"/>
                </a:lnTo>
                <a:lnTo>
                  <a:pt x="612" y="486"/>
                </a:lnTo>
                <a:lnTo>
                  <a:pt x="603" y="471"/>
                </a:lnTo>
                <a:lnTo>
                  <a:pt x="599" y="452"/>
                </a:lnTo>
                <a:lnTo>
                  <a:pt x="606" y="444"/>
                </a:lnTo>
                <a:lnTo>
                  <a:pt x="615" y="431"/>
                </a:lnTo>
                <a:lnTo>
                  <a:pt x="650" y="406"/>
                </a:lnTo>
                <a:lnTo>
                  <a:pt x="678" y="378"/>
                </a:lnTo>
                <a:lnTo>
                  <a:pt x="699" y="363"/>
                </a:lnTo>
                <a:lnTo>
                  <a:pt x="713" y="356"/>
                </a:lnTo>
                <a:lnTo>
                  <a:pt x="713" y="348"/>
                </a:lnTo>
                <a:lnTo>
                  <a:pt x="734" y="335"/>
                </a:lnTo>
                <a:lnTo>
                  <a:pt x="821" y="320"/>
                </a:lnTo>
                <a:lnTo>
                  <a:pt x="844" y="309"/>
                </a:lnTo>
                <a:lnTo>
                  <a:pt x="901" y="289"/>
                </a:lnTo>
                <a:lnTo>
                  <a:pt x="915" y="278"/>
                </a:lnTo>
                <a:lnTo>
                  <a:pt x="912" y="256"/>
                </a:lnTo>
                <a:lnTo>
                  <a:pt x="926" y="253"/>
                </a:lnTo>
                <a:lnTo>
                  <a:pt x="924" y="245"/>
                </a:lnTo>
                <a:lnTo>
                  <a:pt x="915" y="241"/>
                </a:lnTo>
                <a:lnTo>
                  <a:pt x="868" y="237"/>
                </a:lnTo>
                <a:close/>
              </a:path>
            </a:pathLst>
          </a:custGeom>
          <a:solidFill>
            <a:srgbClr val="39B218"/>
          </a:solidFill>
          <a:ln w="36576">
            <a:solidFill>
              <a:srgbClr val="000000"/>
            </a:solidFill>
            <a:prstDash val="solid"/>
            <a:round/>
            <a:headEnd/>
            <a:tailEnd/>
          </a:ln>
        </p:spPr>
        <p:txBody>
          <a:bodyPr/>
          <a:lstStyle/>
          <a:p>
            <a:endParaRPr lang="cs-CZ"/>
          </a:p>
        </p:txBody>
      </p:sp>
      <p:sp>
        <p:nvSpPr>
          <p:cNvPr id="13349" name="Rectangle 38"/>
          <p:cNvSpPr>
            <a:spLocks noChangeArrowheads="1"/>
          </p:cNvSpPr>
          <p:nvPr/>
        </p:nvSpPr>
        <p:spPr bwMode="auto">
          <a:xfrm>
            <a:off x="2086108" y="4767264"/>
            <a:ext cx="347852" cy="153888"/>
          </a:xfrm>
          <a:prstGeom prst="rect">
            <a:avLst/>
          </a:prstGeom>
          <a:noFill/>
          <a:ln w="9525">
            <a:noFill/>
            <a:miter lim="800000"/>
            <a:headEnd/>
            <a:tailEnd/>
          </a:ln>
        </p:spPr>
        <p:txBody>
          <a:bodyPr wrap="none" lIns="0" tIns="0" rIns="0" bIns="0">
            <a:spAutoFit/>
          </a:bodyPr>
          <a:lstStyle/>
          <a:p>
            <a:r>
              <a:rPr lang="en-US" altLang="cs-CZ" sz="1000" b="1">
                <a:solidFill>
                  <a:schemeClr val="bg1"/>
                </a:solidFill>
                <a:latin typeface="Arial" pitchFamily="34" charset="0"/>
                <a:cs typeface="Arial" pitchFamily="34" charset="0"/>
              </a:rPr>
              <a:t>Spain</a:t>
            </a:r>
            <a:endParaRPr lang="en-US" altLang="cs-CZ">
              <a:solidFill>
                <a:schemeClr val="bg1"/>
              </a:solidFill>
              <a:latin typeface="Times New Roman" pitchFamily="18" charset="0"/>
              <a:cs typeface="Arial" pitchFamily="34" charset="0"/>
            </a:endParaRPr>
          </a:p>
        </p:txBody>
      </p:sp>
      <p:sp>
        <p:nvSpPr>
          <p:cNvPr id="13350" name="Freeform 39"/>
          <p:cNvSpPr>
            <a:spLocks/>
          </p:cNvSpPr>
          <p:nvPr/>
        </p:nvSpPr>
        <p:spPr bwMode="auto">
          <a:xfrm>
            <a:off x="6944520" y="5521325"/>
            <a:ext cx="79110" cy="84138"/>
          </a:xfrm>
          <a:custGeom>
            <a:avLst/>
            <a:gdLst>
              <a:gd name="T0" fmla="*/ 2147483647 w 41"/>
              <a:gd name="T1" fmla="*/ 2147483647 h 48"/>
              <a:gd name="T2" fmla="*/ 2147483647 w 41"/>
              <a:gd name="T3" fmla="*/ 2147483647 h 48"/>
              <a:gd name="T4" fmla="*/ 2147483647 w 41"/>
              <a:gd name="T5" fmla="*/ 2147483647 h 48"/>
              <a:gd name="T6" fmla="*/ 2147483647 w 41"/>
              <a:gd name="T7" fmla="*/ 2147483647 h 48"/>
              <a:gd name="T8" fmla="*/ 2147483647 w 41"/>
              <a:gd name="T9" fmla="*/ 0 h 48"/>
              <a:gd name="T10" fmla="*/ 2147483647 w 41"/>
              <a:gd name="T11" fmla="*/ 2147483647 h 48"/>
              <a:gd name="T12" fmla="*/ 2147483647 w 41"/>
              <a:gd name="T13" fmla="*/ 2147483647 h 48"/>
              <a:gd name="T14" fmla="*/ 0 w 41"/>
              <a:gd name="T15" fmla="*/ 2147483647 h 48"/>
              <a:gd name="T16" fmla="*/ 2147483647 w 41"/>
              <a:gd name="T17" fmla="*/ 2147483647 h 48"/>
              <a:gd name="T18" fmla="*/ 2147483647 w 41"/>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8"/>
              <a:gd name="T32" fmla="*/ 41 w 41"/>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8">
                <a:moveTo>
                  <a:pt x="28" y="33"/>
                </a:moveTo>
                <a:lnTo>
                  <a:pt x="35" y="30"/>
                </a:lnTo>
                <a:lnTo>
                  <a:pt x="35" y="24"/>
                </a:lnTo>
                <a:lnTo>
                  <a:pt x="41" y="14"/>
                </a:lnTo>
                <a:lnTo>
                  <a:pt x="41" y="0"/>
                </a:lnTo>
                <a:lnTo>
                  <a:pt x="21" y="10"/>
                </a:lnTo>
                <a:lnTo>
                  <a:pt x="2" y="28"/>
                </a:lnTo>
                <a:lnTo>
                  <a:pt x="0" y="33"/>
                </a:lnTo>
                <a:lnTo>
                  <a:pt x="4" y="48"/>
                </a:lnTo>
                <a:lnTo>
                  <a:pt x="28" y="33"/>
                </a:lnTo>
                <a:close/>
              </a:path>
            </a:pathLst>
          </a:custGeom>
          <a:solidFill>
            <a:srgbClr val="FF0000"/>
          </a:solidFill>
          <a:ln w="3175">
            <a:solidFill>
              <a:srgbClr val="000000"/>
            </a:solidFill>
            <a:prstDash val="solid"/>
            <a:round/>
            <a:headEnd/>
            <a:tailEnd/>
          </a:ln>
        </p:spPr>
        <p:txBody>
          <a:bodyPr/>
          <a:lstStyle/>
          <a:p>
            <a:endParaRPr lang="cs-CZ"/>
          </a:p>
        </p:txBody>
      </p:sp>
      <p:sp>
        <p:nvSpPr>
          <p:cNvPr id="13351" name="Freeform 40"/>
          <p:cNvSpPr>
            <a:spLocks/>
          </p:cNvSpPr>
          <p:nvPr/>
        </p:nvSpPr>
        <p:spPr bwMode="auto">
          <a:xfrm>
            <a:off x="6294438" y="5699126"/>
            <a:ext cx="443706" cy="92075"/>
          </a:xfrm>
          <a:custGeom>
            <a:avLst/>
            <a:gdLst>
              <a:gd name="T0" fmla="*/ 2147483647 w 232"/>
              <a:gd name="T1" fmla="*/ 2147483647 h 52"/>
              <a:gd name="T2" fmla="*/ 2147483647 w 232"/>
              <a:gd name="T3" fmla="*/ 2147483647 h 52"/>
              <a:gd name="T4" fmla="*/ 2147483647 w 232"/>
              <a:gd name="T5" fmla="*/ 2147483647 h 52"/>
              <a:gd name="T6" fmla="*/ 2147483647 w 232"/>
              <a:gd name="T7" fmla="*/ 2147483647 h 52"/>
              <a:gd name="T8" fmla="*/ 2147483647 w 232"/>
              <a:gd name="T9" fmla="*/ 2147483647 h 52"/>
              <a:gd name="T10" fmla="*/ 2147483647 w 232"/>
              <a:gd name="T11" fmla="*/ 2147483647 h 52"/>
              <a:gd name="T12" fmla="*/ 2147483647 w 232"/>
              <a:gd name="T13" fmla="*/ 0 h 52"/>
              <a:gd name="T14" fmla="*/ 2147483647 w 232"/>
              <a:gd name="T15" fmla="*/ 2147483647 h 52"/>
              <a:gd name="T16" fmla="*/ 2147483647 w 232"/>
              <a:gd name="T17" fmla="*/ 2147483647 h 52"/>
              <a:gd name="T18" fmla="*/ 2147483647 w 232"/>
              <a:gd name="T19" fmla="*/ 2147483647 h 52"/>
              <a:gd name="T20" fmla="*/ 2147483647 w 232"/>
              <a:gd name="T21" fmla="*/ 2147483647 h 52"/>
              <a:gd name="T22" fmla="*/ 2147483647 w 232"/>
              <a:gd name="T23" fmla="*/ 2147483647 h 52"/>
              <a:gd name="T24" fmla="*/ 0 w 232"/>
              <a:gd name="T25" fmla="*/ 2147483647 h 52"/>
              <a:gd name="T26" fmla="*/ 2147483647 w 232"/>
              <a:gd name="T27" fmla="*/ 2147483647 h 52"/>
              <a:gd name="T28" fmla="*/ 2147483647 w 232"/>
              <a:gd name="T29" fmla="*/ 2147483647 h 52"/>
              <a:gd name="T30" fmla="*/ 2147483647 w 232"/>
              <a:gd name="T31" fmla="*/ 2147483647 h 52"/>
              <a:gd name="T32" fmla="*/ 2147483647 w 232"/>
              <a:gd name="T33" fmla="*/ 2147483647 h 52"/>
              <a:gd name="T34" fmla="*/ 2147483647 w 232"/>
              <a:gd name="T35" fmla="*/ 2147483647 h 52"/>
              <a:gd name="T36" fmla="*/ 2147483647 w 232"/>
              <a:gd name="T37" fmla="*/ 2147483647 h 52"/>
              <a:gd name="T38" fmla="*/ 2147483647 w 232"/>
              <a:gd name="T39" fmla="*/ 2147483647 h 52"/>
              <a:gd name="T40" fmla="*/ 2147483647 w 232"/>
              <a:gd name="T41" fmla="*/ 2147483647 h 52"/>
              <a:gd name="T42" fmla="*/ 2147483647 w 232"/>
              <a:gd name="T43" fmla="*/ 2147483647 h 52"/>
              <a:gd name="T44" fmla="*/ 2147483647 w 232"/>
              <a:gd name="T45" fmla="*/ 2147483647 h 52"/>
              <a:gd name="T46" fmla="*/ 2147483647 w 232"/>
              <a:gd name="T47" fmla="*/ 2147483647 h 52"/>
              <a:gd name="T48" fmla="*/ 2147483647 w 232"/>
              <a:gd name="T49" fmla="*/ 2147483647 h 52"/>
              <a:gd name="T50" fmla="*/ 2147483647 w 232"/>
              <a:gd name="T51" fmla="*/ 2147483647 h 52"/>
              <a:gd name="T52" fmla="*/ 2147483647 w 232"/>
              <a:gd name="T53" fmla="*/ 2147483647 h 52"/>
              <a:gd name="T54" fmla="*/ 2147483647 w 232"/>
              <a:gd name="T55" fmla="*/ 2147483647 h 52"/>
              <a:gd name="T56" fmla="*/ 2147483647 w 232"/>
              <a:gd name="T57" fmla="*/ 2147483647 h 52"/>
              <a:gd name="T58" fmla="*/ 2147483647 w 232"/>
              <a:gd name="T59" fmla="*/ 2147483647 h 52"/>
              <a:gd name="T60" fmla="*/ 2147483647 w 232"/>
              <a:gd name="T61" fmla="*/ 2147483647 h 52"/>
              <a:gd name="T62" fmla="*/ 2147483647 w 232"/>
              <a:gd name="T63" fmla="*/ 2147483647 h 52"/>
              <a:gd name="T64" fmla="*/ 2147483647 w 232"/>
              <a:gd name="T65" fmla="*/ 2147483647 h 52"/>
              <a:gd name="T66" fmla="*/ 2147483647 w 232"/>
              <a:gd name="T67" fmla="*/ 2147483647 h 52"/>
              <a:gd name="T68" fmla="*/ 2147483647 w 232"/>
              <a:gd name="T69" fmla="*/ 2147483647 h 52"/>
              <a:gd name="T70" fmla="*/ 2147483647 w 232"/>
              <a:gd name="T71" fmla="*/ 2147483647 h 52"/>
              <a:gd name="T72" fmla="*/ 2147483647 w 232"/>
              <a:gd name="T73" fmla="*/ 2147483647 h 52"/>
              <a:gd name="T74" fmla="*/ 2147483647 w 232"/>
              <a:gd name="T75" fmla="*/ 2147483647 h 52"/>
              <a:gd name="T76" fmla="*/ 2147483647 w 232"/>
              <a:gd name="T77" fmla="*/ 2147483647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2"/>
              <a:gd name="T118" fmla="*/ 0 h 52"/>
              <a:gd name="T119" fmla="*/ 232 w 232"/>
              <a:gd name="T120" fmla="*/ 52 h 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2" h="52">
                <a:moveTo>
                  <a:pt x="126" y="12"/>
                </a:moveTo>
                <a:lnTo>
                  <a:pt x="114" y="9"/>
                </a:lnTo>
                <a:lnTo>
                  <a:pt x="68" y="19"/>
                </a:lnTo>
                <a:lnTo>
                  <a:pt x="56" y="13"/>
                </a:lnTo>
                <a:lnTo>
                  <a:pt x="48" y="13"/>
                </a:lnTo>
                <a:lnTo>
                  <a:pt x="51" y="5"/>
                </a:lnTo>
                <a:lnTo>
                  <a:pt x="44" y="0"/>
                </a:lnTo>
                <a:lnTo>
                  <a:pt x="35" y="8"/>
                </a:lnTo>
                <a:lnTo>
                  <a:pt x="18" y="1"/>
                </a:lnTo>
                <a:lnTo>
                  <a:pt x="13" y="1"/>
                </a:lnTo>
                <a:lnTo>
                  <a:pt x="9" y="11"/>
                </a:lnTo>
                <a:lnTo>
                  <a:pt x="2" y="9"/>
                </a:lnTo>
                <a:lnTo>
                  <a:pt x="0" y="36"/>
                </a:lnTo>
                <a:lnTo>
                  <a:pt x="7" y="34"/>
                </a:lnTo>
                <a:lnTo>
                  <a:pt x="21" y="34"/>
                </a:lnTo>
                <a:lnTo>
                  <a:pt x="35" y="31"/>
                </a:lnTo>
                <a:lnTo>
                  <a:pt x="54" y="31"/>
                </a:lnTo>
                <a:lnTo>
                  <a:pt x="77" y="34"/>
                </a:lnTo>
                <a:lnTo>
                  <a:pt x="88" y="38"/>
                </a:lnTo>
                <a:lnTo>
                  <a:pt x="100" y="40"/>
                </a:lnTo>
                <a:lnTo>
                  <a:pt x="109" y="52"/>
                </a:lnTo>
                <a:lnTo>
                  <a:pt x="135" y="48"/>
                </a:lnTo>
                <a:lnTo>
                  <a:pt x="149" y="43"/>
                </a:lnTo>
                <a:lnTo>
                  <a:pt x="163" y="42"/>
                </a:lnTo>
                <a:lnTo>
                  <a:pt x="175" y="39"/>
                </a:lnTo>
                <a:lnTo>
                  <a:pt x="190" y="38"/>
                </a:lnTo>
                <a:lnTo>
                  <a:pt x="204" y="34"/>
                </a:lnTo>
                <a:lnTo>
                  <a:pt x="222" y="38"/>
                </a:lnTo>
                <a:lnTo>
                  <a:pt x="232" y="19"/>
                </a:lnTo>
                <a:lnTo>
                  <a:pt x="229" y="13"/>
                </a:lnTo>
                <a:lnTo>
                  <a:pt x="218" y="17"/>
                </a:lnTo>
                <a:lnTo>
                  <a:pt x="211" y="19"/>
                </a:lnTo>
                <a:lnTo>
                  <a:pt x="201" y="24"/>
                </a:lnTo>
                <a:lnTo>
                  <a:pt x="187" y="21"/>
                </a:lnTo>
                <a:lnTo>
                  <a:pt x="178" y="13"/>
                </a:lnTo>
                <a:lnTo>
                  <a:pt x="163" y="16"/>
                </a:lnTo>
                <a:lnTo>
                  <a:pt x="136" y="17"/>
                </a:lnTo>
                <a:lnTo>
                  <a:pt x="126" y="15"/>
                </a:lnTo>
                <a:lnTo>
                  <a:pt x="126" y="12"/>
                </a:lnTo>
                <a:close/>
              </a:path>
            </a:pathLst>
          </a:custGeom>
          <a:solidFill>
            <a:srgbClr val="39B218"/>
          </a:solidFill>
          <a:ln w="3175">
            <a:solidFill>
              <a:srgbClr val="000000"/>
            </a:solidFill>
            <a:prstDash val="solid"/>
            <a:round/>
            <a:headEnd/>
            <a:tailEnd/>
          </a:ln>
        </p:spPr>
        <p:txBody>
          <a:bodyPr/>
          <a:lstStyle/>
          <a:p>
            <a:endParaRPr lang="cs-CZ"/>
          </a:p>
        </p:txBody>
      </p:sp>
      <p:sp>
        <p:nvSpPr>
          <p:cNvPr id="13352" name="Freeform 41"/>
          <p:cNvSpPr>
            <a:spLocks noEditPoints="1"/>
          </p:cNvSpPr>
          <p:nvPr/>
        </p:nvSpPr>
        <p:spPr bwMode="auto">
          <a:xfrm>
            <a:off x="5623719" y="4797426"/>
            <a:ext cx="1071431" cy="803275"/>
          </a:xfrm>
          <a:custGeom>
            <a:avLst/>
            <a:gdLst>
              <a:gd name="T0" fmla="*/ 0 w 560"/>
              <a:gd name="T1" fmla="*/ 2147483647 h 455"/>
              <a:gd name="T2" fmla="*/ 2147483647 w 560"/>
              <a:gd name="T3" fmla="*/ 2147483647 h 455"/>
              <a:gd name="T4" fmla="*/ 2147483647 w 560"/>
              <a:gd name="T5" fmla="*/ 2147483647 h 455"/>
              <a:gd name="T6" fmla="*/ 2147483647 w 560"/>
              <a:gd name="T7" fmla="*/ 2147483647 h 455"/>
              <a:gd name="T8" fmla="*/ 2147483647 w 560"/>
              <a:gd name="T9" fmla="*/ 2147483647 h 455"/>
              <a:gd name="T10" fmla="*/ 2147483647 w 560"/>
              <a:gd name="T11" fmla="*/ 2147483647 h 455"/>
              <a:gd name="T12" fmla="*/ 2147483647 w 560"/>
              <a:gd name="T13" fmla="*/ 2147483647 h 455"/>
              <a:gd name="T14" fmla="*/ 2147483647 w 560"/>
              <a:gd name="T15" fmla="*/ 2147483647 h 455"/>
              <a:gd name="T16" fmla="*/ 2147483647 w 560"/>
              <a:gd name="T17" fmla="*/ 2147483647 h 455"/>
              <a:gd name="T18" fmla="*/ 2147483647 w 560"/>
              <a:gd name="T19" fmla="*/ 2147483647 h 455"/>
              <a:gd name="T20" fmla="*/ 2147483647 w 560"/>
              <a:gd name="T21" fmla="*/ 2147483647 h 455"/>
              <a:gd name="T22" fmla="*/ 2147483647 w 560"/>
              <a:gd name="T23" fmla="*/ 2147483647 h 455"/>
              <a:gd name="T24" fmla="*/ 2147483647 w 560"/>
              <a:gd name="T25" fmla="*/ 2147483647 h 455"/>
              <a:gd name="T26" fmla="*/ 2147483647 w 560"/>
              <a:gd name="T27" fmla="*/ 2147483647 h 455"/>
              <a:gd name="T28" fmla="*/ 2147483647 w 560"/>
              <a:gd name="T29" fmla="*/ 2147483647 h 455"/>
              <a:gd name="T30" fmla="*/ 2147483647 w 560"/>
              <a:gd name="T31" fmla="*/ 2147483647 h 455"/>
              <a:gd name="T32" fmla="*/ 2147483647 w 560"/>
              <a:gd name="T33" fmla="*/ 2147483647 h 455"/>
              <a:gd name="T34" fmla="*/ 2147483647 w 560"/>
              <a:gd name="T35" fmla="*/ 2147483647 h 455"/>
              <a:gd name="T36" fmla="*/ 2147483647 w 560"/>
              <a:gd name="T37" fmla="*/ 2147483647 h 455"/>
              <a:gd name="T38" fmla="*/ 2147483647 w 560"/>
              <a:gd name="T39" fmla="*/ 2147483647 h 455"/>
              <a:gd name="T40" fmla="*/ 2147483647 w 560"/>
              <a:gd name="T41" fmla="*/ 2147483647 h 455"/>
              <a:gd name="T42" fmla="*/ 2147483647 w 560"/>
              <a:gd name="T43" fmla="*/ 2147483647 h 455"/>
              <a:gd name="T44" fmla="*/ 2147483647 w 560"/>
              <a:gd name="T45" fmla="*/ 2147483647 h 455"/>
              <a:gd name="T46" fmla="*/ 2147483647 w 560"/>
              <a:gd name="T47" fmla="*/ 2147483647 h 455"/>
              <a:gd name="T48" fmla="*/ 2147483647 w 560"/>
              <a:gd name="T49" fmla="*/ 2147483647 h 455"/>
              <a:gd name="T50" fmla="*/ 2147483647 w 560"/>
              <a:gd name="T51" fmla="*/ 2147483647 h 455"/>
              <a:gd name="T52" fmla="*/ 2147483647 w 560"/>
              <a:gd name="T53" fmla="*/ 2147483647 h 455"/>
              <a:gd name="T54" fmla="*/ 2147483647 w 560"/>
              <a:gd name="T55" fmla="*/ 2147483647 h 455"/>
              <a:gd name="T56" fmla="*/ 2147483647 w 560"/>
              <a:gd name="T57" fmla="*/ 2147483647 h 455"/>
              <a:gd name="T58" fmla="*/ 2147483647 w 560"/>
              <a:gd name="T59" fmla="*/ 2147483647 h 455"/>
              <a:gd name="T60" fmla="*/ 2147483647 w 560"/>
              <a:gd name="T61" fmla="*/ 2147483647 h 455"/>
              <a:gd name="T62" fmla="*/ 2147483647 w 560"/>
              <a:gd name="T63" fmla="*/ 2147483647 h 455"/>
              <a:gd name="T64" fmla="*/ 2147483647 w 560"/>
              <a:gd name="T65" fmla="*/ 2147483647 h 455"/>
              <a:gd name="T66" fmla="*/ 2147483647 w 560"/>
              <a:gd name="T67" fmla="*/ 2147483647 h 455"/>
              <a:gd name="T68" fmla="*/ 2147483647 w 560"/>
              <a:gd name="T69" fmla="*/ 2147483647 h 455"/>
              <a:gd name="T70" fmla="*/ 2147483647 w 560"/>
              <a:gd name="T71" fmla="*/ 2147483647 h 455"/>
              <a:gd name="T72" fmla="*/ 2147483647 w 560"/>
              <a:gd name="T73" fmla="*/ 2147483647 h 455"/>
              <a:gd name="T74" fmla="*/ 2147483647 w 560"/>
              <a:gd name="T75" fmla="*/ 2147483647 h 455"/>
              <a:gd name="T76" fmla="*/ 2147483647 w 560"/>
              <a:gd name="T77" fmla="*/ 2147483647 h 455"/>
              <a:gd name="T78" fmla="*/ 2147483647 w 560"/>
              <a:gd name="T79" fmla="*/ 2147483647 h 455"/>
              <a:gd name="T80" fmla="*/ 2147483647 w 560"/>
              <a:gd name="T81" fmla="*/ 2147483647 h 455"/>
              <a:gd name="T82" fmla="*/ 2147483647 w 560"/>
              <a:gd name="T83" fmla="*/ 2147483647 h 455"/>
              <a:gd name="T84" fmla="*/ 2147483647 w 560"/>
              <a:gd name="T85" fmla="*/ 2147483647 h 455"/>
              <a:gd name="T86" fmla="*/ 2147483647 w 560"/>
              <a:gd name="T87" fmla="*/ 2147483647 h 455"/>
              <a:gd name="T88" fmla="*/ 2147483647 w 560"/>
              <a:gd name="T89" fmla="*/ 2147483647 h 455"/>
              <a:gd name="T90" fmla="*/ 2147483647 w 560"/>
              <a:gd name="T91" fmla="*/ 2147483647 h 455"/>
              <a:gd name="T92" fmla="*/ 2147483647 w 560"/>
              <a:gd name="T93" fmla="*/ 2147483647 h 455"/>
              <a:gd name="T94" fmla="*/ 2147483647 w 560"/>
              <a:gd name="T95" fmla="*/ 2147483647 h 4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0"/>
              <a:gd name="T145" fmla="*/ 0 h 455"/>
              <a:gd name="T146" fmla="*/ 560 w 560"/>
              <a:gd name="T147" fmla="*/ 455 h 4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0" h="455">
                <a:moveTo>
                  <a:pt x="33" y="228"/>
                </a:moveTo>
                <a:lnTo>
                  <a:pt x="19" y="203"/>
                </a:lnTo>
                <a:lnTo>
                  <a:pt x="10" y="198"/>
                </a:lnTo>
                <a:lnTo>
                  <a:pt x="0" y="201"/>
                </a:lnTo>
                <a:lnTo>
                  <a:pt x="14" y="221"/>
                </a:lnTo>
                <a:lnTo>
                  <a:pt x="33" y="228"/>
                </a:lnTo>
                <a:close/>
                <a:moveTo>
                  <a:pt x="96" y="331"/>
                </a:moveTo>
                <a:lnTo>
                  <a:pt x="99" y="321"/>
                </a:lnTo>
                <a:lnTo>
                  <a:pt x="87" y="316"/>
                </a:lnTo>
                <a:lnTo>
                  <a:pt x="84" y="305"/>
                </a:lnTo>
                <a:lnTo>
                  <a:pt x="64" y="317"/>
                </a:lnTo>
                <a:lnTo>
                  <a:pt x="77" y="327"/>
                </a:lnTo>
                <a:lnTo>
                  <a:pt x="96" y="331"/>
                </a:lnTo>
                <a:close/>
                <a:moveTo>
                  <a:pt x="396" y="105"/>
                </a:moveTo>
                <a:lnTo>
                  <a:pt x="384" y="92"/>
                </a:lnTo>
                <a:lnTo>
                  <a:pt x="373" y="103"/>
                </a:lnTo>
                <a:lnTo>
                  <a:pt x="384" y="110"/>
                </a:lnTo>
                <a:lnTo>
                  <a:pt x="396" y="105"/>
                </a:lnTo>
                <a:close/>
                <a:moveTo>
                  <a:pt x="445" y="153"/>
                </a:moveTo>
                <a:lnTo>
                  <a:pt x="424" y="157"/>
                </a:lnTo>
                <a:lnTo>
                  <a:pt x="422" y="168"/>
                </a:lnTo>
                <a:lnTo>
                  <a:pt x="443" y="168"/>
                </a:lnTo>
                <a:lnTo>
                  <a:pt x="445" y="153"/>
                </a:lnTo>
                <a:close/>
                <a:moveTo>
                  <a:pt x="560" y="217"/>
                </a:moveTo>
                <a:lnTo>
                  <a:pt x="534" y="187"/>
                </a:lnTo>
                <a:lnTo>
                  <a:pt x="499" y="203"/>
                </a:lnTo>
                <a:lnTo>
                  <a:pt x="497" y="214"/>
                </a:lnTo>
                <a:lnTo>
                  <a:pt x="527" y="207"/>
                </a:lnTo>
                <a:lnTo>
                  <a:pt x="521" y="220"/>
                </a:lnTo>
                <a:lnTo>
                  <a:pt x="535" y="224"/>
                </a:lnTo>
                <a:lnTo>
                  <a:pt x="560" y="217"/>
                </a:lnTo>
                <a:close/>
                <a:moveTo>
                  <a:pt x="516" y="287"/>
                </a:moveTo>
                <a:lnTo>
                  <a:pt x="527" y="282"/>
                </a:lnTo>
                <a:lnTo>
                  <a:pt x="527" y="260"/>
                </a:lnTo>
                <a:lnTo>
                  <a:pt x="504" y="256"/>
                </a:lnTo>
                <a:lnTo>
                  <a:pt x="506" y="266"/>
                </a:lnTo>
                <a:lnTo>
                  <a:pt x="516" y="272"/>
                </a:lnTo>
                <a:lnTo>
                  <a:pt x="511" y="282"/>
                </a:lnTo>
                <a:lnTo>
                  <a:pt x="516" y="287"/>
                </a:lnTo>
                <a:close/>
                <a:moveTo>
                  <a:pt x="408" y="321"/>
                </a:moveTo>
                <a:lnTo>
                  <a:pt x="408" y="304"/>
                </a:lnTo>
                <a:lnTo>
                  <a:pt x="384" y="299"/>
                </a:lnTo>
                <a:lnTo>
                  <a:pt x="373" y="285"/>
                </a:lnTo>
                <a:lnTo>
                  <a:pt x="371" y="274"/>
                </a:lnTo>
                <a:lnTo>
                  <a:pt x="363" y="268"/>
                </a:lnTo>
                <a:lnTo>
                  <a:pt x="340" y="266"/>
                </a:lnTo>
                <a:lnTo>
                  <a:pt x="288" y="243"/>
                </a:lnTo>
                <a:lnTo>
                  <a:pt x="284" y="257"/>
                </a:lnTo>
                <a:lnTo>
                  <a:pt x="317" y="276"/>
                </a:lnTo>
                <a:lnTo>
                  <a:pt x="321" y="285"/>
                </a:lnTo>
                <a:lnTo>
                  <a:pt x="335" y="290"/>
                </a:lnTo>
                <a:lnTo>
                  <a:pt x="350" y="290"/>
                </a:lnTo>
                <a:lnTo>
                  <a:pt x="368" y="298"/>
                </a:lnTo>
                <a:lnTo>
                  <a:pt x="380" y="314"/>
                </a:lnTo>
                <a:lnTo>
                  <a:pt x="408" y="321"/>
                </a:lnTo>
                <a:close/>
                <a:moveTo>
                  <a:pt x="199" y="306"/>
                </a:moveTo>
                <a:lnTo>
                  <a:pt x="180" y="309"/>
                </a:lnTo>
                <a:lnTo>
                  <a:pt x="159" y="321"/>
                </a:lnTo>
                <a:lnTo>
                  <a:pt x="148" y="318"/>
                </a:lnTo>
                <a:lnTo>
                  <a:pt x="132" y="341"/>
                </a:lnTo>
                <a:lnTo>
                  <a:pt x="129" y="351"/>
                </a:lnTo>
                <a:lnTo>
                  <a:pt x="141" y="366"/>
                </a:lnTo>
                <a:lnTo>
                  <a:pt x="164" y="374"/>
                </a:lnTo>
                <a:lnTo>
                  <a:pt x="176" y="387"/>
                </a:lnTo>
                <a:lnTo>
                  <a:pt x="171" y="406"/>
                </a:lnTo>
                <a:lnTo>
                  <a:pt x="176" y="423"/>
                </a:lnTo>
                <a:lnTo>
                  <a:pt x="197" y="432"/>
                </a:lnTo>
                <a:lnTo>
                  <a:pt x="209" y="408"/>
                </a:lnTo>
                <a:lnTo>
                  <a:pt x="216" y="416"/>
                </a:lnTo>
                <a:lnTo>
                  <a:pt x="228" y="424"/>
                </a:lnTo>
                <a:lnTo>
                  <a:pt x="237" y="442"/>
                </a:lnTo>
                <a:lnTo>
                  <a:pt x="241" y="455"/>
                </a:lnTo>
                <a:lnTo>
                  <a:pt x="248" y="455"/>
                </a:lnTo>
                <a:lnTo>
                  <a:pt x="251" y="431"/>
                </a:lnTo>
                <a:lnTo>
                  <a:pt x="265" y="425"/>
                </a:lnTo>
                <a:lnTo>
                  <a:pt x="275" y="438"/>
                </a:lnTo>
                <a:lnTo>
                  <a:pt x="302" y="450"/>
                </a:lnTo>
                <a:lnTo>
                  <a:pt x="295" y="424"/>
                </a:lnTo>
                <a:lnTo>
                  <a:pt x="281" y="390"/>
                </a:lnTo>
                <a:lnTo>
                  <a:pt x="268" y="378"/>
                </a:lnTo>
                <a:lnTo>
                  <a:pt x="263" y="364"/>
                </a:lnTo>
                <a:lnTo>
                  <a:pt x="291" y="375"/>
                </a:lnTo>
                <a:lnTo>
                  <a:pt x="302" y="381"/>
                </a:lnTo>
                <a:lnTo>
                  <a:pt x="323" y="371"/>
                </a:lnTo>
                <a:lnTo>
                  <a:pt x="319" y="362"/>
                </a:lnTo>
                <a:lnTo>
                  <a:pt x="300" y="355"/>
                </a:lnTo>
                <a:lnTo>
                  <a:pt x="288" y="337"/>
                </a:lnTo>
                <a:lnTo>
                  <a:pt x="288" y="329"/>
                </a:lnTo>
                <a:lnTo>
                  <a:pt x="274" y="324"/>
                </a:lnTo>
                <a:lnTo>
                  <a:pt x="218" y="313"/>
                </a:lnTo>
                <a:lnTo>
                  <a:pt x="199" y="306"/>
                </a:lnTo>
                <a:close/>
                <a:moveTo>
                  <a:pt x="499" y="396"/>
                </a:moveTo>
                <a:lnTo>
                  <a:pt x="499" y="377"/>
                </a:lnTo>
                <a:lnTo>
                  <a:pt x="483" y="386"/>
                </a:lnTo>
                <a:lnTo>
                  <a:pt x="485" y="396"/>
                </a:lnTo>
                <a:lnTo>
                  <a:pt x="499" y="396"/>
                </a:lnTo>
                <a:close/>
                <a:moveTo>
                  <a:pt x="436" y="341"/>
                </a:moveTo>
                <a:lnTo>
                  <a:pt x="443" y="328"/>
                </a:lnTo>
                <a:lnTo>
                  <a:pt x="422" y="316"/>
                </a:lnTo>
                <a:lnTo>
                  <a:pt x="427" y="329"/>
                </a:lnTo>
                <a:lnTo>
                  <a:pt x="436" y="341"/>
                </a:lnTo>
                <a:close/>
                <a:moveTo>
                  <a:pt x="504" y="71"/>
                </a:moveTo>
                <a:lnTo>
                  <a:pt x="507" y="37"/>
                </a:lnTo>
                <a:lnTo>
                  <a:pt x="520" y="26"/>
                </a:lnTo>
                <a:lnTo>
                  <a:pt x="520" y="14"/>
                </a:lnTo>
                <a:lnTo>
                  <a:pt x="500" y="0"/>
                </a:lnTo>
                <a:lnTo>
                  <a:pt x="485" y="3"/>
                </a:lnTo>
                <a:lnTo>
                  <a:pt x="486" y="25"/>
                </a:lnTo>
                <a:lnTo>
                  <a:pt x="469" y="40"/>
                </a:lnTo>
                <a:lnTo>
                  <a:pt x="441" y="48"/>
                </a:lnTo>
                <a:lnTo>
                  <a:pt x="389" y="38"/>
                </a:lnTo>
                <a:lnTo>
                  <a:pt x="375" y="30"/>
                </a:lnTo>
                <a:lnTo>
                  <a:pt x="359" y="30"/>
                </a:lnTo>
                <a:lnTo>
                  <a:pt x="317" y="46"/>
                </a:lnTo>
                <a:lnTo>
                  <a:pt x="284" y="48"/>
                </a:lnTo>
                <a:lnTo>
                  <a:pt x="261" y="53"/>
                </a:lnTo>
                <a:lnTo>
                  <a:pt x="244" y="56"/>
                </a:lnTo>
                <a:lnTo>
                  <a:pt x="216" y="75"/>
                </a:lnTo>
                <a:lnTo>
                  <a:pt x="188" y="76"/>
                </a:lnTo>
                <a:lnTo>
                  <a:pt x="164" y="86"/>
                </a:lnTo>
                <a:lnTo>
                  <a:pt x="148" y="98"/>
                </a:lnTo>
                <a:lnTo>
                  <a:pt x="99" y="106"/>
                </a:lnTo>
                <a:lnTo>
                  <a:pt x="103" y="133"/>
                </a:lnTo>
                <a:lnTo>
                  <a:pt x="87" y="146"/>
                </a:lnTo>
                <a:lnTo>
                  <a:pt x="75" y="167"/>
                </a:lnTo>
                <a:lnTo>
                  <a:pt x="63" y="175"/>
                </a:lnTo>
                <a:lnTo>
                  <a:pt x="59" y="188"/>
                </a:lnTo>
                <a:lnTo>
                  <a:pt x="42" y="203"/>
                </a:lnTo>
                <a:lnTo>
                  <a:pt x="52" y="224"/>
                </a:lnTo>
                <a:lnTo>
                  <a:pt x="66" y="230"/>
                </a:lnTo>
                <a:lnTo>
                  <a:pt x="91" y="259"/>
                </a:lnTo>
                <a:lnTo>
                  <a:pt x="94" y="248"/>
                </a:lnTo>
                <a:lnTo>
                  <a:pt x="115" y="253"/>
                </a:lnTo>
                <a:lnTo>
                  <a:pt x="122" y="263"/>
                </a:lnTo>
                <a:lnTo>
                  <a:pt x="92" y="266"/>
                </a:lnTo>
                <a:lnTo>
                  <a:pt x="113" y="286"/>
                </a:lnTo>
                <a:lnTo>
                  <a:pt x="129" y="308"/>
                </a:lnTo>
                <a:lnTo>
                  <a:pt x="166" y="305"/>
                </a:lnTo>
                <a:lnTo>
                  <a:pt x="192" y="301"/>
                </a:lnTo>
                <a:lnTo>
                  <a:pt x="209" y="302"/>
                </a:lnTo>
                <a:lnTo>
                  <a:pt x="228" y="299"/>
                </a:lnTo>
                <a:lnTo>
                  <a:pt x="242" y="302"/>
                </a:lnTo>
                <a:lnTo>
                  <a:pt x="251" y="295"/>
                </a:lnTo>
                <a:lnTo>
                  <a:pt x="274" y="309"/>
                </a:lnTo>
                <a:lnTo>
                  <a:pt x="289" y="310"/>
                </a:lnTo>
                <a:lnTo>
                  <a:pt x="288" y="320"/>
                </a:lnTo>
                <a:lnTo>
                  <a:pt x="274" y="324"/>
                </a:lnTo>
                <a:lnTo>
                  <a:pt x="288" y="329"/>
                </a:lnTo>
                <a:lnTo>
                  <a:pt x="328" y="322"/>
                </a:lnTo>
                <a:lnTo>
                  <a:pt x="345" y="336"/>
                </a:lnTo>
                <a:lnTo>
                  <a:pt x="366" y="346"/>
                </a:lnTo>
                <a:lnTo>
                  <a:pt x="359" y="302"/>
                </a:lnTo>
                <a:lnTo>
                  <a:pt x="328" y="291"/>
                </a:lnTo>
                <a:lnTo>
                  <a:pt x="296" y="271"/>
                </a:lnTo>
                <a:lnTo>
                  <a:pt x="260" y="266"/>
                </a:lnTo>
                <a:lnTo>
                  <a:pt x="235" y="253"/>
                </a:lnTo>
                <a:lnTo>
                  <a:pt x="268" y="244"/>
                </a:lnTo>
                <a:lnTo>
                  <a:pt x="258" y="229"/>
                </a:lnTo>
                <a:lnTo>
                  <a:pt x="261" y="220"/>
                </a:lnTo>
                <a:lnTo>
                  <a:pt x="274" y="220"/>
                </a:lnTo>
                <a:lnTo>
                  <a:pt x="279" y="234"/>
                </a:lnTo>
                <a:lnTo>
                  <a:pt x="293" y="230"/>
                </a:lnTo>
                <a:lnTo>
                  <a:pt x="279" y="211"/>
                </a:lnTo>
                <a:lnTo>
                  <a:pt x="253" y="195"/>
                </a:lnTo>
                <a:lnTo>
                  <a:pt x="244" y="178"/>
                </a:lnTo>
                <a:lnTo>
                  <a:pt x="234" y="171"/>
                </a:lnTo>
                <a:lnTo>
                  <a:pt x="228" y="141"/>
                </a:lnTo>
                <a:lnTo>
                  <a:pt x="230" y="125"/>
                </a:lnTo>
                <a:lnTo>
                  <a:pt x="249" y="118"/>
                </a:lnTo>
                <a:lnTo>
                  <a:pt x="244" y="126"/>
                </a:lnTo>
                <a:lnTo>
                  <a:pt x="281" y="145"/>
                </a:lnTo>
                <a:lnTo>
                  <a:pt x="291" y="159"/>
                </a:lnTo>
                <a:lnTo>
                  <a:pt x="307" y="168"/>
                </a:lnTo>
                <a:lnTo>
                  <a:pt x="314" y="163"/>
                </a:lnTo>
                <a:lnTo>
                  <a:pt x="295" y="144"/>
                </a:lnTo>
                <a:lnTo>
                  <a:pt x="316" y="145"/>
                </a:lnTo>
                <a:lnTo>
                  <a:pt x="338" y="164"/>
                </a:lnTo>
                <a:lnTo>
                  <a:pt x="335" y="151"/>
                </a:lnTo>
                <a:lnTo>
                  <a:pt x="317" y="142"/>
                </a:lnTo>
                <a:lnTo>
                  <a:pt x="323" y="132"/>
                </a:lnTo>
                <a:lnTo>
                  <a:pt x="345" y="134"/>
                </a:lnTo>
                <a:lnTo>
                  <a:pt x="363" y="142"/>
                </a:lnTo>
                <a:lnTo>
                  <a:pt x="342" y="126"/>
                </a:lnTo>
                <a:lnTo>
                  <a:pt x="321" y="122"/>
                </a:lnTo>
                <a:lnTo>
                  <a:pt x="309" y="114"/>
                </a:lnTo>
                <a:lnTo>
                  <a:pt x="328" y="100"/>
                </a:lnTo>
                <a:lnTo>
                  <a:pt x="350" y="95"/>
                </a:lnTo>
                <a:lnTo>
                  <a:pt x="363" y="81"/>
                </a:lnTo>
                <a:lnTo>
                  <a:pt x="378" y="86"/>
                </a:lnTo>
                <a:lnTo>
                  <a:pt x="410" y="73"/>
                </a:lnTo>
                <a:lnTo>
                  <a:pt x="478" y="80"/>
                </a:lnTo>
                <a:lnTo>
                  <a:pt x="492" y="88"/>
                </a:lnTo>
                <a:lnTo>
                  <a:pt x="504" y="71"/>
                </a:lnTo>
                <a:close/>
              </a:path>
            </a:pathLst>
          </a:custGeom>
          <a:solidFill>
            <a:srgbClr val="39B218"/>
          </a:solidFill>
          <a:ln w="3175">
            <a:solidFill>
              <a:srgbClr val="000000"/>
            </a:solidFill>
            <a:prstDash val="solid"/>
            <a:round/>
            <a:headEnd/>
            <a:tailEnd/>
          </a:ln>
        </p:spPr>
        <p:txBody>
          <a:bodyPr/>
          <a:lstStyle/>
          <a:p>
            <a:endParaRPr lang="cs-CZ"/>
          </a:p>
        </p:txBody>
      </p:sp>
      <p:sp>
        <p:nvSpPr>
          <p:cNvPr id="13353" name="Freeform 42"/>
          <p:cNvSpPr>
            <a:spLocks/>
          </p:cNvSpPr>
          <p:nvPr/>
        </p:nvSpPr>
        <p:spPr bwMode="auto">
          <a:xfrm>
            <a:off x="5436262" y="2890838"/>
            <a:ext cx="371475" cy="207962"/>
          </a:xfrm>
          <a:custGeom>
            <a:avLst/>
            <a:gdLst>
              <a:gd name="T0" fmla="*/ 2147483647 w 194"/>
              <a:gd name="T1" fmla="*/ 2147483647 h 117"/>
              <a:gd name="T2" fmla="*/ 2147483647 w 194"/>
              <a:gd name="T3" fmla="*/ 2147483647 h 117"/>
              <a:gd name="T4" fmla="*/ 2147483647 w 194"/>
              <a:gd name="T5" fmla="*/ 2147483647 h 117"/>
              <a:gd name="T6" fmla="*/ 2147483647 w 194"/>
              <a:gd name="T7" fmla="*/ 2147483647 h 117"/>
              <a:gd name="T8" fmla="*/ 2147483647 w 194"/>
              <a:gd name="T9" fmla="*/ 2147483647 h 117"/>
              <a:gd name="T10" fmla="*/ 2147483647 w 194"/>
              <a:gd name="T11" fmla="*/ 2147483647 h 117"/>
              <a:gd name="T12" fmla="*/ 2147483647 w 194"/>
              <a:gd name="T13" fmla="*/ 2147483647 h 117"/>
              <a:gd name="T14" fmla="*/ 2147483647 w 194"/>
              <a:gd name="T15" fmla="*/ 2147483647 h 117"/>
              <a:gd name="T16" fmla="*/ 2147483647 w 194"/>
              <a:gd name="T17" fmla="*/ 2147483647 h 117"/>
              <a:gd name="T18" fmla="*/ 2147483647 w 194"/>
              <a:gd name="T19" fmla="*/ 2147483647 h 117"/>
              <a:gd name="T20" fmla="*/ 2147483647 w 194"/>
              <a:gd name="T21" fmla="*/ 2147483647 h 117"/>
              <a:gd name="T22" fmla="*/ 2147483647 w 194"/>
              <a:gd name="T23" fmla="*/ 2147483647 h 117"/>
              <a:gd name="T24" fmla="*/ 2147483647 w 194"/>
              <a:gd name="T25" fmla="*/ 2147483647 h 117"/>
              <a:gd name="T26" fmla="*/ 2147483647 w 194"/>
              <a:gd name="T27" fmla="*/ 2147483647 h 117"/>
              <a:gd name="T28" fmla="*/ 2147483647 w 194"/>
              <a:gd name="T29" fmla="*/ 0 h 117"/>
              <a:gd name="T30" fmla="*/ 2147483647 w 194"/>
              <a:gd name="T31" fmla="*/ 2147483647 h 117"/>
              <a:gd name="T32" fmla="*/ 2147483647 w 194"/>
              <a:gd name="T33" fmla="*/ 2147483647 h 117"/>
              <a:gd name="T34" fmla="*/ 2147483647 w 194"/>
              <a:gd name="T35" fmla="*/ 2147483647 h 117"/>
              <a:gd name="T36" fmla="*/ 2147483647 w 194"/>
              <a:gd name="T37" fmla="*/ 2147483647 h 117"/>
              <a:gd name="T38" fmla="*/ 2147483647 w 194"/>
              <a:gd name="T39" fmla="*/ 2147483647 h 117"/>
              <a:gd name="T40" fmla="*/ 0 w 194"/>
              <a:gd name="T41" fmla="*/ 2147483647 h 117"/>
              <a:gd name="T42" fmla="*/ 2147483647 w 194"/>
              <a:gd name="T43" fmla="*/ 2147483647 h 117"/>
              <a:gd name="T44" fmla="*/ 2147483647 w 194"/>
              <a:gd name="T45" fmla="*/ 2147483647 h 1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4"/>
              <a:gd name="T70" fmla="*/ 0 h 117"/>
              <a:gd name="T71" fmla="*/ 194 w 194"/>
              <a:gd name="T72" fmla="*/ 117 h 1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4" h="117">
                <a:moveTo>
                  <a:pt x="87" y="117"/>
                </a:moveTo>
                <a:lnTo>
                  <a:pt x="140" y="113"/>
                </a:lnTo>
                <a:lnTo>
                  <a:pt x="169" y="104"/>
                </a:lnTo>
                <a:lnTo>
                  <a:pt x="194" y="100"/>
                </a:lnTo>
                <a:lnTo>
                  <a:pt x="190" y="92"/>
                </a:lnTo>
                <a:lnTo>
                  <a:pt x="189" y="79"/>
                </a:lnTo>
                <a:lnTo>
                  <a:pt x="192" y="65"/>
                </a:lnTo>
                <a:lnTo>
                  <a:pt x="171" y="44"/>
                </a:lnTo>
                <a:lnTo>
                  <a:pt x="145" y="45"/>
                </a:lnTo>
                <a:lnTo>
                  <a:pt x="105" y="34"/>
                </a:lnTo>
                <a:lnTo>
                  <a:pt x="93" y="60"/>
                </a:lnTo>
                <a:lnTo>
                  <a:pt x="79" y="68"/>
                </a:lnTo>
                <a:lnTo>
                  <a:pt x="67" y="52"/>
                </a:lnTo>
                <a:lnTo>
                  <a:pt x="79" y="27"/>
                </a:lnTo>
                <a:lnTo>
                  <a:pt x="77" y="0"/>
                </a:lnTo>
                <a:lnTo>
                  <a:pt x="75" y="30"/>
                </a:lnTo>
                <a:lnTo>
                  <a:pt x="56" y="60"/>
                </a:lnTo>
                <a:lnTo>
                  <a:pt x="47" y="65"/>
                </a:lnTo>
                <a:lnTo>
                  <a:pt x="25" y="67"/>
                </a:lnTo>
                <a:lnTo>
                  <a:pt x="16" y="95"/>
                </a:lnTo>
                <a:lnTo>
                  <a:pt x="0" y="109"/>
                </a:lnTo>
                <a:lnTo>
                  <a:pt x="16" y="111"/>
                </a:lnTo>
                <a:lnTo>
                  <a:pt x="87" y="117"/>
                </a:lnTo>
                <a:close/>
              </a:path>
            </a:pathLst>
          </a:custGeom>
          <a:solidFill>
            <a:srgbClr val="FFFFFF"/>
          </a:solidFill>
          <a:ln w="3175">
            <a:solidFill>
              <a:srgbClr val="000000"/>
            </a:solidFill>
            <a:prstDash val="solid"/>
            <a:round/>
            <a:headEnd/>
            <a:tailEnd/>
          </a:ln>
        </p:spPr>
        <p:txBody>
          <a:bodyPr/>
          <a:lstStyle/>
          <a:p>
            <a:endParaRPr lang="cs-CZ"/>
          </a:p>
        </p:txBody>
      </p:sp>
      <p:sp>
        <p:nvSpPr>
          <p:cNvPr id="13354" name="Freeform 43"/>
          <p:cNvSpPr>
            <a:spLocks/>
          </p:cNvSpPr>
          <p:nvPr/>
        </p:nvSpPr>
        <p:spPr bwMode="auto">
          <a:xfrm>
            <a:off x="2333758" y="2693988"/>
            <a:ext cx="282046" cy="209550"/>
          </a:xfrm>
          <a:custGeom>
            <a:avLst/>
            <a:gdLst>
              <a:gd name="T0" fmla="*/ 2147483647 w 147"/>
              <a:gd name="T1" fmla="*/ 2147483647 h 119"/>
              <a:gd name="T2" fmla="*/ 2147483647 w 147"/>
              <a:gd name="T3" fmla="*/ 2147483647 h 119"/>
              <a:gd name="T4" fmla="*/ 2147483647 w 147"/>
              <a:gd name="T5" fmla="*/ 2147483647 h 119"/>
              <a:gd name="T6" fmla="*/ 0 w 147"/>
              <a:gd name="T7" fmla="*/ 2147483647 h 119"/>
              <a:gd name="T8" fmla="*/ 2147483647 w 147"/>
              <a:gd name="T9" fmla="*/ 2147483647 h 119"/>
              <a:gd name="T10" fmla="*/ 2147483647 w 147"/>
              <a:gd name="T11" fmla="*/ 2147483647 h 119"/>
              <a:gd name="T12" fmla="*/ 2147483647 w 147"/>
              <a:gd name="T13" fmla="*/ 2147483647 h 119"/>
              <a:gd name="T14" fmla="*/ 2147483647 w 147"/>
              <a:gd name="T15" fmla="*/ 2147483647 h 119"/>
              <a:gd name="T16" fmla="*/ 2147483647 w 147"/>
              <a:gd name="T17" fmla="*/ 2147483647 h 119"/>
              <a:gd name="T18" fmla="*/ 2147483647 w 147"/>
              <a:gd name="T19" fmla="*/ 2147483647 h 119"/>
              <a:gd name="T20" fmla="*/ 2147483647 w 147"/>
              <a:gd name="T21" fmla="*/ 2147483647 h 119"/>
              <a:gd name="T22" fmla="*/ 2147483647 w 147"/>
              <a:gd name="T23" fmla="*/ 2147483647 h 119"/>
              <a:gd name="T24" fmla="*/ 2147483647 w 147"/>
              <a:gd name="T25" fmla="*/ 2147483647 h 119"/>
              <a:gd name="T26" fmla="*/ 2147483647 w 147"/>
              <a:gd name="T27" fmla="*/ 2147483647 h 119"/>
              <a:gd name="T28" fmla="*/ 2147483647 w 147"/>
              <a:gd name="T29" fmla="*/ 2147483647 h 119"/>
              <a:gd name="T30" fmla="*/ 2147483647 w 147"/>
              <a:gd name="T31" fmla="*/ 2147483647 h 119"/>
              <a:gd name="T32" fmla="*/ 2147483647 w 147"/>
              <a:gd name="T33" fmla="*/ 2147483647 h 119"/>
              <a:gd name="T34" fmla="*/ 2147483647 w 147"/>
              <a:gd name="T35" fmla="*/ 2147483647 h 119"/>
              <a:gd name="T36" fmla="*/ 2147483647 w 147"/>
              <a:gd name="T37" fmla="*/ 2147483647 h 119"/>
              <a:gd name="T38" fmla="*/ 2147483647 w 147"/>
              <a:gd name="T39" fmla="*/ 2147483647 h 119"/>
              <a:gd name="T40" fmla="*/ 2147483647 w 147"/>
              <a:gd name="T41" fmla="*/ 2147483647 h 119"/>
              <a:gd name="T42" fmla="*/ 2147483647 w 147"/>
              <a:gd name="T43" fmla="*/ 2147483647 h 119"/>
              <a:gd name="T44" fmla="*/ 2147483647 w 147"/>
              <a:gd name="T45" fmla="*/ 2147483647 h 119"/>
              <a:gd name="T46" fmla="*/ 2147483647 w 147"/>
              <a:gd name="T47" fmla="*/ 2147483647 h 119"/>
              <a:gd name="T48" fmla="*/ 2147483647 w 147"/>
              <a:gd name="T49" fmla="*/ 2147483647 h 119"/>
              <a:gd name="T50" fmla="*/ 2147483647 w 147"/>
              <a:gd name="T51" fmla="*/ 2147483647 h 119"/>
              <a:gd name="T52" fmla="*/ 2147483647 w 147"/>
              <a:gd name="T53" fmla="*/ 2147483647 h 119"/>
              <a:gd name="T54" fmla="*/ 2147483647 w 147"/>
              <a:gd name="T55" fmla="*/ 2147483647 h 119"/>
              <a:gd name="T56" fmla="*/ 2147483647 w 147"/>
              <a:gd name="T57" fmla="*/ 2147483647 h 119"/>
              <a:gd name="T58" fmla="*/ 2147483647 w 147"/>
              <a:gd name="T59" fmla="*/ 2147483647 h 119"/>
              <a:gd name="T60" fmla="*/ 2147483647 w 147"/>
              <a:gd name="T61" fmla="*/ 2147483647 h 119"/>
              <a:gd name="T62" fmla="*/ 2147483647 w 147"/>
              <a:gd name="T63" fmla="*/ 2147483647 h 119"/>
              <a:gd name="T64" fmla="*/ 2147483647 w 147"/>
              <a:gd name="T65" fmla="*/ 2147483647 h 119"/>
              <a:gd name="T66" fmla="*/ 2147483647 w 147"/>
              <a:gd name="T67" fmla="*/ 2147483647 h 119"/>
              <a:gd name="T68" fmla="*/ 2147483647 w 147"/>
              <a:gd name="T69" fmla="*/ 0 h 119"/>
              <a:gd name="T70" fmla="*/ 2147483647 w 147"/>
              <a:gd name="T71" fmla="*/ 2147483647 h 119"/>
              <a:gd name="T72" fmla="*/ 2147483647 w 147"/>
              <a:gd name="T73" fmla="*/ 2147483647 h 119"/>
              <a:gd name="T74" fmla="*/ 2147483647 w 147"/>
              <a:gd name="T75" fmla="*/ 2147483647 h 119"/>
              <a:gd name="T76" fmla="*/ 2147483647 w 147"/>
              <a:gd name="T77" fmla="*/ 2147483647 h 119"/>
              <a:gd name="T78" fmla="*/ 2147483647 w 147"/>
              <a:gd name="T79" fmla="*/ 2147483647 h 119"/>
              <a:gd name="T80" fmla="*/ 2147483647 w 147"/>
              <a:gd name="T81" fmla="*/ 2147483647 h 119"/>
              <a:gd name="T82" fmla="*/ 2147483647 w 147"/>
              <a:gd name="T83" fmla="*/ 2147483647 h 119"/>
              <a:gd name="T84" fmla="*/ 2147483647 w 147"/>
              <a:gd name="T85" fmla="*/ 2147483647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119"/>
              <a:gd name="T131" fmla="*/ 147 w 147"/>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119">
                <a:moveTo>
                  <a:pt x="30" y="42"/>
                </a:moveTo>
                <a:lnTo>
                  <a:pt x="20" y="39"/>
                </a:lnTo>
                <a:lnTo>
                  <a:pt x="14" y="50"/>
                </a:lnTo>
                <a:lnTo>
                  <a:pt x="0" y="54"/>
                </a:lnTo>
                <a:lnTo>
                  <a:pt x="13" y="68"/>
                </a:lnTo>
                <a:lnTo>
                  <a:pt x="14" y="84"/>
                </a:lnTo>
                <a:lnTo>
                  <a:pt x="25" y="92"/>
                </a:lnTo>
                <a:lnTo>
                  <a:pt x="41" y="85"/>
                </a:lnTo>
                <a:lnTo>
                  <a:pt x="51" y="77"/>
                </a:lnTo>
                <a:lnTo>
                  <a:pt x="86" y="80"/>
                </a:lnTo>
                <a:lnTo>
                  <a:pt x="95" y="96"/>
                </a:lnTo>
                <a:lnTo>
                  <a:pt x="89" y="114"/>
                </a:lnTo>
                <a:lnTo>
                  <a:pt x="91" y="119"/>
                </a:lnTo>
                <a:lnTo>
                  <a:pt x="93" y="119"/>
                </a:lnTo>
                <a:lnTo>
                  <a:pt x="110" y="116"/>
                </a:lnTo>
                <a:lnTo>
                  <a:pt x="116" y="108"/>
                </a:lnTo>
                <a:lnTo>
                  <a:pt x="130" y="108"/>
                </a:lnTo>
                <a:lnTo>
                  <a:pt x="138" y="104"/>
                </a:lnTo>
                <a:lnTo>
                  <a:pt x="137" y="87"/>
                </a:lnTo>
                <a:lnTo>
                  <a:pt x="142" y="99"/>
                </a:lnTo>
                <a:lnTo>
                  <a:pt x="147" y="89"/>
                </a:lnTo>
                <a:lnTo>
                  <a:pt x="145" y="78"/>
                </a:lnTo>
                <a:lnTo>
                  <a:pt x="140" y="76"/>
                </a:lnTo>
                <a:lnTo>
                  <a:pt x="126" y="74"/>
                </a:lnTo>
                <a:lnTo>
                  <a:pt x="135" y="66"/>
                </a:lnTo>
                <a:lnTo>
                  <a:pt x="140" y="51"/>
                </a:lnTo>
                <a:lnTo>
                  <a:pt x="133" y="39"/>
                </a:lnTo>
                <a:lnTo>
                  <a:pt x="131" y="30"/>
                </a:lnTo>
                <a:lnTo>
                  <a:pt x="116" y="20"/>
                </a:lnTo>
                <a:lnTo>
                  <a:pt x="88" y="20"/>
                </a:lnTo>
                <a:lnTo>
                  <a:pt x="70" y="24"/>
                </a:lnTo>
                <a:lnTo>
                  <a:pt x="70" y="20"/>
                </a:lnTo>
                <a:lnTo>
                  <a:pt x="86" y="12"/>
                </a:lnTo>
                <a:lnTo>
                  <a:pt x="77" y="3"/>
                </a:lnTo>
                <a:lnTo>
                  <a:pt x="69" y="0"/>
                </a:lnTo>
                <a:lnTo>
                  <a:pt x="67" y="3"/>
                </a:lnTo>
                <a:lnTo>
                  <a:pt x="62" y="4"/>
                </a:lnTo>
                <a:lnTo>
                  <a:pt x="58" y="8"/>
                </a:lnTo>
                <a:lnTo>
                  <a:pt x="55" y="20"/>
                </a:lnTo>
                <a:lnTo>
                  <a:pt x="51" y="24"/>
                </a:lnTo>
                <a:lnTo>
                  <a:pt x="46" y="26"/>
                </a:lnTo>
                <a:lnTo>
                  <a:pt x="39" y="35"/>
                </a:lnTo>
                <a:lnTo>
                  <a:pt x="30" y="42"/>
                </a:lnTo>
                <a:close/>
              </a:path>
            </a:pathLst>
          </a:custGeom>
          <a:solidFill>
            <a:srgbClr val="39B218"/>
          </a:solidFill>
          <a:ln w="3175">
            <a:solidFill>
              <a:srgbClr val="000000"/>
            </a:solidFill>
            <a:prstDash val="solid"/>
            <a:round/>
            <a:headEnd/>
            <a:tailEnd/>
          </a:ln>
        </p:spPr>
        <p:txBody>
          <a:bodyPr/>
          <a:lstStyle/>
          <a:p>
            <a:endParaRPr lang="cs-CZ"/>
          </a:p>
        </p:txBody>
      </p:sp>
      <p:sp>
        <p:nvSpPr>
          <p:cNvPr id="13355" name="Freeform 44"/>
          <p:cNvSpPr>
            <a:spLocks noEditPoints="1"/>
          </p:cNvSpPr>
          <p:nvPr/>
        </p:nvSpPr>
        <p:spPr bwMode="auto">
          <a:xfrm>
            <a:off x="2395671" y="2066925"/>
            <a:ext cx="1012957" cy="1392238"/>
          </a:xfrm>
          <a:custGeom>
            <a:avLst/>
            <a:gdLst>
              <a:gd name="T0" fmla="*/ 2147483647 w 530"/>
              <a:gd name="T1" fmla="*/ 2147483647 h 788"/>
              <a:gd name="T2" fmla="*/ 2147483647 w 530"/>
              <a:gd name="T3" fmla="*/ 2147483647 h 788"/>
              <a:gd name="T4" fmla="*/ 2147483647 w 530"/>
              <a:gd name="T5" fmla="*/ 0 h 788"/>
              <a:gd name="T6" fmla="*/ 2147483647 w 530"/>
              <a:gd name="T7" fmla="*/ 2147483647 h 788"/>
              <a:gd name="T8" fmla="*/ 2147483647 w 530"/>
              <a:gd name="T9" fmla="*/ 2147483647 h 788"/>
              <a:gd name="T10" fmla="*/ 2147483647 w 530"/>
              <a:gd name="T11" fmla="*/ 2147483647 h 788"/>
              <a:gd name="T12" fmla="*/ 2147483647 w 530"/>
              <a:gd name="T13" fmla="*/ 2147483647 h 788"/>
              <a:gd name="T14" fmla="*/ 2147483647 w 530"/>
              <a:gd name="T15" fmla="*/ 2147483647 h 788"/>
              <a:gd name="T16" fmla="*/ 2147483647 w 530"/>
              <a:gd name="T17" fmla="*/ 2147483647 h 788"/>
              <a:gd name="T18" fmla="*/ 2147483647 w 530"/>
              <a:gd name="T19" fmla="*/ 2147483647 h 788"/>
              <a:gd name="T20" fmla="*/ 2147483647 w 530"/>
              <a:gd name="T21" fmla="*/ 2147483647 h 788"/>
              <a:gd name="T22" fmla="*/ 2147483647 w 530"/>
              <a:gd name="T23" fmla="*/ 2147483647 h 788"/>
              <a:gd name="T24" fmla="*/ 2147483647 w 530"/>
              <a:gd name="T25" fmla="*/ 2147483647 h 788"/>
              <a:gd name="T26" fmla="*/ 2147483647 w 530"/>
              <a:gd name="T27" fmla="*/ 2147483647 h 788"/>
              <a:gd name="T28" fmla="*/ 2147483647 w 530"/>
              <a:gd name="T29" fmla="*/ 2147483647 h 788"/>
              <a:gd name="T30" fmla="*/ 2147483647 w 530"/>
              <a:gd name="T31" fmla="*/ 2147483647 h 788"/>
              <a:gd name="T32" fmla="*/ 2147483647 w 530"/>
              <a:gd name="T33" fmla="*/ 2147483647 h 788"/>
              <a:gd name="T34" fmla="*/ 2147483647 w 530"/>
              <a:gd name="T35" fmla="*/ 2147483647 h 788"/>
              <a:gd name="T36" fmla="*/ 2147483647 w 530"/>
              <a:gd name="T37" fmla="*/ 2147483647 h 788"/>
              <a:gd name="T38" fmla="*/ 2147483647 w 530"/>
              <a:gd name="T39" fmla="*/ 2147483647 h 788"/>
              <a:gd name="T40" fmla="*/ 2147483647 w 530"/>
              <a:gd name="T41" fmla="*/ 2147483647 h 788"/>
              <a:gd name="T42" fmla="*/ 2147483647 w 530"/>
              <a:gd name="T43" fmla="*/ 2147483647 h 788"/>
              <a:gd name="T44" fmla="*/ 2147483647 w 530"/>
              <a:gd name="T45" fmla="*/ 2147483647 h 788"/>
              <a:gd name="T46" fmla="*/ 2147483647 w 530"/>
              <a:gd name="T47" fmla="*/ 2147483647 h 788"/>
              <a:gd name="T48" fmla="*/ 2147483647 w 530"/>
              <a:gd name="T49" fmla="*/ 2147483647 h 788"/>
              <a:gd name="T50" fmla="*/ 2147483647 w 530"/>
              <a:gd name="T51" fmla="*/ 2147483647 h 788"/>
              <a:gd name="T52" fmla="*/ 2147483647 w 530"/>
              <a:gd name="T53" fmla="*/ 2147483647 h 788"/>
              <a:gd name="T54" fmla="*/ 2147483647 w 530"/>
              <a:gd name="T55" fmla="*/ 2147483647 h 788"/>
              <a:gd name="T56" fmla="*/ 2147483647 w 530"/>
              <a:gd name="T57" fmla="*/ 2147483647 h 788"/>
              <a:gd name="T58" fmla="*/ 2147483647 w 530"/>
              <a:gd name="T59" fmla="*/ 2147483647 h 788"/>
              <a:gd name="T60" fmla="*/ 2147483647 w 530"/>
              <a:gd name="T61" fmla="*/ 2147483647 h 788"/>
              <a:gd name="T62" fmla="*/ 2147483647 w 530"/>
              <a:gd name="T63" fmla="*/ 2147483647 h 788"/>
              <a:gd name="T64" fmla="*/ 2147483647 w 530"/>
              <a:gd name="T65" fmla="*/ 2147483647 h 788"/>
              <a:gd name="T66" fmla="*/ 2147483647 w 530"/>
              <a:gd name="T67" fmla="*/ 2147483647 h 788"/>
              <a:gd name="T68" fmla="*/ 2147483647 w 530"/>
              <a:gd name="T69" fmla="*/ 2147483647 h 788"/>
              <a:gd name="T70" fmla="*/ 2147483647 w 530"/>
              <a:gd name="T71" fmla="*/ 2147483647 h 788"/>
              <a:gd name="T72" fmla="*/ 2147483647 w 530"/>
              <a:gd name="T73" fmla="*/ 2147483647 h 788"/>
              <a:gd name="T74" fmla="*/ 2147483647 w 530"/>
              <a:gd name="T75" fmla="*/ 2147483647 h 788"/>
              <a:gd name="T76" fmla="*/ 2147483647 w 530"/>
              <a:gd name="T77" fmla="*/ 2147483647 h 788"/>
              <a:gd name="T78" fmla="*/ 2147483647 w 530"/>
              <a:gd name="T79" fmla="*/ 2147483647 h 788"/>
              <a:gd name="T80" fmla="*/ 2147483647 w 530"/>
              <a:gd name="T81" fmla="*/ 2147483647 h 788"/>
              <a:gd name="T82" fmla="*/ 2147483647 w 530"/>
              <a:gd name="T83" fmla="*/ 2147483647 h 788"/>
              <a:gd name="T84" fmla="*/ 2147483647 w 530"/>
              <a:gd name="T85" fmla="*/ 2147483647 h 788"/>
              <a:gd name="T86" fmla="*/ 2147483647 w 530"/>
              <a:gd name="T87" fmla="*/ 2147483647 h 788"/>
              <a:gd name="T88" fmla="*/ 2147483647 w 530"/>
              <a:gd name="T89" fmla="*/ 2147483647 h 788"/>
              <a:gd name="T90" fmla="*/ 2147483647 w 530"/>
              <a:gd name="T91" fmla="*/ 2147483647 h 788"/>
              <a:gd name="T92" fmla="*/ 2147483647 w 530"/>
              <a:gd name="T93" fmla="*/ 2147483647 h 788"/>
              <a:gd name="T94" fmla="*/ 2147483647 w 530"/>
              <a:gd name="T95" fmla="*/ 2147483647 h 788"/>
              <a:gd name="T96" fmla="*/ 2147483647 w 530"/>
              <a:gd name="T97" fmla="*/ 2147483647 h 788"/>
              <a:gd name="T98" fmla="*/ 2147483647 w 530"/>
              <a:gd name="T99" fmla="*/ 2147483647 h 788"/>
              <a:gd name="T100" fmla="*/ 2147483647 w 530"/>
              <a:gd name="T101" fmla="*/ 2147483647 h 788"/>
              <a:gd name="T102" fmla="*/ 2147483647 w 530"/>
              <a:gd name="T103" fmla="*/ 2147483647 h 788"/>
              <a:gd name="T104" fmla="*/ 2147483647 w 530"/>
              <a:gd name="T105" fmla="*/ 2147483647 h 788"/>
              <a:gd name="T106" fmla="*/ 2147483647 w 530"/>
              <a:gd name="T107" fmla="*/ 2147483647 h 788"/>
              <a:gd name="T108" fmla="*/ 2147483647 w 530"/>
              <a:gd name="T109" fmla="*/ 2147483647 h 788"/>
              <a:gd name="T110" fmla="*/ 0 w 530"/>
              <a:gd name="T111" fmla="*/ 2147483647 h 788"/>
              <a:gd name="T112" fmla="*/ 2147483647 w 530"/>
              <a:gd name="T113" fmla="*/ 2147483647 h 788"/>
              <a:gd name="T114" fmla="*/ 2147483647 w 530"/>
              <a:gd name="T115" fmla="*/ 2147483647 h 7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0"/>
              <a:gd name="T175" fmla="*/ 0 h 788"/>
              <a:gd name="T176" fmla="*/ 530 w 530"/>
              <a:gd name="T177" fmla="*/ 788 h 7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0" h="788">
                <a:moveTo>
                  <a:pt x="528" y="0"/>
                </a:moveTo>
                <a:lnTo>
                  <a:pt x="514" y="7"/>
                </a:lnTo>
                <a:lnTo>
                  <a:pt x="516" y="22"/>
                </a:lnTo>
                <a:lnTo>
                  <a:pt x="502" y="28"/>
                </a:lnTo>
                <a:lnTo>
                  <a:pt x="511" y="33"/>
                </a:lnTo>
                <a:lnTo>
                  <a:pt x="506" y="57"/>
                </a:lnTo>
                <a:lnTo>
                  <a:pt x="520" y="49"/>
                </a:lnTo>
                <a:lnTo>
                  <a:pt x="530" y="18"/>
                </a:lnTo>
                <a:lnTo>
                  <a:pt x="528" y="0"/>
                </a:lnTo>
                <a:close/>
                <a:moveTo>
                  <a:pt x="146" y="165"/>
                </a:moveTo>
                <a:lnTo>
                  <a:pt x="138" y="172"/>
                </a:lnTo>
                <a:lnTo>
                  <a:pt x="127" y="160"/>
                </a:lnTo>
                <a:lnTo>
                  <a:pt x="146" y="165"/>
                </a:lnTo>
                <a:close/>
                <a:moveTo>
                  <a:pt x="218" y="112"/>
                </a:moveTo>
                <a:lnTo>
                  <a:pt x="162" y="129"/>
                </a:lnTo>
                <a:lnTo>
                  <a:pt x="155" y="161"/>
                </a:lnTo>
                <a:lnTo>
                  <a:pt x="200" y="142"/>
                </a:lnTo>
                <a:lnTo>
                  <a:pt x="218" y="112"/>
                </a:lnTo>
                <a:close/>
                <a:moveTo>
                  <a:pt x="378" y="121"/>
                </a:moveTo>
                <a:lnTo>
                  <a:pt x="378" y="112"/>
                </a:lnTo>
                <a:lnTo>
                  <a:pt x="385" y="115"/>
                </a:lnTo>
                <a:lnTo>
                  <a:pt x="387" y="119"/>
                </a:lnTo>
                <a:lnTo>
                  <a:pt x="378" y="121"/>
                </a:lnTo>
                <a:close/>
                <a:moveTo>
                  <a:pt x="415" y="114"/>
                </a:moveTo>
                <a:lnTo>
                  <a:pt x="399" y="107"/>
                </a:lnTo>
                <a:lnTo>
                  <a:pt x="394" y="95"/>
                </a:lnTo>
                <a:lnTo>
                  <a:pt x="384" y="107"/>
                </a:lnTo>
                <a:lnTo>
                  <a:pt x="413" y="119"/>
                </a:lnTo>
                <a:lnTo>
                  <a:pt x="415" y="114"/>
                </a:lnTo>
                <a:close/>
                <a:moveTo>
                  <a:pt x="188" y="172"/>
                </a:moveTo>
                <a:lnTo>
                  <a:pt x="160" y="190"/>
                </a:lnTo>
                <a:lnTo>
                  <a:pt x="176" y="215"/>
                </a:lnTo>
                <a:lnTo>
                  <a:pt x="197" y="222"/>
                </a:lnTo>
                <a:lnTo>
                  <a:pt x="188" y="172"/>
                </a:lnTo>
                <a:close/>
                <a:moveTo>
                  <a:pt x="145" y="279"/>
                </a:moveTo>
                <a:lnTo>
                  <a:pt x="160" y="286"/>
                </a:lnTo>
                <a:lnTo>
                  <a:pt x="180" y="283"/>
                </a:lnTo>
                <a:lnTo>
                  <a:pt x="160" y="257"/>
                </a:lnTo>
                <a:lnTo>
                  <a:pt x="157" y="278"/>
                </a:lnTo>
                <a:lnTo>
                  <a:pt x="145" y="279"/>
                </a:lnTo>
                <a:close/>
                <a:moveTo>
                  <a:pt x="171" y="303"/>
                </a:moveTo>
                <a:lnTo>
                  <a:pt x="164" y="313"/>
                </a:lnTo>
                <a:lnTo>
                  <a:pt x="146" y="322"/>
                </a:lnTo>
                <a:lnTo>
                  <a:pt x="159" y="309"/>
                </a:lnTo>
                <a:lnTo>
                  <a:pt x="171" y="303"/>
                </a:lnTo>
                <a:close/>
                <a:moveTo>
                  <a:pt x="139" y="314"/>
                </a:moveTo>
                <a:lnTo>
                  <a:pt x="115" y="322"/>
                </a:lnTo>
                <a:lnTo>
                  <a:pt x="139" y="334"/>
                </a:lnTo>
                <a:lnTo>
                  <a:pt x="139" y="314"/>
                </a:lnTo>
                <a:close/>
                <a:moveTo>
                  <a:pt x="192" y="344"/>
                </a:moveTo>
                <a:lnTo>
                  <a:pt x="185" y="359"/>
                </a:lnTo>
                <a:lnTo>
                  <a:pt x="176" y="362"/>
                </a:lnTo>
                <a:lnTo>
                  <a:pt x="181" y="341"/>
                </a:lnTo>
                <a:lnTo>
                  <a:pt x="192" y="344"/>
                </a:lnTo>
                <a:close/>
                <a:moveTo>
                  <a:pt x="195" y="454"/>
                </a:moveTo>
                <a:lnTo>
                  <a:pt x="166" y="471"/>
                </a:lnTo>
                <a:lnTo>
                  <a:pt x="194" y="471"/>
                </a:lnTo>
                <a:lnTo>
                  <a:pt x="195" y="454"/>
                </a:lnTo>
                <a:close/>
                <a:moveTo>
                  <a:pt x="211" y="779"/>
                </a:moveTo>
                <a:lnTo>
                  <a:pt x="275" y="777"/>
                </a:lnTo>
                <a:lnTo>
                  <a:pt x="295" y="769"/>
                </a:lnTo>
                <a:lnTo>
                  <a:pt x="317" y="780"/>
                </a:lnTo>
                <a:lnTo>
                  <a:pt x="413" y="788"/>
                </a:lnTo>
                <a:lnTo>
                  <a:pt x="466" y="774"/>
                </a:lnTo>
                <a:lnTo>
                  <a:pt x="476" y="760"/>
                </a:lnTo>
                <a:lnTo>
                  <a:pt x="434" y="750"/>
                </a:lnTo>
                <a:lnTo>
                  <a:pt x="434" y="743"/>
                </a:lnTo>
                <a:lnTo>
                  <a:pt x="443" y="734"/>
                </a:lnTo>
                <a:lnTo>
                  <a:pt x="452" y="719"/>
                </a:lnTo>
                <a:lnTo>
                  <a:pt x="471" y="722"/>
                </a:lnTo>
                <a:lnTo>
                  <a:pt x="483" y="708"/>
                </a:lnTo>
                <a:lnTo>
                  <a:pt x="509" y="691"/>
                </a:lnTo>
                <a:lnTo>
                  <a:pt x="518" y="651"/>
                </a:lnTo>
                <a:lnTo>
                  <a:pt x="511" y="639"/>
                </a:lnTo>
                <a:lnTo>
                  <a:pt x="490" y="626"/>
                </a:lnTo>
                <a:lnTo>
                  <a:pt x="453" y="624"/>
                </a:lnTo>
                <a:lnTo>
                  <a:pt x="439" y="635"/>
                </a:lnTo>
                <a:lnTo>
                  <a:pt x="420" y="624"/>
                </a:lnTo>
                <a:lnTo>
                  <a:pt x="452" y="597"/>
                </a:lnTo>
                <a:lnTo>
                  <a:pt x="441" y="581"/>
                </a:lnTo>
                <a:lnTo>
                  <a:pt x="417" y="552"/>
                </a:lnTo>
                <a:lnTo>
                  <a:pt x="446" y="566"/>
                </a:lnTo>
                <a:lnTo>
                  <a:pt x="446" y="552"/>
                </a:lnTo>
                <a:lnTo>
                  <a:pt x="434" y="533"/>
                </a:lnTo>
                <a:lnTo>
                  <a:pt x="434" y="520"/>
                </a:lnTo>
                <a:lnTo>
                  <a:pt x="418" y="487"/>
                </a:lnTo>
                <a:lnTo>
                  <a:pt x="396" y="473"/>
                </a:lnTo>
                <a:lnTo>
                  <a:pt x="382" y="437"/>
                </a:lnTo>
                <a:lnTo>
                  <a:pt x="387" y="397"/>
                </a:lnTo>
                <a:lnTo>
                  <a:pt x="343" y="348"/>
                </a:lnTo>
                <a:lnTo>
                  <a:pt x="319" y="348"/>
                </a:lnTo>
                <a:lnTo>
                  <a:pt x="305" y="337"/>
                </a:lnTo>
                <a:lnTo>
                  <a:pt x="349" y="330"/>
                </a:lnTo>
                <a:lnTo>
                  <a:pt x="337" y="310"/>
                </a:lnTo>
                <a:lnTo>
                  <a:pt x="382" y="286"/>
                </a:lnTo>
                <a:lnTo>
                  <a:pt x="401" y="259"/>
                </a:lnTo>
                <a:lnTo>
                  <a:pt x="418" y="249"/>
                </a:lnTo>
                <a:lnTo>
                  <a:pt x="424" y="234"/>
                </a:lnTo>
                <a:lnTo>
                  <a:pt x="406" y="222"/>
                </a:lnTo>
                <a:lnTo>
                  <a:pt x="343" y="209"/>
                </a:lnTo>
                <a:lnTo>
                  <a:pt x="305" y="213"/>
                </a:lnTo>
                <a:lnTo>
                  <a:pt x="302" y="203"/>
                </a:lnTo>
                <a:lnTo>
                  <a:pt x="323" y="194"/>
                </a:lnTo>
                <a:lnTo>
                  <a:pt x="317" y="181"/>
                </a:lnTo>
                <a:lnTo>
                  <a:pt x="347" y="172"/>
                </a:lnTo>
                <a:lnTo>
                  <a:pt x="384" y="141"/>
                </a:lnTo>
                <a:lnTo>
                  <a:pt x="317" y="131"/>
                </a:lnTo>
                <a:lnTo>
                  <a:pt x="300" y="123"/>
                </a:lnTo>
                <a:lnTo>
                  <a:pt x="255" y="146"/>
                </a:lnTo>
                <a:lnTo>
                  <a:pt x="251" y="164"/>
                </a:lnTo>
                <a:lnTo>
                  <a:pt x="223" y="171"/>
                </a:lnTo>
                <a:lnTo>
                  <a:pt x="221" y="191"/>
                </a:lnTo>
                <a:lnTo>
                  <a:pt x="211" y="191"/>
                </a:lnTo>
                <a:lnTo>
                  <a:pt x="206" y="202"/>
                </a:lnTo>
                <a:lnTo>
                  <a:pt x="223" y="207"/>
                </a:lnTo>
                <a:lnTo>
                  <a:pt x="209" y="223"/>
                </a:lnTo>
                <a:lnTo>
                  <a:pt x="185" y="248"/>
                </a:lnTo>
                <a:lnTo>
                  <a:pt x="169" y="251"/>
                </a:lnTo>
                <a:lnTo>
                  <a:pt x="176" y="257"/>
                </a:lnTo>
                <a:lnTo>
                  <a:pt x="181" y="275"/>
                </a:lnTo>
                <a:lnTo>
                  <a:pt x="211" y="269"/>
                </a:lnTo>
                <a:lnTo>
                  <a:pt x="171" y="320"/>
                </a:lnTo>
                <a:lnTo>
                  <a:pt x="173" y="329"/>
                </a:lnTo>
                <a:lnTo>
                  <a:pt x="146" y="360"/>
                </a:lnTo>
                <a:lnTo>
                  <a:pt x="162" y="359"/>
                </a:lnTo>
                <a:lnTo>
                  <a:pt x="190" y="315"/>
                </a:lnTo>
                <a:lnTo>
                  <a:pt x="207" y="302"/>
                </a:lnTo>
                <a:lnTo>
                  <a:pt x="192" y="324"/>
                </a:lnTo>
                <a:lnTo>
                  <a:pt x="220" y="325"/>
                </a:lnTo>
                <a:lnTo>
                  <a:pt x="206" y="347"/>
                </a:lnTo>
                <a:lnTo>
                  <a:pt x="213" y="362"/>
                </a:lnTo>
                <a:lnTo>
                  <a:pt x="176" y="398"/>
                </a:lnTo>
                <a:lnTo>
                  <a:pt x="167" y="398"/>
                </a:lnTo>
                <a:lnTo>
                  <a:pt x="167" y="422"/>
                </a:lnTo>
                <a:lnTo>
                  <a:pt x="185" y="416"/>
                </a:lnTo>
                <a:lnTo>
                  <a:pt x="204" y="429"/>
                </a:lnTo>
                <a:lnTo>
                  <a:pt x="214" y="421"/>
                </a:lnTo>
                <a:lnTo>
                  <a:pt x="234" y="427"/>
                </a:lnTo>
                <a:lnTo>
                  <a:pt x="263" y="421"/>
                </a:lnTo>
                <a:lnTo>
                  <a:pt x="286" y="427"/>
                </a:lnTo>
                <a:lnTo>
                  <a:pt x="246" y="450"/>
                </a:lnTo>
                <a:lnTo>
                  <a:pt x="253" y="491"/>
                </a:lnTo>
                <a:lnTo>
                  <a:pt x="282" y="486"/>
                </a:lnTo>
                <a:lnTo>
                  <a:pt x="275" y="505"/>
                </a:lnTo>
                <a:lnTo>
                  <a:pt x="251" y="540"/>
                </a:lnTo>
                <a:lnTo>
                  <a:pt x="248" y="554"/>
                </a:lnTo>
                <a:lnTo>
                  <a:pt x="199" y="543"/>
                </a:lnTo>
                <a:lnTo>
                  <a:pt x="138" y="573"/>
                </a:lnTo>
                <a:lnTo>
                  <a:pt x="173" y="570"/>
                </a:lnTo>
                <a:lnTo>
                  <a:pt x="166" y="596"/>
                </a:lnTo>
                <a:lnTo>
                  <a:pt x="153" y="621"/>
                </a:lnTo>
                <a:lnTo>
                  <a:pt x="113" y="632"/>
                </a:lnTo>
                <a:lnTo>
                  <a:pt x="75" y="639"/>
                </a:lnTo>
                <a:lnTo>
                  <a:pt x="80" y="663"/>
                </a:lnTo>
                <a:lnTo>
                  <a:pt x="120" y="657"/>
                </a:lnTo>
                <a:lnTo>
                  <a:pt x="134" y="678"/>
                </a:lnTo>
                <a:lnTo>
                  <a:pt x="155" y="674"/>
                </a:lnTo>
                <a:lnTo>
                  <a:pt x="181" y="704"/>
                </a:lnTo>
                <a:lnTo>
                  <a:pt x="214" y="691"/>
                </a:lnTo>
                <a:lnTo>
                  <a:pt x="235" y="684"/>
                </a:lnTo>
                <a:lnTo>
                  <a:pt x="204" y="709"/>
                </a:lnTo>
                <a:lnTo>
                  <a:pt x="178" y="718"/>
                </a:lnTo>
                <a:lnTo>
                  <a:pt x="143" y="709"/>
                </a:lnTo>
                <a:lnTo>
                  <a:pt x="126" y="709"/>
                </a:lnTo>
                <a:lnTo>
                  <a:pt x="91" y="732"/>
                </a:lnTo>
                <a:lnTo>
                  <a:pt x="28" y="762"/>
                </a:lnTo>
                <a:lnTo>
                  <a:pt x="7" y="769"/>
                </a:lnTo>
                <a:lnTo>
                  <a:pt x="0" y="777"/>
                </a:lnTo>
                <a:lnTo>
                  <a:pt x="9" y="776"/>
                </a:lnTo>
                <a:lnTo>
                  <a:pt x="28" y="785"/>
                </a:lnTo>
                <a:lnTo>
                  <a:pt x="71" y="766"/>
                </a:lnTo>
                <a:lnTo>
                  <a:pt x="120" y="785"/>
                </a:lnTo>
                <a:lnTo>
                  <a:pt x="139" y="785"/>
                </a:lnTo>
                <a:lnTo>
                  <a:pt x="152" y="760"/>
                </a:lnTo>
                <a:lnTo>
                  <a:pt x="197" y="758"/>
                </a:lnTo>
                <a:lnTo>
                  <a:pt x="211" y="779"/>
                </a:lnTo>
                <a:close/>
              </a:path>
            </a:pathLst>
          </a:custGeom>
          <a:solidFill>
            <a:srgbClr val="39B218"/>
          </a:solidFill>
          <a:ln w="36513">
            <a:solidFill>
              <a:srgbClr val="000000"/>
            </a:solidFill>
            <a:prstDash val="solid"/>
            <a:round/>
            <a:headEnd/>
            <a:tailEnd/>
          </a:ln>
        </p:spPr>
        <p:txBody>
          <a:bodyPr/>
          <a:lstStyle/>
          <a:p>
            <a:endParaRPr lang="cs-CZ"/>
          </a:p>
        </p:txBody>
      </p:sp>
      <p:sp>
        <p:nvSpPr>
          <p:cNvPr id="13356" name="Freeform 45"/>
          <p:cNvSpPr>
            <a:spLocks noEditPoints="1"/>
          </p:cNvSpPr>
          <p:nvPr/>
        </p:nvSpPr>
        <p:spPr bwMode="auto">
          <a:xfrm>
            <a:off x="4512734" y="1033463"/>
            <a:ext cx="1131623" cy="1931987"/>
          </a:xfrm>
          <a:custGeom>
            <a:avLst/>
            <a:gdLst>
              <a:gd name="T0" fmla="*/ 2147483647 w 591"/>
              <a:gd name="T1" fmla="*/ 2147483647 h 1094"/>
              <a:gd name="T2" fmla="*/ 2147483647 w 591"/>
              <a:gd name="T3" fmla="*/ 0 h 1094"/>
              <a:gd name="T4" fmla="*/ 2147483647 w 591"/>
              <a:gd name="T5" fmla="*/ 2147483647 h 1094"/>
              <a:gd name="T6" fmla="*/ 2147483647 w 591"/>
              <a:gd name="T7" fmla="*/ 2147483647 h 1094"/>
              <a:gd name="T8" fmla="*/ 2147483647 w 591"/>
              <a:gd name="T9" fmla="*/ 2147483647 h 1094"/>
              <a:gd name="T10" fmla="*/ 2147483647 w 591"/>
              <a:gd name="T11" fmla="*/ 2147483647 h 1094"/>
              <a:gd name="T12" fmla="*/ 2147483647 w 591"/>
              <a:gd name="T13" fmla="*/ 2147483647 h 1094"/>
              <a:gd name="T14" fmla="*/ 2147483647 w 591"/>
              <a:gd name="T15" fmla="*/ 2147483647 h 1094"/>
              <a:gd name="T16" fmla="*/ 2147483647 w 591"/>
              <a:gd name="T17" fmla="*/ 2147483647 h 1094"/>
              <a:gd name="T18" fmla="*/ 2147483647 w 591"/>
              <a:gd name="T19" fmla="*/ 2147483647 h 1094"/>
              <a:gd name="T20" fmla="*/ 2147483647 w 591"/>
              <a:gd name="T21" fmla="*/ 2147483647 h 1094"/>
              <a:gd name="T22" fmla="*/ 2147483647 w 591"/>
              <a:gd name="T23" fmla="*/ 2147483647 h 1094"/>
              <a:gd name="T24" fmla="*/ 2147483647 w 591"/>
              <a:gd name="T25" fmla="*/ 2147483647 h 1094"/>
              <a:gd name="T26" fmla="*/ 2147483647 w 591"/>
              <a:gd name="T27" fmla="*/ 2147483647 h 1094"/>
              <a:gd name="T28" fmla="*/ 2147483647 w 591"/>
              <a:gd name="T29" fmla="*/ 2147483647 h 1094"/>
              <a:gd name="T30" fmla="*/ 2147483647 w 591"/>
              <a:gd name="T31" fmla="*/ 2147483647 h 1094"/>
              <a:gd name="T32" fmla="*/ 2147483647 w 591"/>
              <a:gd name="T33" fmla="*/ 2147483647 h 1094"/>
              <a:gd name="T34" fmla="*/ 2147483647 w 591"/>
              <a:gd name="T35" fmla="*/ 2147483647 h 1094"/>
              <a:gd name="T36" fmla="*/ 2147483647 w 591"/>
              <a:gd name="T37" fmla="*/ 2147483647 h 1094"/>
              <a:gd name="T38" fmla="*/ 2147483647 w 591"/>
              <a:gd name="T39" fmla="*/ 2147483647 h 1094"/>
              <a:gd name="T40" fmla="*/ 2147483647 w 591"/>
              <a:gd name="T41" fmla="*/ 2147483647 h 1094"/>
              <a:gd name="T42" fmla="*/ 2147483647 w 591"/>
              <a:gd name="T43" fmla="*/ 2147483647 h 1094"/>
              <a:gd name="T44" fmla="*/ 2147483647 w 591"/>
              <a:gd name="T45" fmla="*/ 2147483647 h 1094"/>
              <a:gd name="T46" fmla="*/ 2147483647 w 591"/>
              <a:gd name="T47" fmla="*/ 2147483647 h 1094"/>
              <a:gd name="T48" fmla="*/ 2147483647 w 591"/>
              <a:gd name="T49" fmla="*/ 2147483647 h 1094"/>
              <a:gd name="T50" fmla="*/ 2147483647 w 591"/>
              <a:gd name="T51" fmla="*/ 2147483647 h 1094"/>
              <a:gd name="T52" fmla="*/ 2147483647 w 591"/>
              <a:gd name="T53" fmla="*/ 2147483647 h 1094"/>
              <a:gd name="T54" fmla="*/ 2147483647 w 591"/>
              <a:gd name="T55" fmla="*/ 2147483647 h 1094"/>
              <a:gd name="T56" fmla="*/ 2147483647 w 591"/>
              <a:gd name="T57" fmla="*/ 2147483647 h 1094"/>
              <a:gd name="T58" fmla="*/ 2147483647 w 591"/>
              <a:gd name="T59" fmla="*/ 2147483647 h 1094"/>
              <a:gd name="T60" fmla="*/ 2147483647 w 591"/>
              <a:gd name="T61" fmla="*/ 2147483647 h 1094"/>
              <a:gd name="T62" fmla="*/ 2147483647 w 591"/>
              <a:gd name="T63" fmla="*/ 2147483647 h 1094"/>
              <a:gd name="T64" fmla="*/ 2147483647 w 591"/>
              <a:gd name="T65" fmla="*/ 2147483647 h 1094"/>
              <a:gd name="T66" fmla="*/ 2147483647 w 591"/>
              <a:gd name="T67" fmla="*/ 2147483647 h 1094"/>
              <a:gd name="T68" fmla="*/ 2147483647 w 591"/>
              <a:gd name="T69" fmla="*/ 2147483647 h 1094"/>
              <a:gd name="T70" fmla="*/ 2147483647 w 591"/>
              <a:gd name="T71" fmla="*/ 2147483647 h 1094"/>
              <a:gd name="T72" fmla="*/ 2147483647 w 591"/>
              <a:gd name="T73" fmla="*/ 2147483647 h 1094"/>
              <a:gd name="T74" fmla="*/ 2147483647 w 591"/>
              <a:gd name="T75" fmla="*/ 2147483647 h 1094"/>
              <a:gd name="T76" fmla="*/ 2147483647 w 591"/>
              <a:gd name="T77" fmla="*/ 2147483647 h 1094"/>
              <a:gd name="T78" fmla="*/ 2147483647 w 591"/>
              <a:gd name="T79" fmla="*/ 2147483647 h 1094"/>
              <a:gd name="T80" fmla="*/ 2147483647 w 591"/>
              <a:gd name="T81" fmla="*/ 2147483647 h 1094"/>
              <a:gd name="T82" fmla="*/ 2147483647 w 591"/>
              <a:gd name="T83" fmla="*/ 2147483647 h 1094"/>
              <a:gd name="T84" fmla="*/ 2147483647 w 591"/>
              <a:gd name="T85" fmla="*/ 2147483647 h 1094"/>
              <a:gd name="T86" fmla="*/ 2147483647 w 591"/>
              <a:gd name="T87" fmla="*/ 2147483647 h 1094"/>
              <a:gd name="T88" fmla="*/ 2147483647 w 591"/>
              <a:gd name="T89" fmla="*/ 2147483647 h 1094"/>
              <a:gd name="T90" fmla="*/ 2147483647 w 591"/>
              <a:gd name="T91" fmla="*/ 2147483647 h 1094"/>
              <a:gd name="T92" fmla="*/ 2147483647 w 591"/>
              <a:gd name="T93" fmla="*/ 2147483647 h 1094"/>
              <a:gd name="T94" fmla="*/ 2147483647 w 591"/>
              <a:gd name="T95" fmla="*/ 2147483647 h 1094"/>
              <a:gd name="T96" fmla="*/ 2147483647 w 591"/>
              <a:gd name="T97" fmla="*/ 2147483647 h 1094"/>
              <a:gd name="T98" fmla="*/ 2147483647 w 591"/>
              <a:gd name="T99" fmla="*/ 2147483647 h 1094"/>
              <a:gd name="T100" fmla="*/ 2147483647 w 591"/>
              <a:gd name="T101" fmla="*/ 2147483647 h 10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1"/>
              <a:gd name="T154" fmla="*/ 0 h 1094"/>
              <a:gd name="T155" fmla="*/ 591 w 591"/>
              <a:gd name="T156" fmla="*/ 1094 h 10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1" h="1094">
                <a:moveTo>
                  <a:pt x="569" y="205"/>
                </a:moveTo>
                <a:lnTo>
                  <a:pt x="576" y="186"/>
                </a:lnTo>
                <a:lnTo>
                  <a:pt x="574" y="172"/>
                </a:lnTo>
                <a:lnTo>
                  <a:pt x="550" y="140"/>
                </a:lnTo>
                <a:lnTo>
                  <a:pt x="553" y="128"/>
                </a:lnTo>
                <a:lnTo>
                  <a:pt x="541" y="77"/>
                </a:lnTo>
                <a:lnTo>
                  <a:pt x="513" y="49"/>
                </a:lnTo>
                <a:lnTo>
                  <a:pt x="499" y="42"/>
                </a:lnTo>
                <a:lnTo>
                  <a:pt x="473" y="38"/>
                </a:lnTo>
                <a:lnTo>
                  <a:pt x="417" y="0"/>
                </a:lnTo>
                <a:lnTo>
                  <a:pt x="401" y="23"/>
                </a:lnTo>
                <a:lnTo>
                  <a:pt x="394" y="53"/>
                </a:lnTo>
                <a:lnTo>
                  <a:pt x="363" y="48"/>
                </a:lnTo>
                <a:lnTo>
                  <a:pt x="330" y="54"/>
                </a:lnTo>
                <a:lnTo>
                  <a:pt x="319" y="92"/>
                </a:lnTo>
                <a:lnTo>
                  <a:pt x="295" y="84"/>
                </a:lnTo>
                <a:lnTo>
                  <a:pt x="276" y="102"/>
                </a:lnTo>
                <a:lnTo>
                  <a:pt x="257" y="141"/>
                </a:lnTo>
                <a:lnTo>
                  <a:pt x="262" y="172"/>
                </a:lnTo>
                <a:lnTo>
                  <a:pt x="230" y="206"/>
                </a:lnTo>
                <a:lnTo>
                  <a:pt x="220" y="234"/>
                </a:lnTo>
                <a:lnTo>
                  <a:pt x="192" y="245"/>
                </a:lnTo>
                <a:lnTo>
                  <a:pt x="185" y="314"/>
                </a:lnTo>
                <a:lnTo>
                  <a:pt x="155" y="363"/>
                </a:lnTo>
                <a:lnTo>
                  <a:pt x="173" y="379"/>
                </a:lnTo>
                <a:lnTo>
                  <a:pt x="169" y="400"/>
                </a:lnTo>
                <a:lnTo>
                  <a:pt x="162" y="408"/>
                </a:lnTo>
                <a:lnTo>
                  <a:pt x="136" y="404"/>
                </a:lnTo>
                <a:lnTo>
                  <a:pt x="105" y="415"/>
                </a:lnTo>
                <a:lnTo>
                  <a:pt x="72" y="455"/>
                </a:lnTo>
                <a:lnTo>
                  <a:pt x="84" y="480"/>
                </a:lnTo>
                <a:lnTo>
                  <a:pt x="73" y="501"/>
                </a:lnTo>
                <a:lnTo>
                  <a:pt x="72" y="530"/>
                </a:lnTo>
                <a:lnTo>
                  <a:pt x="73" y="540"/>
                </a:lnTo>
                <a:lnTo>
                  <a:pt x="72" y="582"/>
                </a:lnTo>
                <a:lnTo>
                  <a:pt x="79" y="593"/>
                </a:lnTo>
                <a:lnTo>
                  <a:pt x="96" y="605"/>
                </a:lnTo>
                <a:lnTo>
                  <a:pt x="100" y="620"/>
                </a:lnTo>
                <a:lnTo>
                  <a:pt x="84" y="641"/>
                </a:lnTo>
                <a:lnTo>
                  <a:pt x="70" y="643"/>
                </a:lnTo>
                <a:lnTo>
                  <a:pt x="66" y="649"/>
                </a:lnTo>
                <a:lnTo>
                  <a:pt x="75" y="658"/>
                </a:lnTo>
                <a:lnTo>
                  <a:pt x="82" y="681"/>
                </a:lnTo>
                <a:lnTo>
                  <a:pt x="75" y="719"/>
                </a:lnTo>
                <a:lnTo>
                  <a:pt x="70" y="727"/>
                </a:lnTo>
                <a:lnTo>
                  <a:pt x="44" y="734"/>
                </a:lnTo>
                <a:lnTo>
                  <a:pt x="44" y="744"/>
                </a:lnTo>
                <a:lnTo>
                  <a:pt x="30" y="760"/>
                </a:lnTo>
                <a:lnTo>
                  <a:pt x="30" y="772"/>
                </a:lnTo>
                <a:lnTo>
                  <a:pt x="33" y="780"/>
                </a:lnTo>
                <a:lnTo>
                  <a:pt x="32" y="800"/>
                </a:lnTo>
                <a:lnTo>
                  <a:pt x="9" y="815"/>
                </a:lnTo>
                <a:lnTo>
                  <a:pt x="9" y="796"/>
                </a:lnTo>
                <a:lnTo>
                  <a:pt x="0" y="813"/>
                </a:lnTo>
                <a:lnTo>
                  <a:pt x="5" y="848"/>
                </a:lnTo>
                <a:lnTo>
                  <a:pt x="11" y="853"/>
                </a:lnTo>
                <a:lnTo>
                  <a:pt x="11" y="861"/>
                </a:lnTo>
                <a:lnTo>
                  <a:pt x="16" y="856"/>
                </a:lnTo>
                <a:lnTo>
                  <a:pt x="19" y="851"/>
                </a:lnTo>
                <a:lnTo>
                  <a:pt x="23" y="853"/>
                </a:lnTo>
                <a:lnTo>
                  <a:pt x="19" y="861"/>
                </a:lnTo>
                <a:lnTo>
                  <a:pt x="26" y="863"/>
                </a:lnTo>
                <a:lnTo>
                  <a:pt x="21" y="865"/>
                </a:lnTo>
                <a:lnTo>
                  <a:pt x="12" y="874"/>
                </a:lnTo>
                <a:lnTo>
                  <a:pt x="28" y="878"/>
                </a:lnTo>
                <a:lnTo>
                  <a:pt x="30" y="886"/>
                </a:lnTo>
                <a:lnTo>
                  <a:pt x="26" y="898"/>
                </a:lnTo>
                <a:lnTo>
                  <a:pt x="39" y="897"/>
                </a:lnTo>
                <a:lnTo>
                  <a:pt x="40" y="906"/>
                </a:lnTo>
                <a:lnTo>
                  <a:pt x="33" y="913"/>
                </a:lnTo>
                <a:lnTo>
                  <a:pt x="33" y="933"/>
                </a:lnTo>
                <a:lnTo>
                  <a:pt x="42" y="933"/>
                </a:lnTo>
                <a:lnTo>
                  <a:pt x="53" y="968"/>
                </a:lnTo>
                <a:lnTo>
                  <a:pt x="65" y="976"/>
                </a:lnTo>
                <a:lnTo>
                  <a:pt x="70" y="987"/>
                </a:lnTo>
                <a:lnTo>
                  <a:pt x="80" y="993"/>
                </a:lnTo>
                <a:lnTo>
                  <a:pt x="87" y="1002"/>
                </a:lnTo>
                <a:lnTo>
                  <a:pt x="87" y="1008"/>
                </a:lnTo>
                <a:lnTo>
                  <a:pt x="73" y="1009"/>
                </a:lnTo>
                <a:lnTo>
                  <a:pt x="72" y="1012"/>
                </a:lnTo>
                <a:lnTo>
                  <a:pt x="79" y="1025"/>
                </a:lnTo>
                <a:lnTo>
                  <a:pt x="63" y="1021"/>
                </a:lnTo>
                <a:lnTo>
                  <a:pt x="63" y="1027"/>
                </a:lnTo>
                <a:lnTo>
                  <a:pt x="89" y="1073"/>
                </a:lnTo>
                <a:lnTo>
                  <a:pt x="80" y="1091"/>
                </a:lnTo>
                <a:lnTo>
                  <a:pt x="93" y="1091"/>
                </a:lnTo>
                <a:lnTo>
                  <a:pt x="105" y="1094"/>
                </a:lnTo>
                <a:lnTo>
                  <a:pt x="126" y="1090"/>
                </a:lnTo>
                <a:lnTo>
                  <a:pt x="143" y="1089"/>
                </a:lnTo>
                <a:lnTo>
                  <a:pt x="154" y="1093"/>
                </a:lnTo>
                <a:lnTo>
                  <a:pt x="164" y="1079"/>
                </a:lnTo>
                <a:lnTo>
                  <a:pt x="161" y="1062"/>
                </a:lnTo>
                <a:lnTo>
                  <a:pt x="173" y="1040"/>
                </a:lnTo>
                <a:lnTo>
                  <a:pt x="183" y="1043"/>
                </a:lnTo>
                <a:lnTo>
                  <a:pt x="187" y="1035"/>
                </a:lnTo>
                <a:lnTo>
                  <a:pt x="197" y="1029"/>
                </a:lnTo>
                <a:lnTo>
                  <a:pt x="213" y="1031"/>
                </a:lnTo>
                <a:lnTo>
                  <a:pt x="222" y="1033"/>
                </a:lnTo>
                <a:lnTo>
                  <a:pt x="258" y="1033"/>
                </a:lnTo>
                <a:lnTo>
                  <a:pt x="264" y="1017"/>
                </a:lnTo>
                <a:lnTo>
                  <a:pt x="281" y="986"/>
                </a:lnTo>
                <a:lnTo>
                  <a:pt x="283" y="970"/>
                </a:lnTo>
                <a:lnTo>
                  <a:pt x="286" y="959"/>
                </a:lnTo>
                <a:lnTo>
                  <a:pt x="284" y="948"/>
                </a:lnTo>
                <a:lnTo>
                  <a:pt x="295" y="930"/>
                </a:lnTo>
                <a:lnTo>
                  <a:pt x="293" y="921"/>
                </a:lnTo>
                <a:lnTo>
                  <a:pt x="290" y="917"/>
                </a:lnTo>
                <a:lnTo>
                  <a:pt x="295" y="909"/>
                </a:lnTo>
                <a:lnTo>
                  <a:pt x="293" y="902"/>
                </a:lnTo>
                <a:lnTo>
                  <a:pt x="288" y="897"/>
                </a:lnTo>
                <a:lnTo>
                  <a:pt x="288" y="888"/>
                </a:lnTo>
                <a:lnTo>
                  <a:pt x="298" y="891"/>
                </a:lnTo>
                <a:lnTo>
                  <a:pt x="295" y="886"/>
                </a:lnTo>
                <a:lnTo>
                  <a:pt x="298" y="857"/>
                </a:lnTo>
                <a:lnTo>
                  <a:pt x="281" y="849"/>
                </a:lnTo>
                <a:lnTo>
                  <a:pt x="293" y="851"/>
                </a:lnTo>
                <a:lnTo>
                  <a:pt x="302" y="849"/>
                </a:lnTo>
                <a:lnTo>
                  <a:pt x="304" y="845"/>
                </a:lnTo>
                <a:lnTo>
                  <a:pt x="295" y="838"/>
                </a:lnTo>
                <a:lnTo>
                  <a:pt x="269" y="834"/>
                </a:lnTo>
                <a:lnTo>
                  <a:pt x="291" y="832"/>
                </a:lnTo>
                <a:lnTo>
                  <a:pt x="304" y="834"/>
                </a:lnTo>
                <a:lnTo>
                  <a:pt x="311" y="832"/>
                </a:lnTo>
                <a:lnTo>
                  <a:pt x="312" y="825"/>
                </a:lnTo>
                <a:lnTo>
                  <a:pt x="325" y="823"/>
                </a:lnTo>
                <a:lnTo>
                  <a:pt x="340" y="810"/>
                </a:lnTo>
                <a:lnTo>
                  <a:pt x="340" y="800"/>
                </a:lnTo>
                <a:lnTo>
                  <a:pt x="347" y="802"/>
                </a:lnTo>
                <a:lnTo>
                  <a:pt x="349" y="811"/>
                </a:lnTo>
                <a:lnTo>
                  <a:pt x="359" y="810"/>
                </a:lnTo>
                <a:lnTo>
                  <a:pt x="366" y="800"/>
                </a:lnTo>
                <a:lnTo>
                  <a:pt x="380" y="791"/>
                </a:lnTo>
                <a:lnTo>
                  <a:pt x="377" y="781"/>
                </a:lnTo>
                <a:lnTo>
                  <a:pt x="387" y="784"/>
                </a:lnTo>
                <a:lnTo>
                  <a:pt x="387" y="780"/>
                </a:lnTo>
                <a:lnTo>
                  <a:pt x="393" y="776"/>
                </a:lnTo>
                <a:lnTo>
                  <a:pt x="391" y="773"/>
                </a:lnTo>
                <a:lnTo>
                  <a:pt x="342" y="783"/>
                </a:lnTo>
                <a:lnTo>
                  <a:pt x="330" y="781"/>
                </a:lnTo>
                <a:lnTo>
                  <a:pt x="326" y="784"/>
                </a:lnTo>
                <a:lnTo>
                  <a:pt x="318" y="776"/>
                </a:lnTo>
                <a:lnTo>
                  <a:pt x="293" y="768"/>
                </a:lnTo>
                <a:lnTo>
                  <a:pt x="281" y="771"/>
                </a:lnTo>
                <a:lnTo>
                  <a:pt x="276" y="768"/>
                </a:lnTo>
                <a:lnTo>
                  <a:pt x="284" y="761"/>
                </a:lnTo>
                <a:lnTo>
                  <a:pt x="298" y="760"/>
                </a:lnTo>
                <a:lnTo>
                  <a:pt x="311" y="760"/>
                </a:lnTo>
                <a:lnTo>
                  <a:pt x="319" y="767"/>
                </a:lnTo>
                <a:lnTo>
                  <a:pt x="326" y="761"/>
                </a:lnTo>
                <a:lnTo>
                  <a:pt x="340" y="768"/>
                </a:lnTo>
                <a:lnTo>
                  <a:pt x="344" y="762"/>
                </a:lnTo>
                <a:lnTo>
                  <a:pt x="351" y="773"/>
                </a:lnTo>
                <a:lnTo>
                  <a:pt x="359" y="775"/>
                </a:lnTo>
                <a:lnTo>
                  <a:pt x="389" y="761"/>
                </a:lnTo>
                <a:lnTo>
                  <a:pt x="398" y="748"/>
                </a:lnTo>
                <a:lnTo>
                  <a:pt x="405" y="731"/>
                </a:lnTo>
                <a:lnTo>
                  <a:pt x="398" y="721"/>
                </a:lnTo>
                <a:lnTo>
                  <a:pt x="386" y="714"/>
                </a:lnTo>
                <a:lnTo>
                  <a:pt x="377" y="704"/>
                </a:lnTo>
                <a:lnTo>
                  <a:pt x="384" y="700"/>
                </a:lnTo>
                <a:lnTo>
                  <a:pt x="363" y="693"/>
                </a:lnTo>
                <a:lnTo>
                  <a:pt x="358" y="680"/>
                </a:lnTo>
                <a:lnTo>
                  <a:pt x="342" y="683"/>
                </a:lnTo>
                <a:lnTo>
                  <a:pt x="332" y="674"/>
                </a:lnTo>
                <a:lnTo>
                  <a:pt x="326" y="691"/>
                </a:lnTo>
                <a:lnTo>
                  <a:pt x="297" y="714"/>
                </a:lnTo>
                <a:lnTo>
                  <a:pt x="271" y="715"/>
                </a:lnTo>
                <a:lnTo>
                  <a:pt x="305" y="699"/>
                </a:lnTo>
                <a:lnTo>
                  <a:pt x="325" y="680"/>
                </a:lnTo>
                <a:lnTo>
                  <a:pt x="323" y="670"/>
                </a:lnTo>
                <a:lnTo>
                  <a:pt x="316" y="670"/>
                </a:lnTo>
                <a:lnTo>
                  <a:pt x="319" y="657"/>
                </a:lnTo>
                <a:lnTo>
                  <a:pt x="309" y="603"/>
                </a:lnTo>
                <a:lnTo>
                  <a:pt x="312" y="593"/>
                </a:lnTo>
                <a:lnTo>
                  <a:pt x="311" y="589"/>
                </a:lnTo>
                <a:lnTo>
                  <a:pt x="325" y="595"/>
                </a:lnTo>
                <a:lnTo>
                  <a:pt x="321" y="573"/>
                </a:lnTo>
                <a:lnTo>
                  <a:pt x="328" y="547"/>
                </a:lnTo>
                <a:lnTo>
                  <a:pt x="318" y="535"/>
                </a:lnTo>
                <a:lnTo>
                  <a:pt x="318" y="526"/>
                </a:lnTo>
                <a:lnTo>
                  <a:pt x="332" y="531"/>
                </a:lnTo>
                <a:lnTo>
                  <a:pt x="342" y="519"/>
                </a:lnTo>
                <a:lnTo>
                  <a:pt x="342" y="505"/>
                </a:lnTo>
                <a:lnTo>
                  <a:pt x="339" y="493"/>
                </a:lnTo>
                <a:lnTo>
                  <a:pt x="349" y="504"/>
                </a:lnTo>
                <a:lnTo>
                  <a:pt x="356" y="496"/>
                </a:lnTo>
                <a:lnTo>
                  <a:pt x="361" y="498"/>
                </a:lnTo>
                <a:lnTo>
                  <a:pt x="370" y="482"/>
                </a:lnTo>
                <a:lnTo>
                  <a:pt x="380" y="469"/>
                </a:lnTo>
                <a:lnTo>
                  <a:pt x="380" y="461"/>
                </a:lnTo>
                <a:lnTo>
                  <a:pt x="394" y="461"/>
                </a:lnTo>
                <a:lnTo>
                  <a:pt x="417" y="439"/>
                </a:lnTo>
                <a:lnTo>
                  <a:pt x="424" y="443"/>
                </a:lnTo>
                <a:lnTo>
                  <a:pt x="433" y="438"/>
                </a:lnTo>
                <a:lnTo>
                  <a:pt x="440" y="427"/>
                </a:lnTo>
                <a:lnTo>
                  <a:pt x="447" y="428"/>
                </a:lnTo>
                <a:lnTo>
                  <a:pt x="468" y="412"/>
                </a:lnTo>
                <a:lnTo>
                  <a:pt x="490" y="369"/>
                </a:lnTo>
                <a:lnTo>
                  <a:pt x="501" y="366"/>
                </a:lnTo>
                <a:lnTo>
                  <a:pt x="497" y="356"/>
                </a:lnTo>
                <a:lnTo>
                  <a:pt x="483" y="348"/>
                </a:lnTo>
                <a:lnTo>
                  <a:pt x="482" y="339"/>
                </a:lnTo>
                <a:lnTo>
                  <a:pt x="478" y="333"/>
                </a:lnTo>
                <a:lnTo>
                  <a:pt x="488" y="324"/>
                </a:lnTo>
                <a:lnTo>
                  <a:pt x="495" y="304"/>
                </a:lnTo>
                <a:lnTo>
                  <a:pt x="485" y="294"/>
                </a:lnTo>
                <a:lnTo>
                  <a:pt x="497" y="282"/>
                </a:lnTo>
                <a:lnTo>
                  <a:pt x="504" y="283"/>
                </a:lnTo>
                <a:lnTo>
                  <a:pt x="504" y="275"/>
                </a:lnTo>
                <a:lnTo>
                  <a:pt x="511" y="271"/>
                </a:lnTo>
                <a:lnTo>
                  <a:pt x="501" y="260"/>
                </a:lnTo>
                <a:lnTo>
                  <a:pt x="518" y="268"/>
                </a:lnTo>
                <a:lnTo>
                  <a:pt x="516" y="260"/>
                </a:lnTo>
                <a:lnTo>
                  <a:pt x="520" y="259"/>
                </a:lnTo>
                <a:lnTo>
                  <a:pt x="518" y="245"/>
                </a:lnTo>
                <a:lnTo>
                  <a:pt x="525" y="244"/>
                </a:lnTo>
                <a:lnTo>
                  <a:pt x="532" y="252"/>
                </a:lnTo>
                <a:lnTo>
                  <a:pt x="534" y="243"/>
                </a:lnTo>
                <a:lnTo>
                  <a:pt x="551" y="253"/>
                </a:lnTo>
                <a:lnTo>
                  <a:pt x="555" y="245"/>
                </a:lnTo>
                <a:lnTo>
                  <a:pt x="574" y="243"/>
                </a:lnTo>
                <a:lnTo>
                  <a:pt x="586" y="249"/>
                </a:lnTo>
                <a:lnTo>
                  <a:pt x="591" y="243"/>
                </a:lnTo>
                <a:lnTo>
                  <a:pt x="590" y="234"/>
                </a:lnTo>
                <a:lnTo>
                  <a:pt x="569" y="205"/>
                </a:lnTo>
                <a:close/>
                <a:moveTo>
                  <a:pt x="283" y="1024"/>
                </a:moveTo>
                <a:lnTo>
                  <a:pt x="295" y="1008"/>
                </a:lnTo>
                <a:lnTo>
                  <a:pt x="309" y="968"/>
                </a:lnTo>
                <a:lnTo>
                  <a:pt x="319" y="940"/>
                </a:lnTo>
                <a:lnTo>
                  <a:pt x="319" y="936"/>
                </a:lnTo>
                <a:lnTo>
                  <a:pt x="311" y="947"/>
                </a:lnTo>
                <a:lnTo>
                  <a:pt x="302" y="972"/>
                </a:lnTo>
                <a:lnTo>
                  <a:pt x="297" y="978"/>
                </a:lnTo>
                <a:lnTo>
                  <a:pt x="288" y="993"/>
                </a:lnTo>
                <a:lnTo>
                  <a:pt x="283" y="1024"/>
                </a:lnTo>
                <a:close/>
                <a:moveTo>
                  <a:pt x="382" y="967"/>
                </a:moveTo>
                <a:lnTo>
                  <a:pt x="387" y="964"/>
                </a:lnTo>
                <a:lnTo>
                  <a:pt x="396" y="951"/>
                </a:lnTo>
                <a:lnTo>
                  <a:pt x="410" y="939"/>
                </a:lnTo>
                <a:lnTo>
                  <a:pt x="410" y="936"/>
                </a:lnTo>
                <a:lnTo>
                  <a:pt x="420" y="929"/>
                </a:lnTo>
                <a:lnTo>
                  <a:pt x="417" y="921"/>
                </a:lnTo>
                <a:lnTo>
                  <a:pt x="415" y="905"/>
                </a:lnTo>
                <a:lnTo>
                  <a:pt x="424" y="899"/>
                </a:lnTo>
                <a:lnTo>
                  <a:pt x="424" y="890"/>
                </a:lnTo>
                <a:lnTo>
                  <a:pt x="419" y="887"/>
                </a:lnTo>
                <a:lnTo>
                  <a:pt x="414" y="892"/>
                </a:lnTo>
                <a:lnTo>
                  <a:pt x="405" y="890"/>
                </a:lnTo>
                <a:lnTo>
                  <a:pt x="386" y="910"/>
                </a:lnTo>
                <a:lnTo>
                  <a:pt x="380" y="926"/>
                </a:lnTo>
                <a:lnTo>
                  <a:pt x="380" y="933"/>
                </a:lnTo>
                <a:lnTo>
                  <a:pt x="379" y="945"/>
                </a:lnTo>
                <a:lnTo>
                  <a:pt x="382" y="949"/>
                </a:lnTo>
                <a:lnTo>
                  <a:pt x="382" y="956"/>
                </a:lnTo>
                <a:lnTo>
                  <a:pt x="387" y="955"/>
                </a:lnTo>
                <a:lnTo>
                  <a:pt x="382" y="967"/>
                </a:lnTo>
                <a:close/>
              </a:path>
            </a:pathLst>
          </a:custGeom>
          <a:solidFill>
            <a:srgbClr val="FFFFFF"/>
          </a:solidFill>
          <a:ln w="36513">
            <a:solidFill>
              <a:srgbClr val="000000"/>
            </a:solidFill>
            <a:prstDash val="solid"/>
            <a:round/>
            <a:headEnd/>
            <a:tailEnd/>
          </a:ln>
        </p:spPr>
        <p:txBody>
          <a:bodyPr/>
          <a:lstStyle/>
          <a:p>
            <a:endParaRPr lang="cs-CZ"/>
          </a:p>
        </p:txBody>
      </p:sp>
      <p:sp>
        <p:nvSpPr>
          <p:cNvPr id="13357" name="Freeform 46"/>
          <p:cNvSpPr>
            <a:spLocks/>
          </p:cNvSpPr>
          <p:nvPr/>
        </p:nvSpPr>
        <p:spPr bwMode="auto">
          <a:xfrm>
            <a:off x="3731948" y="3652838"/>
            <a:ext cx="80831" cy="87312"/>
          </a:xfrm>
          <a:custGeom>
            <a:avLst/>
            <a:gdLst>
              <a:gd name="T0" fmla="*/ 2147483647 w 42"/>
              <a:gd name="T1" fmla="*/ 2147483647 h 50"/>
              <a:gd name="T2" fmla="*/ 2147483647 w 42"/>
              <a:gd name="T3" fmla="*/ 2147483647 h 50"/>
              <a:gd name="T4" fmla="*/ 0 w 42"/>
              <a:gd name="T5" fmla="*/ 2147483647 h 50"/>
              <a:gd name="T6" fmla="*/ 2147483647 w 42"/>
              <a:gd name="T7" fmla="*/ 2147483647 h 50"/>
              <a:gd name="T8" fmla="*/ 2147483647 w 42"/>
              <a:gd name="T9" fmla="*/ 0 h 50"/>
              <a:gd name="T10" fmla="*/ 2147483647 w 42"/>
              <a:gd name="T11" fmla="*/ 0 h 50"/>
              <a:gd name="T12" fmla="*/ 2147483647 w 42"/>
              <a:gd name="T13" fmla="*/ 2147483647 h 50"/>
              <a:gd name="T14" fmla="*/ 2147483647 w 42"/>
              <a:gd name="T15" fmla="*/ 2147483647 h 50"/>
              <a:gd name="T16" fmla="*/ 2147483647 w 42"/>
              <a:gd name="T17" fmla="*/ 2147483647 h 50"/>
              <a:gd name="T18" fmla="*/ 2147483647 w 42"/>
              <a:gd name="T19" fmla="*/ 2147483647 h 50"/>
              <a:gd name="T20" fmla="*/ 2147483647 w 42"/>
              <a:gd name="T21" fmla="*/ 2147483647 h 50"/>
              <a:gd name="T22" fmla="*/ 2147483647 w 42"/>
              <a:gd name="T23" fmla="*/ 2147483647 h 50"/>
              <a:gd name="T24" fmla="*/ 2147483647 w 42"/>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50"/>
              <a:gd name="T41" fmla="*/ 42 w 4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50">
                <a:moveTo>
                  <a:pt x="2" y="43"/>
                </a:moveTo>
                <a:lnTo>
                  <a:pt x="4" y="28"/>
                </a:lnTo>
                <a:lnTo>
                  <a:pt x="0" y="16"/>
                </a:lnTo>
                <a:lnTo>
                  <a:pt x="9" y="5"/>
                </a:lnTo>
                <a:lnTo>
                  <a:pt x="23" y="0"/>
                </a:lnTo>
                <a:lnTo>
                  <a:pt x="30" y="0"/>
                </a:lnTo>
                <a:lnTo>
                  <a:pt x="39" y="5"/>
                </a:lnTo>
                <a:lnTo>
                  <a:pt x="35" y="12"/>
                </a:lnTo>
                <a:lnTo>
                  <a:pt x="42" y="32"/>
                </a:lnTo>
                <a:lnTo>
                  <a:pt x="42" y="44"/>
                </a:lnTo>
                <a:lnTo>
                  <a:pt x="35" y="50"/>
                </a:lnTo>
                <a:lnTo>
                  <a:pt x="19" y="50"/>
                </a:lnTo>
                <a:lnTo>
                  <a:pt x="2" y="43"/>
                </a:lnTo>
                <a:close/>
              </a:path>
            </a:pathLst>
          </a:custGeom>
          <a:solidFill>
            <a:srgbClr val="FFFFFF"/>
          </a:solidFill>
          <a:ln w="3175">
            <a:solidFill>
              <a:srgbClr val="000000"/>
            </a:solidFill>
            <a:prstDash val="solid"/>
            <a:round/>
            <a:headEnd/>
            <a:tailEnd/>
          </a:ln>
        </p:spPr>
        <p:txBody>
          <a:bodyPr/>
          <a:lstStyle/>
          <a:p>
            <a:endParaRPr lang="cs-CZ"/>
          </a:p>
        </p:txBody>
      </p:sp>
      <p:sp>
        <p:nvSpPr>
          <p:cNvPr id="13358" name="Freeform 47"/>
          <p:cNvSpPr>
            <a:spLocks/>
          </p:cNvSpPr>
          <p:nvPr/>
        </p:nvSpPr>
        <p:spPr bwMode="auto">
          <a:xfrm>
            <a:off x="3408627" y="3455989"/>
            <a:ext cx="411031" cy="274637"/>
          </a:xfrm>
          <a:custGeom>
            <a:avLst/>
            <a:gdLst>
              <a:gd name="T0" fmla="*/ 2147483647 w 214"/>
              <a:gd name="T1" fmla="*/ 2147483647 h 155"/>
              <a:gd name="T2" fmla="*/ 2147483647 w 214"/>
              <a:gd name="T3" fmla="*/ 2147483647 h 155"/>
              <a:gd name="T4" fmla="*/ 2147483647 w 214"/>
              <a:gd name="T5" fmla="*/ 2147483647 h 155"/>
              <a:gd name="T6" fmla="*/ 2147483647 w 214"/>
              <a:gd name="T7" fmla="*/ 2147483647 h 155"/>
              <a:gd name="T8" fmla="*/ 2147483647 w 214"/>
              <a:gd name="T9" fmla="*/ 2147483647 h 155"/>
              <a:gd name="T10" fmla="*/ 2147483647 w 214"/>
              <a:gd name="T11" fmla="*/ 2147483647 h 155"/>
              <a:gd name="T12" fmla="*/ 2147483647 w 214"/>
              <a:gd name="T13" fmla="*/ 2147483647 h 155"/>
              <a:gd name="T14" fmla="*/ 2147483647 w 214"/>
              <a:gd name="T15" fmla="*/ 2147483647 h 155"/>
              <a:gd name="T16" fmla="*/ 2147483647 w 214"/>
              <a:gd name="T17" fmla="*/ 2147483647 h 155"/>
              <a:gd name="T18" fmla="*/ 2147483647 w 214"/>
              <a:gd name="T19" fmla="*/ 2147483647 h 155"/>
              <a:gd name="T20" fmla="*/ 2147483647 w 214"/>
              <a:gd name="T21" fmla="*/ 2147483647 h 155"/>
              <a:gd name="T22" fmla="*/ 2147483647 w 214"/>
              <a:gd name="T23" fmla="*/ 2147483647 h 155"/>
              <a:gd name="T24" fmla="*/ 2147483647 w 214"/>
              <a:gd name="T25" fmla="*/ 2147483647 h 155"/>
              <a:gd name="T26" fmla="*/ 2147483647 w 214"/>
              <a:gd name="T27" fmla="*/ 2147483647 h 155"/>
              <a:gd name="T28" fmla="*/ 2147483647 w 214"/>
              <a:gd name="T29" fmla="*/ 2147483647 h 155"/>
              <a:gd name="T30" fmla="*/ 2147483647 w 214"/>
              <a:gd name="T31" fmla="*/ 2147483647 h 155"/>
              <a:gd name="T32" fmla="*/ 2147483647 w 214"/>
              <a:gd name="T33" fmla="*/ 2147483647 h 155"/>
              <a:gd name="T34" fmla="*/ 2147483647 w 214"/>
              <a:gd name="T35" fmla="*/ 2147483647 h 155"/>
              <a:gd name="T36" fmla="*/ 2147483647 w 214"/>
              <a:gd name="T37" fmla="*/ 2147483647 h 155"/>
              <a:gd name="T38" fmla="*/ 2147483647 w 214"/>
              <a:gd name="T39" fmla="*/ 2147483647 h 155"/>
              <a:gd name="T40" fmla="*/ 2147483647 w 214"/>
              <a:gd name="T41" fmla="*/ 2147483647 h 155"/>
              <a:gd name="T42" fmla="*/ 2147483647 w 214"/>
              <a:gd name="T43" fmla="*/ 2147483647 h 155"/>
              <a:gd name="T44" fmla="*/ 2147483647 w 214"/>
              <a:gd name="T45" fmla="*/ 2147483647 h 155"/>
              <a:gd name="T46" fmla="*/ 2147483647 w 214"/>
              <a:gd name="T47" fmla="*/ 2147483647 h 155"/>
              <a:gd name="T48" fmla="*/ 2147483647 w 214"/>
              <a:gd name="T49" fmla="*/ 2147483647 h 155"/>
              <a:gd name="T50" fmla="*/ 2147483647 w 214"/>
              <a:gd name="T51" fmla="*/ 2147483647 h 155"/>
              <a:gd name="T52" fmla="*/ 2147483647 w 214"/>
              <a:gd name="T53" fmla="*/ 2147483647 h 155"/>
              <a:gd name="T54" fmla="*/ 2147483647 w 214"/>
              <a:gd name="T55" fmla="*/ 2147483647 h 155"/>
              <a:gd name="T56" fmla="*/ 2147483647 w 214"/>
              <a:gd name="T57" fmla="*/ 2147483647 h 155"/>
              <a:gd name="T58" fmla="*/ 2147483647 w 214"/>
              <a:gd name="T59" fmla="*/ 2147483647 h 155"/>
              <a:gd name="T60" fmla="*/ 2147483647 w 214"/>
              <a:gd name="T61" fmla="*/ 2147483647 h 155"/>
              <a:gd name="T62" fmla="*/ 2147483647 w 214"/>
              <a:gd name="T63" fmla="*/ 2147483647 h 155"/>
              <a:gd name="T64" fmla="*/ 2147483647 w 214"/>
              <a:gd name="T65" fmla="*/ 2147483647 h 155"/>
              <a:gd name="T66" fmla="*/ 2147483647 w 214"/>
              <a:gd name="T67" fmla="*/ 2147483647 h 155"/>
              <a:gd name="T68" fmla="*/ 2147483647 w 214"/>
              <a:gd name="T69" fmla="*/ 2147483647 h 155"/>
              <a:gd name="T70" fmla="*/ 2147483647 w 214"/>
              <a:gd name="T71" fmla="*/ 2147483647 h 155"/>
              <a:gd name="T72" fmla="*/ 2147483647 w 214"/>
              <a:gd name="T73" fmla="*/ 2147483647 h 155"/>
              <a:gd name="T74" fmla="*/ 2147483647 w 214"/>
              <a:gd name="T75" fmla="*/ 2147483647 h 155"/>
              <a:gd name="T76" fmla="*/ 2147483647 w 214"/>
              <a:gd name="T77" fmla="*/ 0 h 155"/>
              <a:gd name="T78" fmla="*/ 2147483647 w 214"/>
              <a:gd name="T79" fmla="*/ 0 h 155"/>
              <a:gd name="T80" fmla="*/ 2147483647 w 214"/>
              <a:gd name="T81" fmla="*/ 2147483647 h 155"/>
              <a:gd name="T82" fmla="*/ 2147483647 w 214"/>
              <a:gd name="T83" fmla="*/ 2147483647 h 155"/>
              <a:gd name="T84" fmla="*/ 2147483647 w 214"/>
              <a:gd name="T85" fmla="*/ 2147483647 h 155"/>
              <a:gd name="T86" fmla="*/ 0 w 214"/>
              <a:gd name="T87" fmla="*/ 2147483647 h 155"/>
              <a:gd name="T88" fmla="*/ 2147483647 w 214"/>
              <a:gd name="T89" fmla="*/ 2147483647 h 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
              <a:gd name="T136" fmla="*/ 0 h 155"/>
              <a:gd name="T137" fmla="*/ 214 w 214"/>
              <a:gd name="T138" fmla="*/ 155 h 1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 h="155">
                <a:moveTo>
                  <a:pt x="2" y="38"/>
                </a:moveTo>
                <a:lnTo>
                  <a:pt x="14" y="44"/>
                </a:lnTo>
                <a:lnTo>
                  <a:pt x="26" y="46"/>
                </a:lnTo>
                <a:lnTo>
                  <a:pt x="33" y="63"/>
                </a:lnTo>
                <a:lnTo>
                  <a:pt x="61" y="78"/>
                </a:lnTo>
                <a:lnTo>
                  <a:pt x="75" y="84"/>
                </a:lnTo>
                <a:lnTo>
                  <a:pt x="82" y="97"/>
                </a:lnTo>
                <a:lnTo>
                  <a:pt x="82" y="112"/>
                </a:lnTo>
                <a:lnTo>
                  <a:pt x="105" y="119"/>
                </a:lnTo>
                <a:lnTo>
                  <a:pt x="120" y="105"/>
                </a:lnTo>
                <a:lnTo>
                  <a:pt x="127" y="107"/>
                </a:lnTo>
                <a:lnTo>
                  <a:pt x="124" y="128"/>
                </a:lnTo>
                <a:lnTo>
                  <a:pt x="129" y="131"/>
                </a:lnTo>
                <a:lnTo>
                  <a:pt x="126" y="136"/>
                </a:lnTo>
                <a:lnTo>
                  <a:pt x="160" y="155"/>
                </a:lnTo>
                <a:lnTo>
                  <a:pt x="171" y="154"/>
                </a:lnTo>
                <a:lnTo>
                  <a:pt x="173" y="139"/>
                </a:lnTo>
                <a:lnTo>
                  <a:pt x="169" y="127"/>
                </a:lnTo>
                <a:lnTo>
                  <a:pt x="178" y="116"/>
                </a:lnTo>
                <a:lnTo>
                  <a:pt x="192" y="111"/>
                </a:lnTo>
                <a:lnTo>
                  <a:pt x="199" y="111"/>
                </a:lnTo>
                <a:lnTo>
                  <a:pt x="213" y="97"/>
                </a:lnTo>
                <a:lnTo>
                  <a:pt x="214" y="90"/>
                </a:lnTo>
                <a:lnTo>
                  <a:pt x="209" y="81"/>
                </a:lnTo>
                <a:lnTo>
                  <a:pt x="209" y="71"/>
                </a:lnTo>
                <a:lnTo>
                  <a:pt x="204" y="65"/>
                </a:lnTo>
                <a:lnTo>
                  <a:pt x="190" y="63"/>
                </a:lnTo>
                <a:lnTo>
                  <a:pt x="181" y="57"/>
                </a:lnTo>
                <a:lnTo>
                  <a:pt x="181" y="47"/>
                </a:lnTo>
                <a:lnTo>
                  <a:pt x="185" y="28"/>
                </a:lnTo>
                <a:lnTo>
                  <a:pt x="178" y="21"/>
                </a:lnTo>
                <a:lnTo>
                  <a:pt x="166" y="20"/>
                </a:lnTo>
                <a:lnTo>
                  <a:pt x="157" y="15"/>
                </a:lnTo>
                <a:lnTo>
                  <a:pt x="146" y="2"/>
                </a:lnTo>
                <a:lnTo>
                  <a:pt x="129" y="1"/>
                </a:lnTo>
                <a:lnTo>
                  <a:pt x="115" y="2"/>
                </a:lnTo>
                <a:lnTo>
                  <a:pt x="96" y="9"/>
                </a:lnTo>
                <a:lnTo>
                  <a:pt x="72" y="12"/>
                </a:lnTo>
                <a:lnTo>
                  <a:pt x="54" y="0"/>
                </a:lnTo>
                <a:lnTo>
                  <a:pt x="45" y="0"/>
                </a:lnTo>
                <a:lnTo>
                  <a:pt x="33" y="2"/>
                </a:lnTo>
                <a:lnTo>
                  <a:pt x="5" y="12"/>
                </a:lnTo>
                <a:lnTo>
                  <a:pt x="3" y="15"/>
                </a:lnTo>
                <a:lnTo>
                  <a:pt x="0" y="30"/>
                </a:lnTo>
                <a:lnTo>
                  <a:pt x="2" y="38"/>
                </a:lnTo>
                <a:close/>
              </a:path>
            </a:pathLst>
          </a:custGeom>
          <a:solidFill>
            <a:srgbClr val="39B218"/>
          </a:solidFill>
          <a:ln w="3175">
            <a:solidFill>
              <a:srgbClr val="000000"/>
            </a:solidFill>
            <a:prstDash val="solid"/>
            <a:round/>
            <a:headEnd/>
            <a:tailEnd/>
          </a:ln>
        </p:spPr>
        <p:txBody>
          <a:bodyPr/>
          <a:lstStyle/>
          <a:p>
            <a:endParaRPr lang="cs-CZ"/>
          </a:p>
        </p:txBody>
      </p:sp>
      <p:sp>
        <p:nvSpPr>
          <p:cNvPr id="13359" name="Freeform 48"/>
          <p:cNvSpPr>
            <a:spLocks noEditPoints="1"/>
          </p:cNvSpPr>
          <p:nvPr/>
        </p:nvSpPr>
        <p:spPr bwMode="auto">
          <a:xfrm>
            <a:off x="3513535" y="3201989"/>
            <a:ext cx="472942" cy="369887"/>
          </a:xfrm>
          <a:custGeom>
            <a:avLst/>
            <a:gdLst>
              <a:gd name="T0" fmla="*/ 2147483647 w 248"/>
              <a:gd name="T1" fmla="*/ 2147483647 h 209"/>
              <a:gd name="T2" fmla="*/ 2147483647 w 248"/>
              <a:gd name="T3" fmla="*/ 2147483647 h 209"/>
              <a:gd name="T4" fmla="*/ 2147483647 w 248"/>
              <a:gd name="T5" fmla="*/ 2147483647 h 209"/>
              <a:gd name="T6" fmla="*/ 2147483647 w 248"/>
              <a:gd name="T7" fmla="*/ 2147483647 h 209"/>
              <a:gd name="T8" fmla="*/ 2147483647 w 248"/>
              <a:gd name="T9" fmla="*/ 2147483647 h 209"/>
              <a:gd name="T10" fmla="*/ 2147483647 w 248"/>
              <a:gd name="T11" fmla="*/ 2147483647 h 209"/>
              <a:gd name="T12" fmla="*/ 2147483647 w 248"/>
              <a:gd name="T13" fmla="*/ 2147483647 h 209"/>
              <a:gd name="T14" fmla="*/ 2147483647 w 248"/>
              <a:gd name="T15" fmla="*/ 2147483647 h 209"/>
              <a:gd name="T16" fmla="*/ 2147483647 w 248"/>
              <a:gd name="T17" fmla="*/ 2147483647 h 209"/>
              <a:gd name="T18" fmla="*/ 2147483647 w 248"/>
              <a:gd name="T19" fmla="*/ 2147483647 h 209"/>
              <a:gd name="T20" fmla="*/ 2147483647 w 248"/>
              <a:gd name="T21" fmla="*/ 2147483647 h 209"/>
              <a:gd name="T22" fmla="*/ 2147483647 w 248"/>
              <a:gd name="T23" fmla="*/ 2147483647 h 209"/>
              <a:gd name="T24" fmla="*/ 2147483647 w 248"/>
              <a:gd name="T25" fmla="*/ 2147483647 h 209"/>
              <a:gd name="T26" fmla="*/ 2147483647 w 248"/>
              <a:gd name="T27" fmla="*/ 2147483647 h 209"/>
              <a:gd name="T28" fmla="*/ 2147483647 w 248"/>
              <a:gd name="T29" fmla="*/ 0 h 209"/>
              <a:gd name="T30" fmla="*/ 2147483647 w 248"/>
              <a:gd name="T31" fmla="*/ 2147483647 h 209"/>
              <a:gd name="T32" fmla="*/ 2147483647 w 248"/>
              <a:gd name="T33" fmla="*/ 0 h 209"/>
              <a:gd name="T34" fmla="*/ 2147483647 w 248"/>
              <a:gd name="T35" fmla="*/ 2147483647 h 209"/>
              <a:gd name="T36" fmla="*/ 2147483647 w 248"/>
              <a:gd name="T37" fmla="*/ 2147483647 h 209"/>
              <a:gd name="T38" fmla="*/ 2147483647 w 248"/>
              <a:gd name="T39" fmla="*/ 2147483647 h 209"/>
              <a:gd name="T40" fmla="*/ 2147483647 w 248"/>
              <a:gd name="T41" fmla="*/ 2147483647 h 209"/>
              <a:gd name="T42" fmla="*/ 2147483647 w 248"/>
              <a:gd name="T43" fmla="*/ 2147483647 h 209"/>
              <a:gd name="T44" fmla="*/ 2147483647 w 248"/>
              <a:gd name="T45" fmla="*/ 2147483647 h 209"/>
              <a:gd name="T46" fmla="*/ 2147483647 w 248"/>
              <a:gd name="T47" fmla="*/ 2147483647 h 209"/>
              <a:gd name="T48" fmla="*/ 2147483647 w 248"/>
              <a:gd name="T49" fmla="*/ 2147483647 h 209"/>
              <a:gd name="T50" fmla="*/ 2147483647 w 248"/>
              <a:gd name="T51" fmla="*/ 2147483647 h 209"/>
              <a:gd name="T52" fmla="*/ 2147483647 w 248"/>
              <a:gd name="T53" fmla="*/ 2147483647 h 209"/>
              <a:gd name="T54" fmla="*/ 2147483647 w 248"/>
              <a:gd name="T55" fmla="*/ 2147483647 h 209"/>
              <a:gd name="T56" fmla="*/ 2147483647 w 248"/>
              <a:gd name="T57" fmla="*/ 2147483647 h 209"/>
              <a:gd name="T58" fmla="*/ 2147483647 w 248"/>
              <a:gd name="T59" fmla="*/ 2147483647 h 209"/>
              <a:gd name="T60" fmla="*/ 2147483647 w 248"/>
              <a:gd name="T61" fmla="*/ 2147483647 h 209"/>
              <a:gd name="T62" fmla="*/ 2147483647 w 248"/>
              <a:gd name="T63" fmla="*/ 2147483647 h 209"/>
              <a:gd name="T64" fmla="*/ 2147483647 w 248"/>
              <a:gd name="T65" fmla="*/ 2147483647 h 209"/>
              <a:gd name="T66" fmla="*/ 2147483647 w 248"/>
              <a:gd name="T67" fmla="*/ 2147483647 h 209"/>
              <a:gd name="T68" fmla="*/ 2147483647 w 248"/>
              <a:gd name="T69" fmla="*/ 2147483647 h 209"/>
              <a:gd name="T70" fmla="*/ 2147483647 w 248"/>
              <a:gd name="T71" fmla="*/ 2147483647 h 209"/>
              <a:gd name="T72" fmla="*/ 2147483647 w 248"/>
              <a:gd name="T73" fmla="*/ 2147483647 h 209"/>
              <a:gd name="T74" fmla="*/ 0 w 248"/>
              <a:gd name="T75" fmla="*/ 2147483647 h 209"/>
              <a:gd name="T76" fmla="*/ 2147483647 w 248"/>
              <a:gd name="T77" fmla="*/ 2147483647 h 209"/>
              <a:gd name="T78" fmla="*/ 2147483647 w 248"/>
              <a:gd name="T79" fmla="*/ 2147483647 h 209"/>
              <a:gd name="T80" fmla="*/ 2147483647 w 248"/>
              <a:gd name="T81" fmla="*/ 2147483647 h 209"/>
              <a:gd name="T82" fmla="*/ 2147483647 w 248"/>
              <a:gd name="T83" fmla="*/ 2147483647 h 209"/>
              <a:gd name="T84" fmla="*/ 2147483647 w 248"/>
              <a:gd name="T85" fmla="*/ 2147483647 h 209"/>
              <a:gd name="T86" fmla="*/ 2147483647 w 248"/>
              <a:gd name="T87" fmla="*/ 2147483647 h 209"/>
              <a:gd name="T88" fmla="*/ 2147483647 w 248"/>
              <a:gd name="T89" fmla="*/ 2147483647 h 209"/>
              <a:gd name="T90" fmla="*/ 2147483647 w 248"/>
              <a:gd name="T91" fmla="*/ 2147483647 h 209"/>
              <a:gd name="T92" fmla="*/ 2147483647 w 248"/>
              <a:gd name="T93" fmla="*/ 2147483647 h 209"/>
              <a:gd name="T94" fmla="*/ 2147483647 w 248"/>
              <a:gd name="T95" fmla="*/ 2147483647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8"/>
              <a:gd name="T145" fmla="*/ 0 h 209"/>
              <a:gd name="T146" fmla="*/ 248 w 248"/>
              <a:gd name="T147" fmla="*/ 209 h 2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8" h="209">
                <a:moveTo>
                  <a:pt x="18" y="156"/>
                </a:moveTo>
                <a:lnTo>
                  <a:pt x="42" y="153"/>
                </a:lnTo>
                <a:lnTo>
                  <a:pt x="61" y="146"/>
                </a:lnTo>
                <a:lnTo>
                  <a:pt x="75" y="145"/>
                </a:lnTo>
                <a:lnTo>
                  <a:pt x="92" y="146"/>
                </a:lnTo>
                <a:lnTo>
                  <a:pt x="103" y="159"/>
                </a:lnTo>
                <a:lnTo>
                  <a:pt x="112" y="164"/>
                </a:lnTo>
                <a:lnTo>
                  <a:pt x="124" y="165"/>
                </a:lnTo>
                <a:lnTo>
                  <a:pt x="131" y="172"/>
                </a:lnTo>
                <a:lnTo>
                  <a:pt x="127" y="191"/>
                </a:lnTo>
                <a:lnTo>
                  <a:pt x="127" y="201"/>
                </a:lnTo>
                <a:lnTo>
                  <a:pt x="136" y="207"/>
                </a:lnTo>
                <a:lnTo>
                  <a:pt x="150" y="209"/>
                </a:lnTo>
                <a:lnTo>
                  <a:pt x="148" y="187"/>
                </a:lnTo>
                <a:lnTo>
                  <a:pt x="157" y="174"/>
                </a:lnTo>
                <a:lnTo>
                  <a:pt x="164" y="146"/>
                </a:lnTo>
                <a:lnTo>
                  <a:pt x="162" y="123"/>
                </a:lnTo>
                <a:lnTo>
                  <a:pt x="164" y="115"/>
                </a:lnTo>
                <a:lnTo>
                  <a:pt x="176" y="117"/>
                </a:lnTo>
                <a:lnTo>
                  <a:pt x="188" y="123"/>
                </a:lnTo>
                <a:lnTo>
                  <a:pt x="199" y="122"/>
                </a:lnTo>
                <a:lnTo>
                  <a:pt x="209" y="103"/>
                </a:lnTo>
                <a:lnTo>
                  <a:pt x="230" y="91"/>
                </a:lnTo>
                <a:lnTo>
                  <a:pt x="234" y="80"/>
                </a:lnTo>
                <a:lnTo>
                  <a:pt x="215" y="72"/>
                </a:lnTo>
                <a:lnTo>
                  <a:pt x="213" y="63"/>
                </a:lnTo>
                <a:lnTo>
                  <a:pt x="230" y="56"/>
                </a:lnTo>
                <a:lnTo>
                  <a:pt x="248" y="16"/>
                </a:lnTo>
                <a:lnTo>
                  <a:pt x="235" y="4"/>
                </a:lnTo>
                <a:lnTo>
                  <a:pt x="225" y="0"/>
                </a:lnTo>
                <a:lnTo>
                  <a:pt x="213" y="0"/>
                </a:lnTo>
                <a:lnTo>
                  <a:pt x="199" y="3"/>
                </a:lnTo>
                <a:lnTo>
                  <a:pt x="187" y="0"/>
                </a:lnTo>
                <a:lnTo>
                  <a:pt x="174" y="0"/>
                </a:lnTo>
                <a:lnTo>
                  <a:pt x="150" y="10"/>
                </a:lnTo>
                <a:lnTo>
                  <a:pt x="143" y="19"/>
                </a:lnTo>
                <a:lnTo>
                  <a:pt x="141" y="34"/>
                </a:lnTo>
                <a:lnTo>
                  <a:pt x="143" y="37"/>
                </a:lnTo>
                <a:lnTo>
                  <a:pt x="150" y="38"/>
                </a:lnTo>
                <a:lnTo>
                  <a:pt x="147" y="50"/>
                </a:lnTo>
                <a:lnTo>
                  <a:pt x="143" y="60"/>
                </a:lnTo>
                <a:lnTo>
                  <a:pt x="131" y="65"/>
                </a:lnTo>
                <a:lnTo>
                  <a:pt x="136" y="75"/>
                </a:lnTo>
                <a:lnTo>
                  <a:pt x="136" y="81"/>
                </a:lnTo>
                <a:lnTo>
                  <a:pt x="127" y="83"/>
                </a:lnTo>
                <a:lnTo>
                  <a:pt x="117" y="77"/>
                </a:lnTo>
                <a:lnTo>
                  <a:pt x="112" y="69"/>
                </a:lnTo>
                <a:lnTo>
                  <a:pt x="112" y="58"/>
                </a:lnTo>
                <a:lnTo>
                  <a:pt x="117" y="50"/>
                </a:lnTo>
                <a:lnTo>
                  <a:pt x="126" y="49"/>
                </a:lnTo>
                <a:lnTo>
                  <a:pt x="127" y="45"/>
                </a:lnTo>
                <a:lnTo>
                  <a:pt x="120" y="39"/>
                </a:lnTo>
                <a:lnTo>
                  <a:pt x="119" y="33"/>
                </a:lnTo>
                <a:lnTo>
                  <a:pt x="108" y="34"/>
                </a:lnTo>
                <a:lnTo>
                  <a:pt x="98" y="48"/>
                </a:lnTo>
                <a:lnTo>
                  <a:pt x="84" y="80"/>
                </a:lnTo>
                <a:lnTo>
                  <a:pt x="54" y="100"/>
                </a:lnTo>
                <a:lnTo>
                  <a:pt x="51" y="114"/>
                </a:lnTo>
                <a:lnTo>
                  <a:pt x="56" y="119"/>
                </a:lnTo>
                <a:lnTo>
                  <a:pt x="75" y="125"/>
                </a:lnTo>
                <a:lnTo>
                  <a:pt x="91" y="122"/>
                </a:lnTo>
                <a:lnTo>
                  <a:pt x="94" y="126"/>
                </a:lnTo>
                <a:lnTo>
                  <a:pt x="87" y="129"/>
                </a:lnTo>
                <a:lnTo>
                  <a:pt x="66" y="130"/>
                </a:lnTo>
                <a:lnTo>
                  <a:pt x="54" y="133"/>
                </a:lnTo>
                <a:lnTo>
                  <a:pt x="28" y="134"/>
                </a:lnTo>
                <a:lnTo>
                  <a:pt x="23" y="141"/>
                </a:lnTo>
                <a:lnTo>
                  <a:pt x="30" y="144"/>
                </a:lnTo>
                <a:lnTo>
                  <a:pt x="40" y="144"/>
                </a:lnTo>
                <a:lnTo>
                  <a:pt x="49" y="146"/>
                </a:lnTo>
                <a:lnTo>
                  <a:pt x="44" y="149"/>
                </a:lnTo>
                <a:lnTo>
                  <a:pt x="35" y="148"/>
                </a:lnTo>
                <a:lnTo>
                  <a:pt x="23" y="151"/>
                </a:lnTo>
                <a:lnTo>
                  <a:pt x="12" y="144"/>
                </a:lnTo>
                <a:lnTo>
                  <a:pt x="4" y="142"/>
                </a:lnTo>
                <a:lnTo>
                  <a:pt x="0" y="144"/>
                </a:lnTo>
                <a:lnTo>
                  <a:pt x="18" y="156"/>
                </a:lnTo>
                <a:close/>
                <a:moveTo>
                  <a:pt x="122" y="12"/>
                </a:moveTo>
                <a:lnTo>
                  <a:pt x="126" y="4"/>
                </a:lnTo>
                <a:lnTo>
                  <a:pt x="106" y="21"/>
                </a:lnTo>
                <a:lnTo>
                  <a:pt x="103" y="27"/>
                </a:lnTo>
                <a:lnTo>
                  <a:pt x="122" y="12"/>
                </a:lnTo>
                <a:close/>
                <a:moveTo>
                  <a:pt x="56" y="125"/>
                </a:moveTo>
                <a:lnTo>
                  <a:pt x="38" y="113"/>
                </a:lnTo>
                <a:lnTo>
                  <a:pt x="47" y="114"/>
                </a:lnTo>
                <a:lnTo>
                  <a:pt x="56" y="122"/>
                </a:lnTo>
                <a:lnTo>
                  <a:pt x="56" y="125"/>
                </a:lnTo>
                <a:close/>
                <a:moveTo>
                  <a:pt x="24" y="119"/>
                </a:moveTo>
                <a:lnTo>
                  <a:pt x="31" y="118"/>
                </a:lnTo>
                <a:lnTo>
                  <a:pt x="40" y="123"/>
                </a:lnTo>
                <a:lnTo>
                  <a:pt x="42" y="126"/>
                </a:lnTo>
                <a:lnTo>
                  <a:pt x="24" y="119"/>
                </a:lnTo>
                <a:close/>
                <a:moveTo>
                  <a:pt x="12" y="130"/>
                </a:moveTo>
                <a:lnTo>
                  <a:pt x="9" y="138"/>
                </a:lnTo>
                <a:lnTo>
                  <a:pt x="18" y="133"/>
                </a:lnTo>
                <a:lnTo>
                  <a:pt x="12" y="130"/>
                </a:lnTo>
                <a:close/>
              </a:path>
            </a:pathLst>
          </a:custGeom>
          <a:solidFill>
            <a:srgbClr val="39B218"/>
          </a:solidFill>
          <a:ln w="36576">
            <a:solidFill>
              <a:srgbClr val="000000"/>
            </a:solidFill>
            <a:prstDash val="solid"/>
            <a:round/>
            <a:headEnd/>
            <a:tailEnd/>
          </a:ln>
        </p:spPr>
        <p:txBody>
          <a:bodyPr/>
          <a:lstStyle/>
          <a:p>
            <a:endParaRPr lang="cs-CZ"/>
          </a:p>
        </p:txBody>
      </p:sp>
      <p:sp>
        <p:nvSpPr>
          <p:cNvPr id="13360" name="Freeform 49"/>
          <p:cNvSpPr>
            <a:spLocks/>
          </p:cNvSpPr>
          <p:nvPr/>
        </p:nvSpPr>
        <p:spPr bwMode="auto">
          <a:xfrm>
            <a:off x="3989916" y="4686300"/>
            <a:ext cx="132425" cy="228600"/>
          </a:xfrm>
          <a:custGeom>
            <a:avLst/>
            <a:gdLst>
              <a:gd name="T0" fmla="*/ 2147483647 w 70"/>
              <a:gd name="T1" fmla="*/ 0 h 130"/>
              <a:gd name="T2" fmla="*/ 2147483647 w 70"/>
              <a:gd name="T3" fmla="*/ 2147483647 h 130"/>
              <a:gd name="T4" fmla="*/ 2147483647 w 70"/>
              <a:gd name="T5" fmla="*/ 2147483647 h 130"/>
              <a:gd name="T6" fmla="*/ 2147483647 w 70"/>
              <a:gd name="T7" fmla="*/ 2147483647 h 130"/>
              <a:gd name="T8" fmla="*/ 2147483647 w 70"/>
              <a:gd name="T9" fmla="*/ 2147483647 h 130"/>
              <a:gd name="T10" fmla="*/ 2147483647 w 70"/>
              <a:gd name="T11" fmla="*/ 2147483647 h 130"/>
              <a:gd name="T12" fmla="*/ 2147483647 w 70"/>
              <a:gd name="T13" fmla="*/ 2147483647 h 130"/>
              <a:gd name="T14" fmla="*/ 2147483647 w 70"/>
              <a:gd name="T15" fmla="*/ 2147483647 h 130"/>
              <a:gd name="T16" fmla="*/ 2147483647 w 70"/>
              <a:gd name="T17" fmla="*/ 2147483647 h 130"/>
              <a:gd name="T18" fmla="*/ 2147483647 w 70"/>
              <a:gd name="T19" fmla="*/ 2147483647 h 130"/>
              <a:gd name="T20" fmla="*/ 2147483647 w 70"/>
              <a:gd name="T21" fmla="*/ 2147483647 h 130"/>
              <a:gd name="T22" fmla="*/ 2147483647 w 70"/>
              <a:gd name="T23" fmla="*/ 2147483647 h 130"/>
              <a:gd name="T24" fmla="*/ 2147483647 w 70"/>
              <a:gd name="T25" fmla="*/ 2147483647 h 130"/>
              <a:gd name="T26" fmla="*/ 2147483647 w 70"/>
              <a:gd name="T27" fmla="*/ 2147483647 h 130"/>
              <a:gd name="T28" fmla="*/ 2147483647 w 70"/>
              <a:gd name="T29" fmla="*/ 2147483647 h 130"/>
              <a:gd name="T30" fmla="*/ 2147483647 w 70"/>
              <a:gd name="T31" fmla="*/ 2147483647 h 130"/>
              <a:gd name="T32" fmla="*/ 0 w 70"/>
              <a:gd name="T33" fmla="*/ 2147483647 h 130"/>
              <a:gd name="T34" fmla="*/ 2147483647 w 70"/>
              <a:gd name="T35" fmla="*/ 2147483647 h 130"/>
              <a:gd name="T36" fmla="*/ 2147483647 w 70"/>
              <a:gd name="T37" fmla="*/ 2147483647 h 130"/>
              <a:gd name="T38" fmla="*/ 2147483647 w 70"/>
              <a:gd name="T39" fmla="*/ 2147483647 h 130"/>
              <a:gd name="T40" fmla="*/ 2147483647 w 70"/>
              <a:gd name="T41" fmla="*/ 2147483647 h 130"/>
              <a:gd name="T42" fmla="*/ 2147483647 w 70"/>
              <a:gd name="T43" fmla="*/ 2147483647 h 130"/>
              <a:gd name="T44" fmla="*/ 2147483647 w 70"/>
              <a:gd name="T45" fmla="*/ 2147483647 h 130"/>
              <a:gd name="T46" fmla="*/ 2147483647 w 70"/>
              <a:gd name="T47" fmla="*/ 0 h 1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
              <a:gd name="T73" fmla="*/ 0 h 130"/>
              <a:gd name="T74" fmla="*/ 70 w 70"/>
              <a:gd name="T75" fmla="*/ 130 h 1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 h="130">
                <a:moveTo>
                  <a:pt x="61" y="0"/>
                </a:moveTo>
                <a:lnTo>
                  <a:pt x="67" y="2"/>
                </a:lnTo>
                <a:lnTo>
                  <a:pt x="67" y="33"/>
                </a:lnTo>
                <a:lnTo>
                  <a:pt x="70" y="63"/>
                </a:lnTo>
                <a:lnTo>
                  <a:pt x="68" y="75"/>
                </a:lnTo>
                <a:lnTo>
                  <a:pt x="61" y="85"/>
                </a:lnTo>
                <a:lnTo>
                  <a:pt x="58" y="96"/>
                </a:lnTo>
                <a:lnTo>
                  <a:pt x="41" y="123"/>
                </a:lnTo>
                <a:lnTo>
                  <a:pt x="39" y="130"/>
                </a:lnTo>
                <a:lnTo>
                  <a:pt x="34" y="121"/>
                </a:lnTo>
                <a:lnTo>
                  <a:pt x="16" y="115"/>
                </a:lnTo>
                <a:lnTo>
                  <a:pt x="13" y="109"/>
                </a:lnTo>
                <a:lnTo>
                  <a:pt x="14" y="100"/>
                </a:lnTo>
                <a:lnTo>
                  <a:pt x="6" y="96"/>
                </a:lnTo>
                <a:lnTo>
                  <a:pt x="4" y="90"/>
                </a:lnTo>
                <a:lnTo>
                  <a:pt x="4" y="66"/>
                </a:lnTo>
                <a:lnTo>
                  <a:pt x="0" y="61"/>
                </a:lnTo>
                <a:lnTo>
                  <a:pt x="2" y="43"/>
                </a:lnTo>
                <a:lnTo>
                  <a:pt x="9" y="29"/>
                </a:lnTo>
                <a:lnTo>
                  <a:pt x="14" y="31"/>
                </a:lnTo>
                <a:lnTo>
                  <a:pt x="41" y="21"/>
                </a:lnTo>
                <a:lnTo>
                  <a:pt x="53" y="19"/>
                </a:lnTo>
                <a:lnTo>
                  <a:pt x="56" y="15"/>
                </a:lnTo>
                <a:lnTo>
                  <a:pt x="61" y="0"/>
                </a:lnTo>
                <a:close/>
              </a:path>
            </a:pathLst>
          </a:custGeom>
          <a:solidFill>
            <a:srgbClr val="39B218"/>
          </a:solidFill>
          <a:ln w="3175">
            <a:solidFill>
              <a:srgbClr val="000000"/>
            </a:solidFill>
            <a:prstDash val="solid"/>
            <a:round/>
            <a:headEnd/>
            <a:tailEnd/>
          </a:ln>
        </p:spPr>
        <p:txBody>
          <a:bodyPr/>
          <a:lstStyle/>
          <a:p>
            <a:endParaRPr lang="cs-CZ"/>
          </a:p>
        </p:txBody>
      </p:sp>
      <p:sp>
        <p:nvSpPr>
          <p:cNvPr id="13361" name="Freeform 50"/>
          <p:cNvSpPr>
            <a:spLocks/>
          </p:cNvSpPr>
          <p:nvPr/>
        </p:nvSpPr>
        <p:spPr bwMode="auto">
          <a:xfrm>
            <a:off x="2373313" y="3482975"/>
            <a:ext cx="1645841" cy="1225550"/>
          </a:xfrm>
          <a:custGeom>
            <a:avLst/>
            <a:gdLst>
              <a:gd name="T0" fmla="*/ 2147483647 w 861"/>
              <a:gd name="T1" fmla="*/ 2147483647 h 694"/>
              <a:gd name="T2" fmla="*/ 2147483647 w 861"/>
              <a:gd name="T3" fmla="*/ 2147483647 h 694"/>
              <a:gd name="T4" fmla="*/ 2147483647 w 861"/>
              <a:gd name="T5" fmla="*/ 2147483647 h 694"/>
              <a:gd name="T6" fmla="*/ 2147483647 w 861"/>
              <a:gd name="T7" fmla="*/ 2147483647 h 694"/>
              <a:gd name="T8" fmla="*/ 2147483647 w 861"/>
              <a:gd name="T9" fmla="*/ 2147483647 h 694"/>
              <a:gd name="T10" fmla="*/ 2147483647 w 861"/>
              <a:gd name="T11" fmla="*/ 2147483647 h 694"/>
              <a:gd name="T12" fmla="*/ 2147483647 w 861"/>
              <a:gd name="T13" fmla="*/ 2147483647 h 694"/>
              <a:gd name="T14" fmla="*/ 2147483647 w 861"/>
              <a:gd name="T15" fmla="*/ 2147483647 h 694"/>
              <a:gd name="T16" fmla="*/ 2147483647 w 861"/>
              <a:gd name="T17" fmla="*/ 2147483647 h 694"/>
              <a:gd name="T18" fmla="*/ 2147483647 w 861"/>
              <a:gd name="T19" fmla="*/ 2147483647 h 694"/>
              <a:gd name="T20" fmla="*/ 2147483647 w 861"/>
              <a:gd name="T21" fmla="*/ 2147483647 h 694"/>
              <a:gd name="T22" fmla="*/ 2147483647 w 861"/>
              <a:gd name="T23" fmla="*/ 2147483647 h 694"/>
              <a:gd name="T24" fmla="*/ 2147483647 w 861"/>
              <a:gd name="T25" fmla="*/ 2147483647 h 694"/>
              <a:gd name="T26" fmla="*/ 2147483647 w 861"/>
              <a:gd name="T27" fmla="*/ 2147483647 h 694"/>
              <a:gd name="T28" fmla="*/ 2147483647 w 861"/>
              <a:gd name="T29" fmla="*/ 2147483647 h 694"/>
              <a:gd name="T30" fmla="*/ 2147483647 w 861"/>
              <a:gd name="T31" fmla="*/ 2147483647 h 694"/>
              <a:gd name="T32" fmla="*/ 2147483647 w 861"/>
              <a:gd name="T33" fmla="*/ 2147483647 h 694"/>
              <a:gd name="T34" fmla="*/ 2147483647 w 861"/>
              <a:gd name="T35" fmla="*/ 0 h 694"/>
              <a:gd name="T36" fmla="*/ 2147483647 w 861"/>
              <a:gd name="T37" fmla="*/ 2147483647 h 694"/>
              <a:gd name="T38" fmla="*/ 2147483647 w 861"/>
              <a:gd name="T39" fmla="*/ 2147483647 h 694"/>
              <a:gd name="T40" fmla="*/ 2147483647 w 861"/>
              <a:gd name="T41" fmla="*/ 2147483647 h 694"/>
              <a:gd name="T42" fmla="*/ 2147483647 w 861"/>
              <a:gd name="T43" fmla="*/ 2147483647 h 694"/>
              <a:gd name="T44" fmla="*/ 2147483647 w 861"/>
              <a:gd name="T45" fmla="*/ 2147483647 h 694"/>
              <a:gd name="T46" fmla="*/ 2147483647 w 861"/>
              <a:gd name="T47" fmla="*/ 2147483647 h 694"/>
              <a:gd name="T48" fmla="*/ 2147483647 w 861"/>
              <a:gd name="T49" fmla="*/ 2147483647 h 694"/>
              <a:gd name="T50" fmla="*/ 2147483647 w 861"/>
              <a:gd name="T51" fmla="*/ 2147483647 h 694"/>
              <a:gd name="T52" fmla="*/ 2147483647 w 861"/>
              <a:gd name="T53" fmla="*/ 2147483647 h 694"/>
              <a:gd name="T54" fmla="*/ 2147483647 w 861"/>
              <a:gd name="T55" fmla="*/ 2147483647 h 694"/>
              <a:gd name="T56" fmla="*/ 2147483647 w 861"/>
              <a:gd name="T57" fmla="*/ 2147483647 h 694"/>
              <a:gd name="T58" fmla="*/ 2147483647 w 861"/>
              <a:gd name="T59" fmla="*/ 2147483647 h 694"/>
              <a:gd name="T60" fmla="*/ 2147483647 w 861"/>
              <a:gd name="T61" fmla="*/ 2147483647 h 694"/>
              <a:gd name="T62" fmla="*/ 2147483647 w 861"/>
              <a:gd name="T63" fmla="*/ 2147483647 h 694"/>
              <a:gd name="T64" fmla="*/ 2147483647 w 861"/>
              <a:gd name="T65" fmla="*/ 2147483647 h 694"/>
              <a:gd name="T66" fmla="*/ 2147483647 w 861"/>
              <a:gd name="T67" fmla="*/ 2147483647 h 694"/>
              <a:gd name="T68" fmla="*/ 2147483647 w 861"/>
              <a:gd name="T69" fmla="*/ 2147483647 h 694"/>
              <a:gd name="T70" fmla="*/ 2147483647 w 861"/>
              <a:gd name="T71" fmla="*/ 2147483647 h 694"/>
              <a:gd name="T72" fmla="*/ 2147483647 w 861"/>
              <a:gd name="T73" fmla="*/ 2147483647 h 694"/>
              <a:gd name="T74" fmla="*/ 2147483647 w 861"/>
              <a:gd name="T75" fmla="*/ 2147483647 h 694"/>
              <a:gd name="T76" fmla="*/ 2147483647 w 861"/>
              <a:gd name="T77" fmla="*/ 2147483647 h 694"/>
              <a:gd name="T78" fmla="*/ 2147483647 w 861"/>
              <a:gd name="T79" fmla="*/ 2147483647 h 694"/>
              <a:gd name="T80" fmla="*/ 2147483647 w 861"/>
              <a:gd name="T81" fmla="*/ 2147483647 h 694"/>
              <a:gd name="T82" fmla="*/ 2147483647 w 861"/>
              <a:gd name="T83" fmla="*/ 2147483647 h 694"/>
              <a:gd name="T84" fmla="*/ 2147483647 w 861"/>
              <a:gd name="T85" fmla="*/ 2147483647 h 694"/>
              <a:gd name="T86" fmla="*/ 2147483647 w 861"/>
              <a:gd name="T87" fmla="*/ 2147483647 h 694"/>
              <a:gd name="T88" fmla="*/ 2147483647 w 861"/>
              <a:gd name="T89" fmla="*/ 2147483647 h 694"/>
              <a:gd name="T90" fmla="*/ 2147483647 w 861"/>
              <a:gd name="T91" fmla="*/ 2147483647 h 694"/>
              <a:gd name="T92" fmla="*/ 2147483647 w 861"/>
              <a:gd name="T93" fmla="*/ 2147483647 h 694"/>
              <a:gd name="T94" fmla="*/ 2147483647 w 861"/>
              <a:gd name="T95" fmla="*/ 2147483647 h 694"/>
              <a:gd name="T96" fmla="*/ 2147483647 w 861"/>
              <a:gd name="T97" fmla="*/ 2147483647 h 694"/>
              <a:gd name="T98" fmla="*/ 2147483647 w 861"/>
              <a:gd name="T99" fmla="*/ 2147483647 h 694"/>
              <a:gd name="T100" fmla="*/ 2147483647 w 861"/>
              <a:gd name="T101" fmla="*/ 2147483647 h 694"/>
              <a:gd name="T102" fmla="*/ 2147483647 w 861"/>
              <a:gd name="T103" fmla="*/ 2147483647 h 694"/>
              <a:gd name="T104" fmla="*/ 2147483647 w 861"/>
              <a:gd name="T105" fmla="*/ 2147483647 h 694"/>
              <a:gd name="T106" fmla="*/ 2147483647 w 861"/>
              <a:gd name="T107" fmla="*/ 2147483647 h 694"/>
              <a:gd name="T108" fmla="*/ 2147483647 w 861"/>
              <a:gd name="T109" fmla="*/ 2147483647 h 694"/>
              <a:gd name="T110" fmla="*/ 2147483647 w 861"/>
              <a:gd name="T111" fmla="*/ 2147483647 h 694"/>
              <a:gd name="T112" fmla="*/ 2147483647 w 861"/>
              <a:gd name="T113" fmla="*/ 2147483647 h 694"/>
              <a:gd name="T114" fmla="*/ 2147483647 w 861"/>
              <a:gd name="T115" fmla="*/ 2147483647 h 694"/>
              <a:gd name="T116" fmla="*/ 2147483647 w 861"/>
              <a:gd name="T117" fmla="*/ 2147483647 h 694"/>
              <a:gd name="T118" fmla="*/ 2147483647 w 861"/>
              <a:gd name="T119" fmla="*/ 2147483647 h 6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1"/>
              <a:gd name="T181" fmla="*/ 0 h 694"/>
              <a:gd name="T182" fmla="*/ 861 w 861"/>
              <a:gd name="T183" fmla="*/ 694 h 6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1" h="694">
                <a:moveTo>
                  <a:pt x="779" y="580"/>
                </a:moveTo>
                <a:lnTo>
                  <a:pt x="746" y="575"/>
                </a:lnTo>
                <a:lnTo>
                  <a:pt x="737" y="553"/>
                </a:lnTo>
                <a:lnTo>
                  <a:pt x="741" y="525"/>
                </a:lnTo>
                <a:lnTo>
                  <a:pt x="730" y="521"/>
                </a:lnTo>
                <a:lnTo>
                  <a:pt x="732" y="502"/>
                </a:lnTo>
                <a:lnTo>
                  <a:pt x="755" y="490"/>
                </a:lnTo>
                <a:lnTo>
                  <a:pt x="743" y="452"/>
                </a:lnTo>
                <a:lnTo>
                  <a:pt x="743" y="441"/>
                </a:lnTo>
                <a:lnTo>
                  <a:pt x="756" y="442"/>
                </a:lnTo>
                <a:lnTo>
                  <a:pt x="755" y="430"/>
                </a:lnTo>
                <a:lnTo>
                  <a:pt x="744" y="427"/>
                </a:lnTo>
                <a:lnTo>
                  <a:pt x="743" y="417"/>
                </a:lnTo>
                <a:lnTo>
                  <a:pt x="746" y="400"/>
                </a:lnTo>
                <a:lnTo>
                  <a:pt x="743" y="398"/>
                </a:lnTo>
                <a:lnTo>
                  <a:pt x="720" y="396"/>
                </a:lnTo>
                <a:lnTo>
                  <a:pt x="702" y="411"/>
                </a:lnTo>
                <a:lnTo>
                  <a:pt x="694" y="415"/>
                </a:lnTo>
                <a:lnTo>
                  <a:pt x="688" y="413"/>
                </a:lnTo>
                <a:lnTo>
                  <a:pt x="694" y="390"/>
                </a:lnTo>
                <a:lnTo>
                  <a:pt x="701" y="379"/>
                </a:lnTo>
                <a:lnTo>
                  <a:pt x="713" y="369"/>
                </a:lnTo>
                <a:lnTo>
                  <a:pt x="729" y="353"/>
                </a:lnTo>
                <a:lnTo>
                  <a:pt x="770" y="323"/>
                </a:lnTo>
                <a:lnTo>
                  <a:pt x="767" y="318"/>
                </a:lnTo>
                <a:lnTo>
                  <a:pt x="772" y="311"/>
                </a:lnTo>
                <a:lnTo>
                  <a:pt x="804" y="312"/>
                </a:lnTo>
                <a:lnTo>
                  <a:pt x="812" y="307"/>
                </a:lnTo>
                <a:lnTo>
                  <a:pt x="811" y="293"/>
                </a:lnTo>
                <a:lnTo>
                  <a:pt x="828" y="245"/>
                </a:lnTo>
                <a:lnTo>
                  <a:pt x="856" y="212"/>
                </a:lnTo>
                <a:lnTo>
                  <a:pt x="861" y="201"/>
                </a:lnTo>
                <a:lnTo>
                  <a:pt x="797" y="180"/>
                </a:lnTo>
                <a:lnTo>
                  <a:pt x="774" y="176"/>
                </a:lnTo>
                <a:lnTo>
                  <a:pt x="760" y="157"/>
                </a:lnTo>
                <a:lnTo>
                  <a:pt x="746" y="146"/>
                </a:lnTo>
                <a:lnTo>
                  <a:pt x="730" y="146"/>
                </a:lnTo>
                <a:lnTo>
                  <a:pt x="713" y="139"/>
                </a:lnTo>
                <a:lnTo>
                  <a:pt x="702" y="140"/>
                </a:lnTo>
                <a:lnTo>
                  <a:pt x="668" y="121"/>
                </a:lnTo>
                <a:lnTo>
                  <a:pt x="671" y="116"/>
                </a:lnTo>
                <a:lnTo>
                  <a:pt x="666" y="113"/>
                </a:lnTo>
                <a:lnTo>
                  <a:pt x="669" y="92"/>
                </a:lnTo>
                <a:lnTo>
                  <a:pt x="662" y="90"/>
                </a:lnTo>
                <a:lnTo>
                  <a:pt x="647" y="104"/>
                </a:lnTo>
                <a:lnTo>
                  <a:pt x="624" y="97"/>
                </a:lnTo>
                <a:lnTo>
                  <a:pt x="624" y="82"/>
                </a:lnTo>
                <a:lnTo>
                  <a:pt x="617" y="69"/>
                </a:lnTo>
                <a:lnTo>
                  <a:pt x="603" y="63"/>
                </a:lnTo>
                <a:lnTo>
                  <a:pt x="575" y="48"/>
                </a:lnTo>
                <a:lnTo>
                  <a:pt x="568" y="31"/>
                </a:lnTo>
                <a:lnTo>
                  <a:pt x="556" y="29"/>
                </a:lnTo>
                <a:lnTo>
                  <a:pt x="542" y="15"/>
                </a:lnTo>
                <a:lnTo>
                  <a:pt x="545" y="0"/>
                </a:lnTo>
                <a:lnTo>
                  <a:pt x="540" y="2"/>
                </a:lnTo>
                <a:lnTo>
                  <a:pt x="514" y="2"/>
                </a:lnTo>
                <a:lnTo>
                  <a:pt x="481" y="6"/>
                </a:lnTo>
                <a:lnTo>
                  <a:pt x="458" y="50"/>
                </a:lnTo>
                <a:lnTo>
                  <a:pt x="462" y="54"/>
                </a:lnTo>
                <a:lnTo>
                  <a:pt x="460" y="61"/>
                </a:lnTo>
                <a:lnTo>
                  <a:pt x="423" y="77"/>
                </a:lnTo>
                <a:lnTo>
                  <a:pt x="383" y="81"/>
                </a:lnTo>
                <a:lnTo>
                  <a:pt x="364" y="86"/>
                </a:lnTo>
                <a:lnTo>
                  <a:pt x="352" y="97"/>
                </a:lnTo>
                <a:lnTo>
                  <a:pt x="352" y="103"/>
                </a:lnTo>
                <a:lnTo>
                  <a:pt x="369" y="105"/>
                </a:lnTo>
                <a:lnTo>
                  <a:pt x="376" y="108"/>
                </a:lnTo>
                <a:lnTo>
                  <a:pt x="373" y="112"/>
                </a:lnTo>
                <a:lnTo>
                  <a:pt x="348" y="109"/>
                </a:lnTo>
                <a:lnTo>
                  <a:pt x="334" y="115"/>
                </a:lnTo>
                <a:lnTo>
                  <a:pt x="310" y="112"/>
                </a:lnTo>
                <a:lnTo>
                  <a:pt x="275" y="101"/>
                </a:lnTo>
                <a:lnTo>
                  <a:pt x="270" y="101"/>
                </a:lnTo>
                <a:lnTo>
                  <a:pt x="260" y="84"/>
                </a:lnTo>
                <a:lnTo>
                  <a:pt x="263" y="75"/>
                </a:lnTo>
                <a:lnTo>
                  <a:pt x="260" y="73"/>
                </a:lnTo>
                <a:lnTo>
                  <a:pt x="233" y="69"/>
                </a:lnTo>
                <a:lnTo>
                  <a:pt x="223" y="65"/>
                </a:lnTo>
                <a:lnTo>
                  <a:pt x="219" y="84"/>
                </a:lnTo>
                <a:lnTo>
                  <a:pt x="221" y="93"/>
                </a:lnTo>
                <a:lnTo>
                  <a:pt x="228" y="98"/>
                </a:lnTo>
                <a:lnTo>
                  <a:pt x="225" y="146"/>
                </a:lnTo>
                <a:lnTo>
                  <a:pt x="232" y="151"/>
                </a:lnTo>
                <a:lnTo>
                  <a:pt x="225" y="154"/>
                </a:lnTo>
                <a:lnTo>
                  <a:pt x="211" y="153"/>
                </a:lnTo>
                <a:lnTo>
                  <a:pt x="204" y="146"/>
                </a:lnTo>
                <a:lnTo>
                  <a:pt x="193" y="146"/>
                </a:lnTo>
                <a:lnTo>
                  <a:pt x="183" y="147"/>
                </a:lnTo>
                <a:lnTo>
                  <a:pt x="174" y="144"/>
                </a:lnTo>
                <a:lnTo>
                  <a:pt x="150" y="146"/>
                </a:lnTo>
                <a:lnTo>
                  <a:pt x="127" y="120"/>
                </a:lnTo>
                <a:lnTo>
                  <a:pt x="104" y="117"/>
                </a:lnTo>
                <a:lnTo>
                  <a:pt x="94" y="116"/>
                </a:lnTo>
                <a:lnTo>
                  <a:pt x="90" y="120"/>
                </a:lnTo>
                <a:lnTo>
                  <a:pt x="40" y="119"/>
                </a:lnTo>
                <a:lnTo>
                  <a:pt x="10" y="123"/>
                </a:lnTo>
                <a:lnTo>
                  <a:pt x="1" y="135"/>
                </a:lnTo>
                <a:lnTo>
                  <a:pt x="22" y="143"/>
                </a:lnTo>
                <a:lnTo>
                  <a:pt x="10" y="147"/>
                </a:lnTo>
                <a:lnTo>
                  <a:pt x="10" y="151"/>
                </a:lnTo>
                <a:lnTo>
                  <a:pt x="31" y="154"/>
                </a:lnTo>
                <a:lnTo>
                  <a:pt x="26" y="162"/>
                </a:lnTo>
                <a:lnTo>
                  <a:pt x="0" y="161"/>
                </a:lnTo>
                <a:lnTo>
                  <a:pt x="5" y="166"/>
                </a:lnTo>
                <a:lnTo>
                  <a:pt x="19" y="174"/>
                </a:lnTo>
                <a:lnTo>
                  <a:pt x="15" y="184"/>
                </a:lnTo>
                <a:lnTo>
                  <a:pt x="29" y="188"/>
                </a:lnTo>
                <a:lnTo>
                  <a:pt x="31" y="182"/>
                </a:lnTo>
                <a:lnTo>
                  <a:pt x="42" y="184"/>
                </a:lnTo>
                <a:lnTo>
                  <a:pt x="85" y="211"/>
                </a:lnTo>
                <a:lnTo>
                  <a:pt x="94" y="220"/>
                </a:lnTo>
                <a:lnTo>
                  <a:pt x="110" y="219"/>
                </a:lnTo>
                <a:lnTo>
                  <a:pt x="111" y="226"/>
                </a:lnTo>
                <a:lnTo>
                  <a:pt x="123" y="232"/>
                </a:lnTo>
                <a:lnTo>
                  <a:pt x="136" y="231"/>
                </a:lnTo>
                <a:lnTo>
                  <a:pt x="129" y="247"/>
                </a:lnTo>
                <a:lnTo>
                  <a:pt x="165" y="254"/>
                </a:lnTo>
                <a:lnTo>
                  <a:pt x="178" y="261"/>
                </a:lnTo>
                <a:lnTo>
                  <a:pt x="155" y="262"/>
                </a:lnTo>
                <a:lnTo>
                  <a:pt x="153" y="268"/>
                </a:lnTo>
                <a:lnTo>
                  <a:pt x="160" y="276"/>
                </a:lnTo>
                <a:lnTo>
                  <a:pt x="151" y="283"/>
                </a:lnTo>
                <a:lnTo>
                  <a:pt x="146" y="276"/>
                </a:lnTo>
                <a:lnTo>
                  <a:pt x="143" y="284"/>
                </a:lnTo>
                <a:lnTo>
                  <a:pt x="153" y="299"/>
                </a:lnTo>
                <a:lnTo>
                  <a:pt x="160" y="318"/>
                </a:lnTo>
                <a:lnTo>
                  <a:pt x="204" y="345"/>
                </a:lnTo>
                <a:lnTo>
                  <a:pt x="198" y="352"/>
                </a:lnTo>
                <a:lnTo>
                  <a:pt x="202" y="361"/>
                </a:lnTo>
                <a:lnTo>
                  <a:pt x="188" y="384"/>
                </a:lnTo>
                <a:lnTo>
                  <a:pt x="190" y="395"/>
                </a:lnTo>
                <a:lnTo>
                  <a:pt x="202" y="404"/>
                </a:lnTo>
                <a:lnTo>
                  <a:pt x="209" y="417"/>
                </a:lnTo>
                <a:lnTo>
                  <a:pt x="207" y="425"/>
                </a:lnTo>
                <a:lnTo>
                  <a:pt x="193" y="406"/>
                </a:lnTo>
                <a:lnTo>
                  <a:pt x="186" y="413"/>
                </a:lnTo>
                <a:lnTo>
                  <a:pt x="181" y="430"/>
                </a:lnTo>
                <a:lnTo>
                  <a:pt x="167" y="463"/>
                </a:lnTo>
                <a:lnTo>
                  <a:pt x="164" y="472"/>
                </a:lnTo>
                <a:lnTo>
                  <a:pt x="172" y="465"/>
                </a:lnTo>
                <a:lnTo>
                  <a:pt x="171" y="476"/>
                </a:lnTo>
                <a:lnTo>
                  <a:pt x="160" y="482"/>
                </a:lnTo>
                <a:lnTo>
                  <a:pt x="127" y="553"/>
                </a:lnTo>
                <a:lnTo>
                  <a:pt x="103" y="570"/>
                </a:lnTo>
                <a:lnTo>
                  <a:pt x="89" y="567"/>
                </a:lnTo>
                <a:lnTo>
                  <a:pt x="125" y="602"/>
                </a:lnTo>
                <a:lnTo>
                  <a:pt x="160" y="624"/>
                </a:lnTo>
                <a:lnTo>
                  <a:pt x="219" y="647"/>
                </a:lnTo>
                <a:lnTo>
                  <a:pt x="240" y="651"/>
                </a:lnTo>
                <a:lnTo>
                  <a:pt x="277" y="644"/>
                </a:lnTo>
                <a:lnTo>
                  <a:pt x="287" y="649"/>
                </a:lnTo>
                <a:lnTo>
                  <a:pt x="305" y="663"/>
                </a:lnTo>
                <a:lnTo>
                  <a:pt x="314" y="671"/>
                </a:lnTo>
                <a:lnTo>
                  <a:pt x="315" y="678"/>
                </a:lnTo>
                <a:lnTo>
                  <a:pt x="324" y="679"/>
                </a:lnTo>
                <a:lnTo>
                  <a:pt x="331" y="678"/>
                </a:lnTo>
                <a:lnTo>
                  <a:pt x="329" y="674"/>
                </a:lnTo>
                <a:lnTo>
                  <a:pt x="343" y="685"/>
                </a:lnTo>
                <a:lnTo>
                  <a:pt x="352" y="689"/>
                </a:lnTo>
                <a:lnTo>
                  <a:pt x="392" y="690"/>
                </a:lnTo>
                <a:lnTo>
                  <a:pt x="439" y="694"/>
                </a:lnTo>
                <a:lnTo>
                  <a:pt x="441" y="663"/>
                </a:lnTo>
                <a:lnTo>
                  <a:pt x="436" y="658"/>
                </a:lnTo>
                <a:lnTo>
                  <a:pt x="443" y="643"/>
                </a:lnTo>
                <a:lnTo>
                  <a:pt x="453" y="632"/>
                </a:lnTo>
                <a:lnTo>
                  <a:pt x="481" y="625"/>
                </a:lnTo>
                <a:lnTo>
                  <a:pt x="505" y="614"/>
                </a:lnTo>
                <a:lnTo>
                  <a:pt x="518" y="610"/>
                </a:lnTo>
                <a:lnTo>
                  <a:pt x="551" y="621"/>
                </a:lnTo>
                <a:lnTo>
                  <a:pt x="556" y="626"/>
                </a:lnTo>
                <a:lnTo>
                  <a:pt x="579" y="632"/>
                </a:lnTo>
                <a:lnTo>
                  <a:pt x="582" y="628"/>
                </a:lnTo>
                <a:lnTo>
                  <a:pt x="615" y="637"/>
                </a:lnTo>
                <a:lnTo>
                  <a:pt x="617" y="643"/>
                </a:lnTo>
                <a:lnTo>
                  <a:pt x="638" y="647"/>
                </a:lnTo>
                <a:lnTo>
                  <a:pt x="648" y="656"/>
                </a:lnTo>
                <a:lnTo>
                  <a:pt x="669" y="660"/>
                </a:lnTo>
                <a:lnTo>
                  <a:pt x="704" y="652"/>
                </a:lnTo>
                <a:lnTo>
                  <a:pt x="709" y="643"/>
                </a:lnTo>
                <a:lnTo>
                  <a:pt x="722" y="636"/>
                </a:lnTo>
                <a:lnTo>
                  <a:pt x="750" y="618"/>
                </a:lnTo>
                <a:lnTo>
                  <a:pt x="779" y="580"/>
                </a:lnTo>
                <a:close/>
              </a:path>
            </a:pathLst>
          </a:custGeom>
          <a:solidFill>
            <a:srgbClr val="39B218"/>
          </a:solidFill>
          <a:ln w="36576">
            <a:solidFill>
              <a:srgbClr val="000000"/>
            </a:solidFill>
            <a:prstDash val="solid"/>
            <a:round/>
            <a:headEnd/>
            <a:tailEnd/>
          </a:ln>
        </p:spPr>
        <p:txBody>
          <a:bodyPr/>
          <a:lstStyle/>
          <a:p>
            <a:endParaRPr lang="cs-CZ"/>
          </a:p>
        </p:txBody>
      </p:sp>
      <p:sp>
        <p:nvSpPr>
          <p:cNvPr id="13362" name="Rectangle 51"/>
          <p:cNvSpPr>
            <a:spLocks noChangeArrowheads="1"/>
          </p:cNvSpPr>
          <p:nvPr/>
        </p:nvSpPr>
        <p:spPr bwMode="auto">
          <a:xfrm>
            <a:off x="2872052" y="3922714"/>
            <a:ext cx="418384" cy="153888"/>
          </a:xfrm>
          <a:prstGeom prst="rect">
            <a:avLst/>
          </a:prstGeom>
          <a:noFill/>
          <a:ln w="9525">
            <a:noFill/>
            <a:miter lim="800000"/>
            <a:headEnd/>
            <a:tailEnd/>
          </a:ln>
        </p:spPr>
        <p:txBody>
          <a:bodyPr wrap="none" lIns="0" tIns="0" rIns="0" bIns="0">
            <a:spAutoFit/>
          </a:bodyPr>
          <a:lstStyle/>
          <a:p>
            <a:r>
              <a:rPr lang="en-US" altLang="cs-CZ" sz="1000" b="1">
                <a:solidFill>
                  <a:schemeClr val="bg1"/>
                </a:solidFill>
                <a:latin typeface="Arial" pitchFamily="34" charset="0"/>
                <a:cs typeface="Arial" pitchFamily="34" charset="0"/>
              </a:rPr>
              <a:t>France</a:t>
            </a:r>
            <a:endParaRPr lang="en-US" altLang="cs-CZ">
              <a:solidFill>
                <a:schemeClr val="bg1"/>
              </a:solidFill>
              <a:latin typeface="Times New Roman" pitchFamily="18" charset="0"/>
              <a:cs typeface="Arial" pitchFamily="34" charset="0"/>
            </a:endParaRPr>
          </a:p>
        </p:txBody>
      </p:sp>
      <p:sp>
        <p:nvSpPr>
          <p:cNvPr id="13363" name="Rectangle 52"/>
          <p:cNvSpPr>
            <a:spLocks noChangeArrowheads="1"/>
          </p:cNvSpPr>
          <p:nvPr/>
        </p:nvSpPr>
        <p:spPr bwMode="auto">
          <a:xfrm>
            <a:off x="2916766" y="3216276"/>
            <a:ext cx="166712" cy="138499"/>
          </a:xfrm>
          <a:prstGeom prst="rect">
            <a:avLst/>
          </a:prstGeom>
          <a:noFill/>
          <a:ln w="9525">
            <a:noFill/>
            <a:miter lim="800000"/>
            <a:headEnd/>
            <a:tailEnd/>
          </a:ln>
        </p:spPr>
        <p:txBody>
          <a:bodyPr wrap="none" lIns="0" tIns="0" rIns="0" bIns="0">
            <a:spAutoFit/>
          </a:bodyPr>
          <a:lstStyle/>
          <a:p>
            <a:r>
              <a:rPr lang="en-US" altLang="cs-CZ" sz="900" b="1">
                <a:solidFill>
                  <a:srgbClr val="FFFFFF"/>
                </a:solidFill>
                <a:latin typeface="Arial" pitchFamily="34" charset="0"/>
                <a:cs typeface="Arial" pitchFamily="34" charset="0"/>
              </a:rPr>
              <a:t>UK</a:t>
            </a:r>
            <a:endParaRPr lang="en-US" altLang="cs-CZ">
              <a:latin typeface="Times New Roman" pitchFamily="18" charset="0"/>
              <a:cs typeface="Arial" pitchFamily="34" charset="0"/>
            </a:endParaRPr>
          </a:p>
        </p:txBody>
      </p:sp>
      <p:sp>
        <p:nvSpPr>
          <p:cNvPr id="13364" name="Rectangle 53"/>
          <p:cNvSpPr>
            <a:spLocks noChangeArrowheads="1"/>
          </p:cNvSpPr>
          <p:nvPr/>
        </p:nvSpPr>
        <p:spPr bwMode="auto">
          <a:xfrm rot="-3600000">
            <a:off x="5603327" y="1865363"/>
            <a:ext cx="455253"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Finland</a:t>
            </a:r>
            <a:endParaRPr lang="en-US" altLang="cs-CZ">
              <a:latin typeface="Times New Roman" pitchFamily="18" charset="0"/>
              <a:cs typeface="Arial" pitchFamily="34" charset="0"/>
            </a:endParaRPr>
          </a:p>
        </p:txBody>
      </p:sp>
      <p:sp>
        <p:nvSpPr>
          <p:cNvPr id="13365" name="Rectangle 54"/>
          <p:cNvSpPr>
            <a:spLocks noChangeArrowheads="1"/>
          </p:cNvSpPr>
          <p:nvPr/>
        </p:nvSpPr>
        <p:spPr bwMode="auto">
          <a:xfrm rot="-5100000">
            <a:off x="4625758" y="2047925"/>
            <a:ext cx="482504" cy="153888"/>
          </a:xfrm>
          <a:prstGeom prst="rect">
            <a:avLst/>
          </a:prstGeom>
          <a:noFill/>
          <a:ln w="9525">
            <a:noFill/>
            <a:miter lim="800000"/>
            <a:headEnd/>
            <a:tailEnd/>
          </a:ln>
        </p:spPr>
        <p:txBody>
          <a:bodyPr wrap="none" lIns="0" tIns="0" rIns="0" bIns="0">
            <a:spAutoFit/>
          </a:bodyPr>
          <a:lstStyle/>
          <a:p>
            <a:r>
              <a:rPr lang="en-US" altLang="cs-CZ" sz="1000" b="1">
                <a:solidFill>
                  <a:srgbClr val="000000"/>
                </a:solidFill>
                <a:latin typeface="Arial" pitchFamily="34" charset="0"/>
                <a:cs typeface="Arial" pitchFamily="34" charset="0"/>
              </a:rPr>
              <a:t>Sweden</a:t>
            </a:r>
            <a:endParaRPr lang="en-US" altLang="cs-CZ">
              <a:latin typeface="Times New Roman" pitchFamily="18" charset="0"/>
              <a:cs typeface="Arial" pitchFamily="34" charset="0"/>
            </a:endParaRPr>
          </a:p>
        </p:txBody>
      </p:sp>
      <p:sp>
        <p:nvSpPr>
          <p:cNvPr id="13366" name="Rectangle 55"/>
          <p:cNvSpPr>
            <a:spLocks noChangeArrowheads="1"/>
          </p:cNvSpPr>
          <p:nvPr/>
        </p:nvSpPr>
        <p:spPr bwMode="auto">
          <a:xfrm rot="-1800000">
            <a:off x="4083265" y="2182863"/>
            <a:ext cx="461665" cy="153888"/>
          </a:xfrm>
          <a:prstGeom prst="rect">
            <a:avLst/>
          </a:prstGeom>
          <a:noFill/>
          <a:ln w="9525">
            <a:noFill/>
            <a:miter lim="800000"/>
            <a:headEnd/>
            <a:tailEnd/>
          </a:ln>
        </p:spPr>
        <p:txBody>
          <a:bodyPr wrap="none" lIns="0" tIns="0" rIns="0" bIns="0">
            <a:spAutoFit/>
          </a:bodyPr>
          <a:lstStyle/>
          <a:p>
            <a:r>
              <a:rPr lang="en-US" altLang="cs-CZ" sz="1000" b="1">
                <a:latin typeface="Arial" pitchFamily="34" charset="0"/>
                <a:cs typeface="Arial" pitchFamily="34" charset="0"/>
              </a:rPr>
              <a:t>Norway</a:t>
            </a:r>
            <a:endParaRPr lang="en-US" altLang="cs-CZ">
              <a:latin typeface="Times New Roman" pitchFamily="18" charset="0"/>
              <a:cs typeface="Arial" pitchFamily="34" charset="0"/>
            </a:endParaRPr>
          </a:p>
        </p:txBody>
      </p:sp>
      <p:sp>
        <p:nvSpPr>
          <p:cNvPr id="13367" name="Rectangle 56"/>
          <p:cNvSpPr>
            <a:spLocks noChangeArrowheads="1"/>
          </p:cNvSpPr>
          <p:nvPr/>
        </p:nvSpPr>
        <p:spPr bwMode="auto">
          <a:xfrm rot="-1800000">
            <a:off x="3958468" y="3500487"/>
            <a:ext cx="553037"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Germany</a:t>
            </a:r>
            <a:endParaRPr lang="en-US" altLang="cs-CZ">
              <a:latin typeface="Times New Roman" pitchFamily="18" charset="0"/>
              <a:cs typeface="Arial" pitchFamily="34" charset="0"/>
            </a:endParaRPr>
          </a:p>
        </p:txBody>
      </p:sp>
      <p:sp>
        <p:nvSpPr>
          <p:cNvPr id="13368" name="Rectangle 57"/>
          <p:cNvSpPr>
            <a:spLocks noChangeArrowheads="1"/>
          </p:cNvSpPr>
          <p:nvPr/>
        </p:nvSpPr>
        <p:spPr bwMode="auto">
          <a:xfrm rot="-1800000">
            <a:off x="4604606" y="4015388"/>
            <a:ext cx="397545" cy="138499"/>
          </a:xfrm>
          <a:prstGeom prst="rect">
            <a:avLst/>
          </a:prstGeom>
          <a:noFill/>
          <a:ln w="9525">
            <a:noFill/>
            <a:miter lim="800000"/>
            <a:headEnd/>
            <a:tailEnd/>
          </a:ln>
        </p:spPr>
        <p:txBody>
          <a:bodyPr wrap="none" lIns="0" tIns="0" rIns="0" bIns="0">
            <a:spAutoFit/>
          </a:bodyPr>
          <a:lstStyle/>
          <a:p>
            <a:r>
              <a:rPr lang="en-US" altLang="cs-CZ" sz="900" b="1">
                <a:solidFill>
                  <a:srgbClr val="FFFFFF"/>
                </a:solidFill>
                <a:latin typeface="Arial" pitchFamily="34" charset="0"/>
                <a:cs typeface="Arial" pitchFamily="34" charset="0"/>
              </a:rPr>
              <a:t>Austria</a:t>
            </a:r>
            <a:endParaRPr lang="en-US" altLang="cs-CZ">
              <a:latin typeface="Times New Roman" pitchFamily="18" charset="0"/>
              <a:cs typeface="Arial" pitchFamily="34" charset="0"/>
            </a:endParaRPr>
          </a:p>
        </p:txBody>
      </p:sp>
      <p:sp>
        <p:nvSpPr>
          <p:cNvPr id="13369" name="Rectangle 58"/>
          <p:cNvSpPr>
            <a:spLocks noChangeArrowheads="1"/>
          </p:cNvSpPr>
          <p:nvPr/>
        </p:nvSpPr>
        <p:spPr bwMode="auto">
          <a:xfrm>
            <a:off x="1592527" y="5626101"/>
            <a:ext cx="785945" cy="282575"/>
          </a:xfrm>
          <a:prstGeom prst="rect">
            <a:avLst/>
          </a:prstGeom>
          <a:solidFill>
            <a:srgbClr val="FF0000"/>
          </a:solidFill>
          <a:ln w="7938">
            <a:solidFill>
              <a:srgbClr val="000000"/>
            </a:solidFill>
            <a:miter lim="800000"/>
            <a:headEnd/>
            <a:tailEnd/>
          </a:ln>
        </p:spPr>
        <p:txBody>
          <a:bodyPr/>
          <a:lstStyle/>
          <a:p>
            <a:endParaRPr lang="cs-CZ" altLang="cs-CZ"/>
          </a:p>
        </p:txBody>
      </p:sp>
      <p:sp>
        <p:nvSpPr>
          <p:cNvPr id="13370" name="Rectangle 59"/>
          <p:cNvSpPr>
            <a:spLocks noChangeArrowheads="1"/>
          </p:cNvSpPr>
          <p:nvPr/>
        </p:nvSpPr>
        <p:spPr bwMode="auto">
          <a:xfrm rot="2700000">
            <a:off x="4460106" y="4627613"/>
            <a:ext cx="254878"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Italy</a:t>
            </a:r>
            <a:endParaRPr lang="en-US" altLang="cs-CZ">
              <a:latin typeface="Times New Roman" pitchFamily="18" charset="0"/>
              <a:cs typeface="Arial" pitchFamily="34" charset="0"/>
            </a:endParaRPr>
          </a:p>
        </p:txBody>
      </p:sp>
      <p:sp>
        <p:nvSpPr>
          <p:cNvPr id="13371" name="Rectangle 60"/>
          <p:cNvSpPr>
            <a:spLocks noChangeArrowheads="1"/>
          </p:cNvSpPr>
          <p:nvPr/>
        </p:nvSpPr>
        <p:spPr bwMode="auto">
          <a:xfrm rot="-3600000">
            <a:off x="1257235" y="4763344"/>
            <a:ext cx="558800" cy="153888"/>
          </a:xfrm>
          <a:prstGeom prst="rect">
            <a:avLst/>
          </a:prstGeom>
          <a:noFill/>
          <a:ln w="9525">
            <a:noFill/>
            <a:miter lim="800000"/>
            <a:headEnd/>
            <a:tailEnd/>
          </a:ln>
        </p:spPr>
        <p:txBody>
          <a:bodyPr lIns="0" tIns="0" rIns="0" bIns="0">
            <a:spAutoFit/>
          </a:bodyPr>
          <a:lstStyle/>
          <a:p>
            <a:r>
              <a:rPr lang="cs-CZ" altLang="cs-CZ" sz="1000" b="1">
                <a:solidFill>
                  <a:schemeClr val="bg1"/>
                </a:solidFill>
                <a:latin typeface="Arial" pitchFamily="34" charset="0"/>
                <a:cs typeface="Arial" pitchFamily="34" charset="0"/>
              </a:rPr>
              <a:t>Portugal</a:t>
            </a:r>
            <a:endParaRPr lang="en-US" altLang="cs-CZ">
              <a:latin typeface="Times New Roman" pitchFamily="18" charset="0"/>
              <a:cs typeface="Arial" pitchFamily="34" charset="0"/>
            </a:endParaRPr>
          </a:p>
        </p:txBody>
      </p:sp>
      <p:sp>
        <p:nvSpPr>
          <p:cNvPr id="13372" name="Freeform 61"/>
          <p:cNvSpPr>
            <a:spLocks/>
          </p:cNvSpPr>
          <p:nvPr/>
        </p:nvSpPr>
        <p:spPr bwMode="auto">
          <a:xfrm>
            <a:off x="3714750" y="3294064"/>
            <a:ext cx="130704" cy="141287"/>
          </a:xfrm>
          <a:custGeom>
            <a:avLst/>
            <a:gdLst>
              <a:gd name="T0" fmla="*/ 2147483647 w 68"/>
              <a:gd name="T1" fmla="*/ 2147483647 h 80"/>
              <a:gd name="T2" fmla="*/ 2147483647 w 68"/>
              <a:gd name="T3" fmla="*/ 2147483647 h 80"/>
              <a:gd name="T4" fmla="*/ 0 w 68"/>
              <a:gd name="T5" fmla="*/ 0 h 80"/>
              <a:gd name="T6" fmla="*/ 2147483647 w 68"/>
              <a:gd name="T7" fmla="*/ 2147483647 h 80"/>
              <a:gd name="T8" fmla="*/ 0 60000 65536"/>
              <a:gd name="T9" fmla="*/ 0 60000 65536"/>
              <a:gd name="T10" fmla="*/ 0 60000 65536"/>
              <a:gd name="T11" fmla="*/ 0 60000 65536"/>
              <a:gd name="T12" fmla="*/ 0 w 68"/>
              <a:gd name="T13" fmla="*/ 0 h 80"/>
              <a:gd name="T14" fmla="*/ 68 w 68"/>
              <a:gd name="T15" fmla="*/ 80 h 80"/>
            </a:gdLst>
            <a:ahLst/>
            <a:cxnLst>
              <a:cxn ang="T8">
                <a:pos x="T0" y="T1"/>
              </a:cxn>
              <a:cxn ang="T9">
                <a:pos x="T2" y="T3"/>
              </a:cxn>
              <a:cxn ang="T10">
                <a:pos x="T4" y="T5"/>
              </a:cxn>
              <a:cxn ang="T11">
                <a:pos x="T6" y="T7"/>
              </a:cxn>
            </a:cxnLst>
            <a:rect l="T12" t="T13" r="T14" b="T15"/>
            <a:pathLst>
              <a:path w="68" h="80">
                <a:moveTo>
                  <a:pt x="68" y="1"/>
                </a:moveTo>
                <a:lnTo>
                  <a:pt x="32" y="80"/>
                </a:lnTo>
                <a:lnTo>
                  <a:pt x="0" y="0"/>
                </a:lnTo>
                <a:lnTo>
                  <a:pt x="68" y="1"/>
                </a:lnTo>
                <a:close/>
              </a:path>
            </a:pathLst>
          </a:custGeom>
          <a:solidFill>
            <a:srgbClr val="39B218"/>
          </a:solidFill>
          <a:ln w="9525">
            <a:noFill/>
            <a:round/>
            <a:headEnd/>
            <a:tailEnd/>
          </a:ln>
        </p:spPr>
        <p:txBody>
          <a:bodyPr/>
          <a:lstStyle/>
          <a:p>
            <a:endParaRPr lang="cs-CZ"/>
          </a:p>
        </p:txBody>
      </p:sp>
      <p:sp>
        <p:nvSpPr>
          <p:cNvPr id="13373" name="Rectangle 62"/>
          <p:cNvSpPr>
            <a:spLocks noChangeArrowheads="1"/>
          </p:cNvSpPr>
          <p:nvPr/>
        </p:nvSpPr>
        <p:spPr bwMode="auto">
          <a:xfrm>
            <a:off x="2027636" y="1017588"/>
            <a:ext cx="402431" cy="138112"/>
          </a:xfrm>
          <a:prstGeom prst="rect">
            <a:avLst/>
          </a:prstGeom>
          <a:noFill/>
          <a:ln w="9525">
            <a:noFill/>
            <a:miter lim="800000"/>
            <a:headEnd/>
            <a:tailEnd/>
          </a:ln>
        </p:spPr>
        <p:txBody>
          <a:bodyPr wrap="none" lIns="0" tIns="0" rIns="0" bIns="0">
            <a:spAutoFit/>
          </a:bodyPr>
          <a:lstStyle/>
          <a:p>
            <a:r>
              <a:rPr lang="en-US" altLang="cs-CZ" sz="900">
                <a:solidFill>
                  <a:srgbClr val="000000"/>
                </a:solidFill>
                <a:latin typeface="Arial" pitchFamily="34" charset="0"/>
                <a:cs typeface="Arial" pitchFamily="34" charset="0"/>
              </a:rPr>
              <a:t>Iceland</a:t>
            </a:r>
            <a:endParaRPr lang="en-US" altLang="cs-CZ">
              <a:latin typeface="Times New Roman" pitchFamily="18" charset="0"/>
              <a:cs typeface="Arial" pitchFamily="34" charset="0"/>
            </a:endParaRPr>
          </a:p>
        </p:txBody>
      </p:sp>
      <p:sp>
        <p:nvSpPr>
          <p:cNvPr id="13374" name="Line 63"/>
          <p:cNvSpPr>
            <a:spLocks noChangeShapeType="1"/>
          </p:cNvSpPr>
          <p:nvPr/>
        </p:nvSpPr>
        <p:spPr bwMode="auto">
          <a:xfrm>
            <a:off x="4875611" y="4292600"/>
            <a:ext cx="2184135" cy="649288"/>
          </a:xfrm>
          <a:prstGeom prst="line">
            <a:avLst/>
          </a:prstGeom>
          <a:noFill/>
          <a:ln w="34925">
            <a:solidFill>
              <a:srgbClr val="000000"/>
            </a:solidFill>
            <a:round/>
            <a:headEnd/>
            <a:tailEnd/>
          </a:ln>
        </p:spPr>
        <p:txBody>
          <a:bodyPr/>
          <a:lstStyle/>
          <a:p>
            <a:endParaRPr lang="cs-CZ"/>
          </a:p>
        </p:txBody>
      </p:sp>
      <p:sp>
        <p:nvSpPr>
          <p:cNvPr id="13375" name="Rectangle 64"/>
          <p:cNvSpPr>
            <a:spLocks noChangeArrowheads="1"/>
          </p:cNvSpPr>
          <p:nvPr/>
        </p:nvSpPr>
        <p:spPr bwMode="auto">
          <a:xfrm>
            <a:off x="7137136" y="4941888"/>
            <a:ext cx="474489" cy="138499"/>
          </a:xfrm>
          <a:prstGeom prst="rect">
            <a:avLst/>
          </a:prstGeom>
          <a:noFill/>
          <a:ln w="9525">
            <a:noFill/>
            <a:miter lim="800000"/>
            <a:headEnd/>
            <a:tailEnd/>
          </a:ln>
        </p:spPr>
        <p:txBody>
          <a:bodyPr wrap="none" lIns="0" tIns="0" rIns="0" bIns="0">
            <a:spAutoFit/>
          </a:bodyPr>
          <a:lstStyle/>
          <a:p>
            <a:r>
              <a:rPr lang="en-US" altLang="cs-CZ" sz="900" b="1">
                <a:latin typeface="Arial" pitchFamily="34" charset="0"/>
                <a:cs typeface="Arial" pitchFamily="34" charset="0"/>
              </a:rPr>
              <a:t>Slovenia</a:t>
            </a:r>
            <a:endParaRPr lang="en-US" altLang="cs-CZ">
              <a:latin typeface="Times New Roman" pitchFamily="18" charset="0"/>
              <a:cs typeface="Arial" pitchFamily="34" charset="0"/>
            </a:endParaRPr>
          </a:p>
        </p:txBody>
      </p:sp>
      <p:sp>
        <p:nvSpPr>
          <p:cNvPr id="13376" name="Rectangle 65"/>
          <p:cNvSpPr>
            <a:spLocks noChangeArrowheads="1"/>
          </p:cNvSpPr>
          <p:nvPr/>
        </p:nvSpPr>
        <p:spPr bwMode="auto">
          <a:xfrm>
            <a:off x="1441186" y="3513138"/>
            <a:ext cx="455253" cy="138499"/>
          </a:xfrm>
          <a:prstGeom prst="rect">
            <a:avLst/>
          </a:prstGeom>
          <a:noFill/>
          <a:ln w="9525">
            <a:noFill/>
            <a:miter lim="800000"/>
            <a:headEnd/>
            <a:tailEnd/>
          </a:ln>
        </p:spPr>
        <p:txBody>
          <a:bodyPr wrap="none" lIns="0" tIns="0" rIns="0" bIns="0">
            <a:spAutoFit/>
          </a:bodyPr>
          <a:lstStyle/>
          <a:p>
            <a:r>
              <a:rPr lang="en-US" altLang="cs-CZ" sz="900" b="1">
                <a:latin typeface="Arial" pitchFamily="34" charset="0"/>
                <a:cs typeface="Arial" pitchFamily="34" charset="0"/>
              </a:rPr>
              <a:t>Belgium</a:t>
            </a:r>
            <a:endParaRPr lang="en-US" altLang="cs-CZ">
              <a:latin typeface="Times New Roman" pitchFamily="18" charset="0"/>
              <a:cs typeface="Arial" pitchFamily="34" charset="0"/>
            </a:endParaRPr>
          </a:p>
        </p:txBody>
      </p:sp>
      <p:sp>
        <p:nvSpPr>
          <p:cNvPr id="13377" name="Line 66"/>
          <p:cNvSpPr>
            <a:spLocks noChangeShapeType="1"/>
          </p:cNvSpPr>
          <p:nvPr/>
        </p:nvSpPr>
        <p:spPr bwMode="auto">
          <a:xfrm>
            <a:off x="2101585" y="3590925"/>
            <a:ext cx="1577050" cy="1588"/>
          </a:xfrm>
          <a:prstGeom prst="line">
            <a:avLst/>
          </a:prstGeom>
          <a:noFill/>
          <a:ln w="36513">
            <a:solidFill>
              <a:srgbClr val="000000"/>
            </a:solidFill>
            <a:round/>
            <a:headEnd/>
            <a:tailEnd/>
          </a:ln>
        </p:spPr>
        <p:txBody>
          <a:bodyPr/>
          <a:lstStyle/>
          <a:p>
            <a:endParaRPr lang="cs-CZ"/>
          </a:p>
        </p:txBody>
      </p:sp>
      <p:sp>
        <p:nvSpPr>
          <p:cNvPr id="13378" name="Rectangle 67"/>
          <p:cNvSpPr>
            <a:spLocks noChangeArrowheads="1"/>
          </p:cNvSpPr>
          <p:nvPr/>
        </p:nvSpPr>
        <p:spPr bwMode="auto">
          <a:xfrm>
            <a:off x="3236649" y="2852738"/>
            <a:ext cx="904094" cy="138499"/>
          </a:xfrm>
          <a:prstGeom prst="rect">
            <a:avLst/>
          </a:prstGeom>
          <a:noFill/>
          <a:ln w="9525">
            <a:noFill/>
            <a:miter lim="800000"/>
            <a:headEnd/>
            <a:tailEnd/>
          </a:ln>
        </p:spPr>
        <p:txBody>
          <a:bodyPr wrap="none" lIns="0" tIns="0" rIns="0" bIns="0">
            <a:spAutoFit/>
          </a:bodyPr>
          <a:lstStyle/>
          <a:p>
            <a:r>
              <a:rPr lang="en-US" altLang="cs-CZ" sz="900" b="1">
                <a:latin typeface="Arial" pitchFamily="34" charset="0"/>
                <a:cs typeface="Arial" pitchFamily="34" charset="0"/>
              </a:rPr>
              <a:t>The Netherlands</a:t>
            </a:r>
            <a:endParaRPr lang="en-US" altLang="cs-CZ">
              <a:latin typeface="Times New Roman" pitchFamily="18" charset="0"/>
              <a:cs typeface="Arial" pitchFamily="34" charset="0"/>
            </a:endParaRPr>
          </a:p>
        </p:txBody>
      </p:sp>
      <p:sp>
        <p:nvSpPr>
          <p:cNvPr id="13379" name="Rectangle 68"/>
          <p:cNvSpPr>
            <a:spLocks noChangeArrowheads="1"/>
          </p:cNvSpPr>
          <p:nvPr/>
        </p:nvSpPr>
        <p:spPr bwMode="auto">
          <a:xfrm>
            <a:off x="6122459" y="6021388"/>
            <a:ext cx="391133" cy="138499"/>
          </a:xfrm>
          <a:prstGeom prst="rect">
            <a:avLst/>
          </a:prstGeom>
          <a:noFill/>
          <a:ln w="9525">
            <a:noFill/>
            <a:miter lim="800000"/>
            <a:headEnd/>
            <a:tailEnd/>
          </a:ln>
        </p:spPr>
        <p:txBody>
          <a:bodyPr wrap="none" lIns="0" tIns="0" rIns="0" bIns="0">
            <a:spAutoFit/>
          </a:bodyPr>
          <a:lstStyle/>
          <a:p>
            <a:r>
              <a:rPr lang="en-US" altLang="cs-CZ" sz="900" b="1">
                <a:latin typeface="Arial" pitchFamily="34" charset="0"/>
                <a:cs typeface="Arial" pitchFamily="34" charset="0"/>
              </a:rPr>
              <a:t>Greece</a:t>
            </a:r>
            <a:endParaRPr lang="en-US" altLang="cs-CZ">
              <a:latin typeface="Times New Roman" pitchFamily="18" charset="0"/>
              <a:cs typeface="Arial" pitchFamily="34" charset="0"/>
            </a:endParaRPr>
          </a:p>
        </p:txBody>
      </p:sp>
      <p:sp>
        <p:nvSpPr>
          <p:cNvPr id="13380" name="Rectangle 69"/>
          <p:cNvSpPr>
            <a:spLocks noChangeArrowheads="1"/>
          </p:cNvSpPr>
          <p:nvPr/>
        </p:nvSpPr>
        <p:spPr bwMode="auto">
          <a:xfrm>
            <a:off x="1592527" y="6048376"/>
            <a:ext cx="785945" cy="282575"/>
          </a:xfrm>
          <a:prstGeom prst="rect">
            <a:avLst/>
          </a:prstGeom>
          <a:solidFill>
            <a:srgbClr val="0000FF"/>
          </a:solidFill>
          <a:ln w="7938">
            <a:solidFill>
              <a:srgbClr val="000000"/>
            </a:solidFill>
            <a:miter lim="800000"/>
            <a:headEnd/>
            <a:tailEnd/>
          </a:ln>
        </p:spPr>
        <p:txBody>
          <a:bodyPr/>
          <a:lstStyle/>
          <a:p>
            <a:endParaRPr lang="cs-CZ" altLang="cs-CZ"/>
          </a:p>
        </p:txBody>
      </p:sp>
      <p:sp>
        <p:nvSpPr>
          <p:cNvPr id="13381" name="Rectangle 70"/>
          <p:cNvSpPr>
            <a:spLocks noChangeArrowheads="1"/>
          </p:cNvSpPr>
          <p:nvPr/>
        </p:nvSpPr>
        <p:spPr bwMode="auto">
          <a:xfrm>
            <a:off x="2701794" y="6080126"/>
            <a:ext cx="1427122" cy="200055"/>
          </a:xfrm>
          <a:prstGeom prst="rect">
            <a:avLst/>
          </a:prstGeom>
          <a:noFill/>
          <a:ln w="9525">
            <a:noFill/>
            <a:miter lim="800000"/>
            <a:headEnd/>
            <a:tailEnd/>
          </a:ln>
        </p:spPr>
        <p:txBody>
          <a:bodyPr wrap="none" lIns="0" tIns="0" rIns="0" bIns="0">
            <a:spAutoFit/>
          </a:bodyPr>
          <a:lstStyle/>
          <a:p>
            <a:r>
              <a:rPr lang="en-US" altLang="cs-CZ" sz="1300">
                <a:latin typeface="Arial" pitchFamily="34" charset="0"/>
                <a:cs typeface="Arial" pitchFamily="34" charset="0"/>
              </a:rPr>
              <a:t>HCV and HIV-RNA</a:t>
            </a:r>
            <a:endParaRPr lang="en-US" altLang="cs-CZ">
              <a:latin typeface="Times New Roman" pitchFamily="18" charset="0"/>
              <a:cs typeface="Arial" pitchFamily="34" charset="0"/>
            </a:endParaRPr>
          </a:p>
        </p:txBody>
      </p:sp>
      <p:sp>
        <p:nvSpPr>
          <p:cNvPr id="13382" name="Rectangle 71"/>
          <p:cNvSpPr>
            <a:spLocks noChangeArrowheads="1"/>
          </p:cNvSpPr>
          <p:nvPr/>
        </p:nvSpPr>
        <p:spPr bwMode="auto">
          <a:xfrm>
            <a:off x="1592527" y="6472239"/>
            <a:ext cx="785945" cy="282575"/>
          </a:xfrm>
          <a:prstGeom prst="rect">
            <a:avLst/>
          </a:prstGeom>
          <a:solidFill>
            <a:srgbClr val="39B218"/>
          </a:solidFill>
          <a:ln w="7938">
            <a:solidFill>
              <a:srgbClr val="000000"/>
            </a:solidFill>
            <a:miter lim="800000"/>
            <a:headEnd/>
            <a:tailEnd/>
          </a:ln>
        </p:spPr>
        <p:txBody>
          <a:bodyPr/>
          <a:lstStyle/>
          <a:p>
            <a:endParaRPr lang="cs-CZ" altLang="cs-CZ"/>
          </a:p>
        </p:txBody>
      </p:sp>
      <p:sp>
        <p:nvSpPr>
          <p:cNvPr id="13383" name="Rectangle 72"/>
          <p:cNvSpPr>
            <a:spLocks noChangeArrowheads="1"/>
          </p:cNvSpPr>
          <p:nvPr/>
        </p:nvSpPr>
        <p:spPr bwMode="auto">
          <a:xfrm>
            <a:off x="2641600" y="6505576"/>
            <a:ext cx="1588833" cy="200055"/>
          </a:xfrm>
          <a:prstGeom prst="rect">
            <a:avLst/>
          </a:prstGeom>
          <a:noFill/>
          <a:ln w="9525">
            <a:noFill/>
            <a:miter lim="800000"/>
            <a:headEnd/>
            <a:tailEnd/>
          </a:ln>
        </p:spPr>
        <p:txBody>
          <a:bodyPr wrap="none" lIns="0" tIns="0" rIns="0" bIns="0">
            <a:spAutoFit/>
          </a:bodyPr>
          <a:lstStyle/>
          <a:p>
            <a:r>
              <a:rPr lang="en-US" altLang="cs-CZ" sz="1300">
                <a:solidFill>
                  <a:srgbClr val="000000"/>
                </a:solidFill>
                <a:latin typeface="Arial" pitchFamily="34" charset="0"/>
                <a:cs typeface="Arial" pitchFamily="34" charset="0"/>
              </a:rPr>
              <a:t> </a:t>
            </a:r>
            <a:r>
              <a:rPr lang="en-US" altLang="cs-CZ" sz="1300">
                <a:latin typeface="Arial" pitchFamily="34" charset="0"/>
                <a:cs typeface="Arial" pitchFamily="34" charset="0"/>
              </a:rPr>
              <a:t>HCV, HIV, HBV-DNA</a:t>
            </a:r>
            <a:endParaRPr lang="en-US" altLang="cs-CZ">
              <a:latin typeface="Times New Roman" pitchFamily="18" charset="0"/>
              <a:cs typeface="Arial" pitchFamily="34" charset="0"/>
            </a:endParaRPr>
          </a:p>
        </p:txBody>
      </p:sp>
      <p:sp>
        <p:nvSpPr>
          <p:cNvPr id="13384" name="Rectangle 74"/>
          <p:cNvSpPr>
            <a:spLocks noChangeArrowheads="1"/>
          </p:cNvSpPr>
          <p:nvPr/>
        </p:nvSpPr>
        <p:spPr bwMode="auto">
          <a:xfrm rot="-1800000">
            <a:off x="5252244" y="3241676"/>
            <a:ext cx="624285" cy="523875"/>
          </a:xfrm>
          <a:prstGeom prst="rect">
            <a:avLst/>
          </a:prstGeom>
          <a:noFill/>
          <a:ln w="9525">
            <a:noFill/>
            <a:miter lim="800000"/>
            <a:headEnd/>
            <a:tailEnd/>
          </a:ln>
        </p:spPr>
        <p:txBody>
          <a:bodyPr lIns="0" tIns="0" rIns="0" bIns="0">
            <a:spAutoFit/>
          </a:bodyPr>
          <a:lstStyle/>
          <a:p>
            <a:r>
              <a:rPr lang="en-US" altLang="cs-CZ" sz="1000" b="1">
                <a:solidFill>
                  <a:srgbClr val="FFFFFF"/>
                </a:solidFill>
                <a:latin typeface="Arial" pitchFamily="34" charset="0"/>
                <a:cs typeface="Arial" pitchFamily="34" charset="0"/>
              </a:rPr>
              <a:t>Poland</a:t>
            </a:r>
          </a:p>
          <a:p>
            <a:endParaRPr lang="en-US" altLang="cs-CZ">
              <a:latin typeface="Times New Roman" pitchFamily="18" charset="0"/>
              <a:cs typeface="Arial" pitchFamily="34" charset="0"/>
            </a:endParaRPr>
          </a:p>
        </p:txBody>
      </p:sp>
      <p:sp>
        <p:nvSpPr>
          <p:cNvPr id="13385" name="Line 75"/>
          <p:cNvSpPr>
            <a:spLocks noChangeShapeType="1"/>
          </p:cNvSpPr>
          <p:nvPr/>
        </p:nvSpPr>
        <p:spPr bwMode="auto">
          <a:xfrm flipH="1" flipV="1">
            <a:off x="6045068" y="5229226"/>
            <a:ext cx="156501" cy="720725"/>
          </a:xfrm>
          <a:prstGeom prst="line">
            <a:avLst/>
          </a:prstGeom>
          <a:noFill/>
          <a:ln w="34925">
            <a:solidFill>
              <a:schemeClr val="tx1"/>
            </a:solidFill>
            <a:round/>
            <a:headEnd/>
            <a:tailEnd type="triangle" w="med" len="med"/>
          </a:ln>
        </p:spPr>
        <p:txBody>
          <a:bodyPr/>
          <a:lstStyle/>
          <a:p>
            <a:endParaRPr lang="cs-CZ"/>
          </a:p>
        </p:txBody>
      </p:sp>
      <p:sp>
        <p:nvSpPr>
          <p:cNvPr id="13386" name="Line 76"/>
          <p:cNvSpPr>
            <a:spLocks noChangeShapeType="1"/>
          </p:cNvSpPr>
          <p:nvPr/>
        </p:nvSpPr>
        <p:spPr bwMode="auto">
          <a:xfrm>
            <a:off x="3783542" y="2997200"/>
            <a:ext cx="0" cy="287338"/>
          </a:xfrm>
          <a:prstGeom prst="line">
            <a:avLst/>
          </a:prstGeom>
          <a:noFill/>
          <a:ln w="34925">
            <a:solidFill>
              <a:schemeClr val="tx1"/>
            </a:solidFill>
            <a:round/>
            <a:headEnd/>
            <a:tailEnd/>
          </a:ln>
        </p:spPr>
        <p:txBody>
          <a:bodyPr/>
          <a:lstStyle/>
          <a:p>
            <a:endParaRPr lang="cs-CZ"/>
          </a:p>
        </p:txBody>
      </p:sp>
      <p:sp>
        <p:nvSpPr>
          <p:cNvPr id="13387" name="AutoShape 2"/>
          <p:cNvSpPr>
            <a:spLocks noChangeAspect="1" noChangeArrowheads="1" noTextEdit="1"/>
          </p:cNvSpPr>
          <p:nvPr/>
        </p:nvSpPr>
        <p:spPr bwMode="auto">
          <a:xfrm>
            <a:off x="1117865" y="-22225"/>
            <a:ext cx="7713266" cy="6781800"/>
          </a:xfrm>
          <a:prstGeom prst="rect">
            <a:avLst/>
          </a:prstGeom>
          <a:noFill/>
          <a:ln w="9525">
            <a:noFill/>
            <a:miter lim="800000"/>
            <a:headEnd/>
            <a:tailEnd/>
          </a:ln>
        </p:spPr>
        <p:txBody>
          <a:bodyPr/>
          <a:lstStyle/>
          <a:p>
            <a:endParaRPr lang="cs-CZ"/>
          </a:p>
        </p:txBody>
      </p:sp>
      <p:sp>
        <p:nvSpPr>
          <p:cNvPr id="79" name="Nadpis 76"/>
          <p:cNvSpPr txBox="1">
            <a:spLocks/>
          </p:cNvSpPr>
          <p:nvPr/>
        </p:nvSpPr>
        <p:spPr bwMode="auto">
          <a:xfrm>
            <a:off x="799704" y="85725"/>
            <a:ext cx="8641953" cy="360363"/>
          </a:xfrm>
          <a:prstGeom prst="rect">
            <a:avLst/>
          </a:prstGeom>
          <a:noFill/>
          <a:ln>
            <a:noFill/>
          </a:ln>
        </p:spPr>
        <p:txBody>
          <a:bodyPr anchor="ctr"/>
          <a:lstStyle>
            <a:lvl1pPr algn="l" rtl="0" eaLnBrk="0" fontAlgn="base" hangingPunct="0">
              <a:spcBef>
                <a:spcPct val="0"/>
              </a:spcBef>
              <a:spcAft>
                <a:spcPct val="0"/>
              </a:spcAft>
              <a:defRPr sz="2400" b="1">
                <a:solidFill>
                  <a:srgbClr val="00006E"/>
                </a:solidFill>
                <a:latin typeface="+mj-lt"/>
                <a:ea typeface="+mj-ea"/>
                <a:cs typeface="+mj-cs"/>
              </a:defRPr>
            </a:lvl1pPr>
            <a:lvl2pPr algn="l" rtl="0" eaLnBrk="0" fontAlgn="base" hangingPunct="0">
              <a:spcBef>
                <a:spcPct val="0"/>
              </a:spcBef>
              <a:spcAft>
                <a:spcPct val="0"/>
              </a:spcAft>
              <a:defRPr sz="2400" b="1">
                <a:solidFill>
                  <a:srgbClr val="00006E"/>
                </a:solidFill>
                <a:latin typeface="Arial Black" pitchFamily="34" charset="0"/>
              </a:defRPr>
            </a:lvl2pPr>
            <a:lvl3pPr algn="l" rtl="0" eaLnBrk="0" fontAlgn="base" hangingPunct="0">
              <a:spcBef>
                <a:spcPct val="0"/>
              </a:spcBef>
              <a:spcAft>
                <a:spcPct val="0"/>
              </a:spcAft>
              <a:defRPr sz="2400" b="1">
                <a:solidFill>
                  <a:srgbClr val="00006E"/>
                </a:solidFill>
                <a:latin typeface="Arial Black" pitchFamily="34" charset="0"/>
              </a:defRPr>
            </a:lvl3pPr>
            <a:lvl4pPr algn="l" rtl="0" eaLnBrk="0" fontAlgn="base" hangingPunct="0">
              <a:spcBef>
                <a:spcPct val="0"/>
              </a:spcBef>
              <a:spcAft>
                <a:spcPct val="0"/>
              </a:spcAft>
              <a:defRPr sz="2400" b="1">
                <a:solidFill>
                  <a:srgbClr val="00006E"/>
                </a:solidFill>
                <a:latin typeface="Arial Black" pitchFamily="34" charset="0"/>
              </a:defRPr>
            </a:lvl4pPr>
            <a:lvl5pPr algn="l" rtl="0" eaLnBrk="0" fontAlgn="base" hangingPunct="0">
              <a:spcBef>
                <a:spcPct val="0"/>
              </a:spcBef>
              <a:spcAft>
                <a:spcPct val="0"/>
              </a:spcAft>
              <a:defRPr sz="2400" b="1">
                <a:solidFill>
                  <a:srgbClr val="00006E"/>
                </a:solidFill>
                <a:latin typeface="Arial Black" pitchFamily="34" charset="0"/>
              </a:defRPr>
            </a:lvl5pPr>
            <a:lvl6pPr marL="457200" algn="l" rtl="0" fontAlgn="base">
              <a:spcBef>
                <a:spcPct val="0"/>
              </a:spcBef>
              <a:spcAft>
                <a:spcPct val="0"/>
              </a:spcAft>
              <a:defRPr sz="2400" b="1">
                <a:solidFill>
                  <a:srgbClr val="00006E"/>
                </a:solidFill>
                <a:latin typeface="Arial Black" pitchFamily="34" charset="0"/>
              </a:defRPr>
            </a:lvl6pPr>
            <a:lvl7pPr marL="914400" algn="l" rtl="0" fontAlgn="base">
              <a:spcBef>
                <a:spcPct val="0"/>
              </a:spcBef>
              <a:spcAft>
                <a:spcPct val="0"/>
              </a:spcAft>
              <a:defRPr sz="2400" b="1">
                <a:solidFill>
                  <a:srgbClr val="00006E"/>
                </a:solidFill>
                <a:latin typeface="Arial Black" pitchFamily="34" charset="0"/>
              </a:defRPr>
            </a:lvl7pPr>
            <a:lvl8pPr marL="1371600" algn="l" rtl="0" fontAlgn="base">
              <a:spcBef>
                <a:spcPct val="0"/>
              </a:spcBef>
              <a:spcAft>
                <a:spcPct val="0"/>
              </a:spcAft>
              <a:defRPr sz="2400" b="1">
                <a:solidFill>
                  <a:srgbClr val="00006E"/>
                </a:solidFill>
                <a:latin typeface="Arial Black" pitchFamily="34" charset="0"/>
              </a:defRPr>
            </a:lvl8pPr>
            <a:lvl9pPr marL="1828800" algn="l" rtl="0" fontAlgn="base">
              <a:spcBef>
                <a:spcPct val="0"/>
              </a:spcBef>
              <a:spcAft>
                <a:spcPct val="0"/>
              </a:spcAft>
              <a:defRPr sz="2400" b="1">
                <a:solidFill>
                  <a:srgbClr val="00006E"/>
                </a:solidFill>
                <a:latin typeface="Arial Black" pitchFamily="34" charset="0"/>
              </a:defRPr>
            </a:lvl9pPr>
          </a:lstStyle>
          <a:p>
            <a:pPr algn="ctr">
              <a:defRPr/>
            </a:pPr>
            <a:r>
              <a:rPr lang="cs-CZ" kern="0" dirty="0"/>
              <a:t>Testování NAT dárců krve v Evropě 2015</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p:cNvSpPr>
            <a:spLocks noChangeArrowheads="1"/>
          </p:cNvSpPr>
          <p:nvPr/>
        </p:nvSpPr>
        <p:spPr bwMode="auto">
          <a:xfrm>
            <a:off x="2700073" y="5686426"/>
            <a:ext cx="758669" cy="200055"/>
          </a:xfrm>
          <a:prstGeom prst="rect">
            <a:avLst/>
          </a:prstGeom>
          <a:noFill/>
          <a:ln w="9525">
            <a:noFill/>
            <a:miter lim="800000"/>
            <a:headEnd/>
            <a:tailEnd/>
          </a:ln>
        </p:spPr>
        <p:txBody>
          <a:bodyPr wrap="none" lIns="0" tIns="0" rIns="0" bIns="0">
            <a:spAutoFit/>
          </a:bodyPr>
          <a:lstStyle/>
          <a:p>
            <a:r>
              <a:rPr lang="en-US" altLang="cs-CZ" sz="1300">
                <a:latin typeface="Arial" pitchFamily="34" charset="0"/>
                <a:cs typeface="Arial" pitchFamily="34" charset="0"/>
              </a:rPr>
              <a:t>HCV-RNA</a:t>
            </a:r>
            <a:endParaRPr lang="en-US" altLang="cs-CZ">
              <a:latin typeface="Times New Roman" pitchFamily="18" charset="0"/>
              <a:cs typeface="Arial" pitchFamily="34" charset="0"/>
            </a:endParaRPr>
          </a:p>
        </p:txBody>
      </p:sp>
      <p:sp>
        <p:nvSpPr>
          <p:cNvPr id="13315" name="Rectangle 4"/>
          <p:cNvSpPr>
            <a:spLocks noChangeArrowheads="1"/>
          </p:cNvSpPr>
          <p:nvPr/>
        </p:nvSpPr>
        <p:spPr bwMode="auto">
          <a:xfrm>
            <a:off x="1315641" y="371475"/>
            <a:ext cx="7537846" cy="5305425"/>
          </a:xfrm>
          <a:prstGeom prst="rect">
            <a:avLst/>
          </a:prstGeom>
          <a:noFill/>
          <a:ln w="9525">
            <a:noFill/>
            <a:miter lim="800000"/>
            <a:headEnd/>
            <a:tailEnd/>
          </a:ln>
        </p:spPr>
        <p:txBody>
          <a:bodyPr/>
          <a:lstStyle/>
          <a:p>
            <a:endParaRPr lang="cs-CZ" altLang="cs-CZ">
              <a:latin typeface="Times New Roman" pitchFamily="18" charset="0"/>
              <a:cs typeface="Arial" pitchFamily="34" charset="0"/>
            </a:endParaRPr>
          </a:p>
        </p:txBody>
      </p:sp>
      <p:sp>
        <p:nvSpPr>
          <p:cNvPr id="13316" name="Freeform 5"/>
          <p:cNvSpPr>
            <a:spLocks noEditPoints="1"/>
          </p:cNvSpPr>
          <p:nvPr/>
        </p:nvSpPr>
        <p:spPr bwMode="auto">
          <a:xfrm>
            <a:off x="4149858" y="2628900"/>
            <a:ext cx="767027" cy="446088"/>
          </a:xfrm>
          <a:custGeom>
            <a:avLst/>
            <a:gdLst>
              <a:gd name="T0" fmla="*/ 2147483647 w 401"/>
              <a:gd name="T1" fmla="*/ 2147483647 h 253"/>
              <a:gd name="T2" fmla="*/ 2147483647 w 401"/>
              <a:gd name="T3" fmla="*/ 2147483647 h 253"/>
              <a:gd name="T4" fmla="*/ 2147483647 w 401"/>
              <a:gd name="T5" fmla="*/ 2147483647 h 253"/>
              <a:gd name="T6" fmla="*/ 2147483647 w 401"/>
              <a:gd name="T7" fmla="*/ 2147483647 h 253"/>
              <a:gd name="T8" fmla="*/ 2147483647 w 401"/>
              <a:gd name="T9" fmla="*/ 2147483647 h 253"/>
              <a:gd name="T10" fmla="*/ 2147483647 w 401"/>
              <a:gd name="T11" fmla="*/ 2147483647 h 253"/>
              <a:gd name="T12" fmla="*/ 2147483647 w 401"/>
              <a:gd name="T13" fmla="*/ 2147483647 h 253"/>
              <a:gd name="T14" fmla="*/ 2147483647 w 401"/>
              <a:gd name="T15" fmla="*/ 2147483647 h 253"/>
              <a:gd name="T16" fmla="*/ 2147483647 w 401"/>
              <a:gd name="T17" fmla="*/ 2147483647 h 253"/>
              <a:gd name="T18" fmla="*/ 2147483647 w 401"/>
              <a:gd name="T19" fmla="*/ 2147483647 h 253"/>
              <a:gd name="T20" fmla="*/ 2147483647 w 401"/>
              <a:gd name="T21" fmla="*/ 2147483647 h 253"/>
              <a:gd name="T22" fmla="*/ 2147483647 w 401"/>
              <a:gd name="T23" fmla="*/ 2147483647 h 253"/>
              <a:gd name="T24" fmla="*/ 2147483647 w 401"/>
              <a:gd name="T25" fmla="*/ 2147483647 h 253"/>
              <a:gd name="T26" fmla="*/ 2147483647 w 401"/>
              <a:gd name="T27" fmla="*/ 2147483647 h 253"/>
              <a:gd name="T28" fmla="*/ 2147483647 w 401"/>
              <a:gd name="T29" fmla="*/ 2147483647 h 253"/>
              <a:gd name="T30" fmla="*/ 2147483647 w 401"/>
              <a:gd name="T31" fmla="*/ 2147483647 h 253"/>
              <a:gd name="T32" fmla="*/ 2147483647 w 401"/>
              <a:gd name="T33" fmla="*/ 2147483647 h 253"/>
              <a:gd name="T34" fmla="*/ 2147483647 w 401"/>
              <a:gd name="T35" fmla="*/ 2147483647 h 253"/>
              <a:gd name="T36" fmla="*/ 2147483647 w 401"/>
              <a:gd name="T37" fmla="*/ 2147483647 h 253"/>
              <a:gd name="T38" fmla="*/ 2147483647 w 401"/>
              <a:gd name="T39" fmla="*/ 2147483647 h 253"/>
              <a:gd name="T40" fmla="*/ 2147483647 w 401"/>
              <a:gd name="T41" fmla="*/ 2147483647 h 253"/>
              <a:gd name="T42" fmla="*/ 2147483647 w 401"/>
              <a:gd name="T43" fmla="*/ 2147483647 h 253"/>
              <a:gd name="T44" fmla="*/ 2147483647 w 401"/>
              <a:gd name="T45" fmla="*/ 2147483647 h 253"/>
              <a:gd name="T46" fmla="*/ 2147483647 w 401"/>
              <a:gd name="T47" fmla="*/ 2147483647 h 253"/>
              <a:gd name="T48" fmla="*/ 2147483647 w 401"/>
              <a:gd name="T49" fmla="*/ 2147483647 h 253"/>
              <a:gd name="T50" fmla="*/ 2147483647 w 401"/>
              <a:gd name="T51" fmla="*/ 2147483647 h 253"/>
              <a:gd name="T52" fmla="*/ 2147483647 w 401"/>
              <a:gd name="T53" fmla="*/ 2147483647 h 253"/>
              <a:gd name="T54" fmla="*/ 2147483647 w 401"/>
              <a:gd name="T55" fmla="*/ 2147483647 h 253"/>
              <a:gd name="T56" fmla="*/ 2147483647 w 401"/>
              <a:gd name="T57" fmla="*/ 2147483647 h 253"/>
              <a:gd name="T58" fmla="*/ 2147483647 w 401"/>
              <a:gd name="T59" fmla="*/ 2147483647 h 253"/>
              <a:gd name="T60" fmla="*/ 2147483647 w 401"/>
              <a:gd name="T61" fmla="*/ 2147483647 h 253"/>
              <a:gd name="T62" fmla="*/ 2147483647 w 401"/>
              <a:gd name="T63" fmla="*/ 2147483647 h 253"/>
              <a:gd name="T64" fmla="*/ 2147483647 w 401"/>
              <a:gd name="T65" fmla="*/ 2147483647 h 253"/>
              <a:gd name="T66" fmla="*/ 2147483647 w 401"/>
              <a:gd name="T67" fmla="*/ 2147483647 h 253"/>
              <a:gd name="T68" fmla="*/ 2147483647 w 401"/>
              <a:gd name="T69" fmla="*/ 2147483647 h 253"/>
              <a:gd name="T70" fmla="*/ 2147483647 w 401"/>
              <a:gd name="T71" fmla="*/ 2147483647 h 253"/>
              <a:gd name="T72" fmla="*/ 2147483647 w 401"/>
              <a:gd name="T73" fmla="*/ 2147483647 h 253"/>
              <a:gd name="T74" fmla="*/ 2147483647 w 401"/>
              <a:gd name="T75" fmla="*/ 2147483647 h 253"/>
              <a:gd name="T76" fmla="*/ 2147483647 w 401"/>
              <a:gd name="T77" fmla="*/ 2147483647 h 253"/>
              <a:gd name="T78" fmla="*/ 2147483647 w 401"/>
              <a:gd name="T79" fmla="*/ 2147483647 h 253"/>
              <a:gd name="T80" fmla="*/ 2147483647 w 401"/>
              <a:gd name="T81" fmla="*/ 2147483647 h 253"/>
              <a:gd name="T82" fmla="*/ 2147483647 w 401"/>
              <a:gd name="T83" fmla="*/ 2147483647 h 253"/>
              <a:gd name="T84" fmla="*/ 2147483647 w 401"/>
              <a:gd name="T85" fmla="*/ 2147483647 h 253"/>
              <a:gd name="T86" fmla="*/ 2147483647 w 401"/>
              <a:gd name="T87" fmla="*/ 2147483647 h 253"/>
              <a:gd name="T88" fmla="*/ 2147483647 w 401"/>
              <a:gd name="T89" fmla="*/ 2147483647 h 253"/>
              <a:gd name="T90" fmla="*/ 2147483647 w 401"/>
              <a:gd name="T91" fmla="*/ 2147483647 h 253"/>
              <a:gd name="T92" fmla="*/ 2147483647 w 401"/>
              <a:gd name="T93" fmla="*/ 2147483647 h 253"/>
              <a:gd name="T94" fmla="*/ 2147483647 w 401"/>
              <a:gd name="T95" fmla="*/ 2147483647 h 253"/>
              <a:gd name="T96" fmla="*/ 2147483647 w 401"/>
              <a:gd name="T97" fmla="*/ 2147483647 h 253"/>
              <a:gd name="T98" fmla="*/ 2147483647 w 401"/>
              <a:gd name="T99" fmla="*/ 2147483647 h 253"/>
              <a:gd name="T100" fmla="*/ 2147483647 w 401"/>
              <a:gd name="T101" fmla="*/ 2147483647 h 253"/>
              <a:gd name="T102" fmla="*/ 2147483647 w 401"/>
              <a:gd name="T103" fmla="*/ 2147483647 h 253"/>
              <a:gd name="T104" fmla="*/ 2147483647 w 401"/>
              <a:gd name="T105" fmla="*/ 2147483647 h 253"/>
              <a:gd name="T106" fmla="*/ 2147483647 w 401"/>
              <a:gd name="T107" fmla="*/ 2147483647 h 25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1"/>
              <a:gd name="T163" fmla="*/ 0 h 253"/>
              <a:gd name="T164" fmla="*/ 401 w 401"/>
              <a:gd name="T165" fmla="*/ 253 h 25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1" h="253">
                <a:moveTo>
                  <a:pt x="61" y="225"/>
                </a:moveTo>
                <a:lnTo>
                  <a:pt x="79" y="220"/>
                </a:lnTo>
                <a:lnTo>
                  <a:pt x="86" y="222"/>
                </a:lnTo>
                <a:lnTo>
                  <a:pt x="79" y="212"/>
                </a:lnTo>
                <a:lnTo>
                  <a:pt x="72" y="212"/>
                </a:lnTo>
                <a:lnTo>
                  <a:pt x="72" y="201"/>
                </a:lnTo>
                <a:lnTo>
                  <a:pt x="80" y="193"/>
                </a:lnTo>
                <a:lnTo>
                  <a:pt x="84" y="176"/>
                </a:lnTo>
                <a:lnTo>
                  <a:pt x="82" y="174"/>
                </a:lnTo>
                <a:lnTo>
                  <a:pt x="93" y="163"/>
                </a:lnTo>
                <a:lnTo>
                  <a:pt x="86" y="156"/>
                </a:lnTo>
                <a:lnTo>
                  <a:pt x="93" y="155"/>
                </a:lnTo>
                <a:lnTo>
                  <a:pt x="105" y="157"/>
                </a:lnTo>
                <a:lnTo>
                  <a:pt x="107" y="152"/>
                </a:lnTo>
                <a:lnTo>
                  <a:pt x="103" y="145"/>
                </a:lnTo>
                <a:lnTo>
                  <a:pt x="108" y="142"/>
                </a:lnTo>
                <a:lnTo>
                  <a:pt x="120" y="144"/>
                </a:lnTo>
                <a:lnTo>
                  <a:pt x="126" y="138"/>
                </a:lnTo>
                <a:lnTo>
                  <a:pt x="126" y="129"/>
                </a:lnTo>
                <a:lnTo>
                  <a:pt x="129" y="119"/>
                </a:lnTo>
                <a:lnTo>
                  <a:pt x="136" y="118"/>
                </a:lnTo>
                <a:lnTo>
                  <a:pt x="138" y="128"/>
                </a:lnTo>
                <a:lnTo>
                  <a:pt x="145" y="121"/>
                </a:lnTo>
                <a:lnTo>
                  <a:pt x="147" y="125"/>
                </a:lnTo>
                <a:lnTo>
                  <a:pt x="162" y="114"/>
                </a:lnTo>
                <a:lnTo>
                  <a:pt x="162" y="99"/>
                </a:lnTo>
                <a:lnTo>
                  <a:pt x="157" y="98"/>
                </a:lnTo>
                <a:lnTo>
                  <a:pt x="140" y="100"/>
                </a:lnTo>
                <a:lnTo>
                  <a:pt x="136" y="95"/>
                </a:lnTo>
                <a:lnTo>
                  <a:pt x="129" y="95"/>
                </a:lnTo>
                <a:lnTo>
                  <a:pt x="124" y="99"/>
                </a:lnTo>
                <a:lnTo>
                  <a:pt x="122" y="95"/>
                </a:lnTo>
                <a:lnTo>
                  <a:pt x="129" y="84"/>
                </a:lnTo>
                <a:lnTo>
                  <a:pt x="119" y="86"/>
                </a:lnTo>
                <a:lnTo>
                  <a:pt x="120" y="82"/>
                </a:lnTo>
                <a:lnTo>
                  <a:pt x="127" y="79"/>
                </a:lnTo>
                <a:lnTo>
                  <a:pt x="131" y="63"/>
                </a:lnTo>
                <a:lnTo>
                  <a:pt x="147" y="37"/>
                </a:lnTo>
                <a:lnTo>
                  <a:pt x="148" y="30"/>
                </a:lnTo>
                <a:lnTo>
                  <a:pt x="143" y="15"/>
                </a:lnTo>
                <a:lnTo>
                  <a:pt x="148" y="0"/>
                </a:lnTo>
                <a:lnTo>
                  <a:pt x="119" y="11"/>
                </a:lnTo>
                <a:lnTo>
                  <a:pt x="101" y="25"/>
                </a:lnTo>
                <a:lnTo>
                  <a:pt x="98" y="33"/>
                </a:lnTo>
                <a:lnTo>
                  <a:pt x="86" y="38"/>
                </a:lnTo>
                <a:lnTo>
                  <a:pt x="42" y="42"/>
                </a:lnTo>
                <a:lnTo>
                  <a:pt x="32" y="49"/>
                </a:lnTo>
                <a:lnTo>
                  <a:pt x="14" y="76"/>
                </a:lnTo>
                <a:lnTo>
                  <a:pt x="5" y="96"/>
                </a:lnTo>
                <a:lnTo>
                  <a:pt x="4" y="130"/>
                </a:lnTo>
                <a:lnTo>
                  <a:pt x="4" y="151"/>
                </a:lnTo>
                <a:lnTo>
                  <a:pt x="0" y="164"/>
                </a:lnTo>
                <a:lnTo>
                  <a:pt x="9" y="163"/>
                </a:lnTo>
                <a:lnTo>
                  <a:pt x="25" y="175"/>
                </a:lnTo>
                <a:lnTo>
                  <a:pt x="30" y="183"/>
                </a:lnTo>
                <a:lnTo>
                  <a:pt x="26" y="210"/>
                </a:lnTo>
                <a:lnTo>
                  <a:pt x="26" y="218"/>
                </a:lnTo>
                <a:lnTo>
                  <a:pt x="61" y="225"/>
                </a:lnTo>
                <a:close/>
                <a:moveTo>
                  <a:pt x="107" y="175"/>
                </a:moveTo>
                <a:lnTo>
                  <a:pt x="119" y="170"/>
                </a:lnTo>
                <a:lnTo>
                  <a:pt x="133" y="170"/>
                </a:lnTo>
                <a:lnTo>
                  <a:pt x="141" y="175"/>
                </a:lnTo>
                <a:lnTo>
                  <a:pt x="147" y="167"/>
                </a:lnTo>
                <a:lnTo>
                  <a:pt x="154" y="179"/>
                </a:lnTo>
                <a:lnTo>
                  <a:pt x="152" y="184"/>
                </a:lnTo>
                <a:lnTo>
                  <a:pt x="154" y="190"/>
                </a:lnTo>
                <a:lnTo>
                  <a:pt x="161" y="194"/>
                </a:lnTo>
                <a:lnTo>
                  <a:pt x="154" y="210"/>
                </a:lnTo>
                <a:lnTo>
                  <a:pt x="140" y="213"/>
                </a:lnTo>
                <a:lnTo>
                  <a:pt x="126" y="207"/>
                </a:lnTo>
                <a:lnTo>
                  <a:pt x="115" y="209"/>
                </a:lnTo>
                <a:lnTo>
                  <a:pt x="115" y="202"/>
                </a:lnTo>
                <a:lnTo>
                  <a:pt x="103" y="198"/>
                </a:lnTo>
                <a:lnTo>
                  <a:pt x="98" y="187"/>
                </a:lnTo>
                <a:lnTo>
                  <a:pt x="96" y="172"/>
                </a:lnTo>
                <a:lnTo>
                  <a:pt x="107" y="175"/>
                </a:lnTo>
                <a:close/>
                <a:moveTo>
                  <a:pt x="195" y="140"/>
                </a:moveTo>
                <a:lnTo>
                  <a:pt x="220" y="142"/>
                </a:lnTo>
                <a:lnTo>
                  <a:pt x="218" y="147"/>
                </a:lnTo>
                <a:lnTo>
                  <a:pt x="215" y="147"/>
                </a:lnTo>
                <a:lnTo>
                  <a:pt x="211" y="155"/>
                </a:lnTo>
                <a:lnTo>
                  <a:pt x="216" y="165"/>
                </a:lnTo>
                <a:lnTo>
                  <a:pt x="225" y="149"/>
                </a:lnTo>
                <a:lnTo>
                  <a:pt x="232" y="156"/>
                </a:lnTo>
                <a:lnTo>
                  <a:pt x="227" y="164"/>
                </a:lnTo>
                <a:lnTo>
                  <a:pt x="232" y="167"/>
                </a:lnTo>
                <a:lnTo>
                  <a:pt x="234" y="147"/>
                </a:lnTo>
                <a:lnTo>
                  <a:pt x="227" y="144"/>
                </a:lnTo>
                <a:lnTo>
                  <a:pt x="227" y="140"/>
                </a:lnTo>
                <a:lnTo>
                  <a:pt x="234" y="133"/>
                </a:lnTo>
                <a:lnTo>
                  <a:pt x="251" y="130"/>
                </a:lnTo>
                <a:lnTo>
                  <a:pt x="269" y="168"/>
                </a:lnTo>
                <a:lnTo>
                  <a:pt x="253" y="171"/>
                </a:lnTo>
                <a:lnTo>
                  <a:pt x="244" y="180"/>
                </a:lnTo>
                <a:lnTo>
                  <a:pt x="243" y="186"/>
                </a:lnTo>
                <a:lnTo>
                  <a:pt x="250" y="186"/>
                </a:lnTo>
                <a:lnTo>
                  <a:pt x="255" y="193"/>
                </a:lnTo>
                <a:lnTo>
                  <a:pt x="253" y="201"/>
                </a:lnTo>
                <a:lnTo>
                  <a:pt x="237" y="203"/>
                </a:lnTo>
                <a:lnTo>
                  <a:pt x="236" y="220"/>
                </a:lnTo>
                <a:lnTo>
                  <a:pt x="229" y="221"/>
                </a:lnTo>
                <a:lnTo>
                  <a:pt x="208" y="212"/>
                </a:lnTo>
                <a:lnTo>
                  <a:pt x="213" y="205"/>
                </a:lnTo>
                <a:lnTo>
                  <a:pt x="185" y="202"/>
                </a:lnTo>
                <a:lnTo>
                  <a:pt x="185" y="195"/>
                </a:lnTo>
                <a:lnTo>
                  <a:pt x="178" y="193"/>
                </a:lnTo>
                <a:lnTo>
                  <a:pt x="178" y="188"/>
                </a:lnTo>
                <a:lnTo>
                  <a:pt x="181" y="171"/>
                </a:lnTo>
                <a:lnTo>
                  <a:pt x="171" y="167"/>
                </a:lnTo>
                <a:lnTo>
                  <a:pt x="173" y="163"/>
                </a:lnTo>
                <a:lnTo>
                  <a:pt x="168" y="160"/>
                </a:lnTo>
                <a:lnTo>
                  <a:pt x="171" y="157"/>
                </a:lnTo>
                <a:lnTo>
                  <a:pt x="185" y="159"/>
                </a:lnTo>
                <a:lnTo>
                  <a:pt x="192" y="157"/>
                </a:lnTo>
                <a:lnTo>
                  <a:pt x="194" y="152"/>
                </a:lnTo>
                <a:lnTo>
                  <a:pt x="201" y="152"/>
                </a:lnTo>
                <a:lnTo>
                  <a:pt x="204" y="147"/>
                </a:lnTo>
                <a:lnTo>
                  <a:pt x="195" y="140"/>
                </a:lnTo>
                <a:close/>
                <a:moveTo>
                  <a:pt x="159" y="213"/>
                </a:moveTo>
                <a:lnTo>
                  <a:pt x="162" y="205"/>
                </a:lnTo>
                <a:lnTo>
                  <a:pt x="166" y="205"/>
                </a:lnTo>
                <a:lnTo>
                  <a:pt x="164" y="216"/>
                </a:lnTo>
                <a:lnTo>
                  <a:pt x="159" y="229"/>
                </a:lnTo>
                <a:lnTo>
                  <a:pt x="150" y="240"/>
                </a:lnTo>
                <a:lnTo>
                  <a:pt x="148" y="233"/>
                </a:lnTo>
                <a:lnTo>
                  <a:pt x="147" y="228"/>
                </a:lnTo>
                <a:lnTo>
                  <a:pt x="155" y="214"/>
                </a:lnTo>
                <a:lnTo>
                  <a:pt x="159" y="213"/>
                </a:lnTo>
                <a:close/>
                <a:moveTo>
                  <a:pt x="183" y="221"/>
                </a:moveTo>
                <a:lnTo>
                  <a:pt x="185" y="226"/>
                </a:lnTo>
                <a:lnTo>
                  <a:pt x="190" y="226"/>
                </a:lnTo>
                <a:lnTo>
                  <a:pt x="194" y="230"/>
                </a:lnTo>
                <a:lnTo>
                  <a:pt x="201" y="228"/>
                </a:lnTo>
                <a:lnTo>
                  <a:pt x="206" y="228"/>
                </a:lnTo>
                <a:lnTo>
                  <a:pt x="213" y="245"/>
                </a:lnTo>
                <a:lnTo>
                  <a:pt x="209" y="247"/>
                </a:lnTo>
                <a:lnTo>
                  <a:pt x="199" y="244"/>
                </a:lnTo>
                <a:lnTo>
                  <a:pt x="190" y="248"/>
                </a:lnTo>
                <a:lnTo>
                  <a:pt x="180" y="240"/>
                </a:lnTo>
                <a:lnTo>
                  <a:pt x="169" y="236"/>
                </a:lnTo>
                <a:lnTo>
                  <a:pt x="168" y="232"/>
                </a:lnTo>
                <a:lnTo>
                  <a:pt x="171" y="229"/>
                </a:lnTo>
                <a:lnTo>
                  <a:pt x="169" y="224"/>
                </a:lnTo>
                <a:lnTo>
                  <a:pt x="173" y="222"/>
                </a:lnTo>
                <a:lnTo>
                  <a:pt x="183" y="221"/>
                </a:lnTo>
                <a:close/>
                <a:moveTo>
                  <a:pt x="211" y="224"/>
                </a:moveTo>
                <a:lnTo>
                  <a:pt x="222" y="224"/>
                </a:lnTo>
                <a:lnTo>
                  <a:pt x="232" y="230"/>
                </a:lnTo>
                <a:lnTo>
                  <a:pt x="234" y="236"/>
                </a:lnTo>
                <a:lnTo>
                  <a:pt x="225" y="241"/>
                </a:lnTo>
                <a:lnTo>
                  <a:pt x="223" y="253"/>
                </a:lnTo>
                <a:lnTo>
                  <a:pt x="220" y="251"/>
                </a:lnTo>
                <a:lnTo>
                  <a:pt x="220" y="240"/>
                </a:lnTo>
                <a:lnTo>
                  <a:pt x="218" y="237"/>
                </a:lnTo>
                <a:lnTo>
                  <a:pt x="213" y="230"/>
                </a:lnTo>
                <a:lnTo>
                  <a:pt x="211" y="224"/>
                </a:lnTo>
                <a:close/>
                <a:moveTo>
                  <a:pt x="401" y="222"/>
                </a:moveTo>
                <a:lnTo>
                  <a:pt x="398" y="209"/>
                </a:lnTo>
                <a:lnTo>
                  <a:pt x="380" y="201"/>
                </a:lnTo>
                <a:lnTo>
                  <a:pt x="377" y="214"/>
                </a:lnTo>
                <a:lnTo>
                  <a:pt x="389" y="221"/>
                </a:lnTo>
                <a:lnTo>
                  <a:pt x="401" y="222"/>
                </a:lnTo>
                <a:close/>
              </a:path>
            </a:pathLst>
          </a:custGeom>
          <a:solidFill>
            <a:srgbClr val="39B218"/>
          </a:solidFill>
          <a:ln w="3175">
            <a:solidFill>
              <a:srgbClr val="000000"/>
            </a:solidFill>
            <a:prstDash val="solid"/>
            <a:round/>
            <a:headEnd/>
            <a:tailEnd/>
          </a:ln>
        </p:spPr>
        <p:txBody>
          <a:bodyPr/>
          <a:lstStyle/>
          <a:p>
            <a:endParaRPr lang="cs-CZ"/>
          </a:p>
        </p:txBody>
      </p:sp>
      <p:sp>
        <p:nvSpPr>
          <p:cNvPr id="13317" name="Freeform 6"/>
          <p:cNvSpPr>
            <a:spLocks/>
          </p:cNvSpPr>
          <p:nvPr/>
        </p:nvSpPr>
        <p:spPr bwMode="auto">
          <a:xfrm>
            <a:off x="5654675" y="3860800"/>
            <a:ext cx="1331119" cy="668338"/>
          </a:xfrm>
          <a:custGeom>
            <a:avLst/>
            <a:gdLst>
              <a:gd name="T0" fmla="*/ 2147483647 w 696"/>
              <a:gd name="T1" fmla="*/ 2147483647 h 379"/>
              <a:gd name="T2" fmla="*/ 2147483647 w 696"/>
              <a:gd name="T3" fmla="*/ 2147483647 h 379"/>
              <a:gd name="T4" fmla="*/ 2147483647 w 696"/>
              <a:gd name="T5" fmla="*/ 2147483647 h 379"/>
              <a:gd name="T6" fmla="*/ 2147483647 w 696"/>
              <a:gd name="T7" fmla="*/ 2147483647 h 379"/>
              <a:gd name="T8" fmla="*/ 2147483647 w 696"/>
              <a:gd name="T9" fmla="*/ 2147483647 h 379"/>
              <a:gd name="T10" fmla="*/ 2147483647 w 696"/>
              <a:gd name="T11" fmla="*/ 2147483647 h 379"/>
              <a:gd name="T12" fmla="*/ 2147483647 w 696"/>
              <a:gd name="T13" fmla="*/ 2147483647 h 379"/>
              <a:gd name="T14" fmla="*/ 2147483647 w 696"/>
              <a:gd name="T15" fmla="*/ 0 h 379"/>
              <a:gd name="T16" fmla="*/ 2147483647 w 696"/>
              <a:gd name="T17" fmla="*/ 2147483647 h 379"/>
              <a:gd name="T18" fmla="*/ 2147483647 w 696"/>
              <a:gd name="T19" fmla="*/ 2147483647 h 379"/>
              <a:gd name="T20" fmla="*/ 2147483647 w 696"/>
              <a:gd name="T21" fmla="*/ 2147483647 h 379"/>
              <a:gd name="T22" fmla="*/ 2147483647 w 696"/>
              <a:gd name="T23" fmla="*/ 2147483647 h 379"/>
              <a:gd name="T24" fmla="*/ 2147483647 w 696"/>
              <a:gd name="T25" fmla="*/ 2147483647 h 379"/>
              <a:gd name="T26" fmla="*/ 2147483647 w 696"/>
              <a:gd name="T27" fmla="*/ 2147483647 h 379"/>
              <a:gd name="T28" fmla="*/ 2147483647 w 696"/>
              <a:gd name="T29" fmla="*/ 2147483647 h 379"/>
              <a:gd name="T30" fmla="*/ 2147483647 w 696"/>
              <a:gd name="T31" fmla="*/ 2147483647 h 379"/>
              <a:gd name="T32" fmla="*/ 2147483647 w 696"/>
              <a:gd name="T33" fmla="*/ 2147483647 h 379"/>
              <a:gd name="T34" fmla="*/ 2147483647 w 696"/>
              <a:gd name="T35" fmla="*/ 2147483647 h 379"/>
              <a:gd name="T36" fmla="*/ 2147483647 w 696"/>
              <a:gd name="T37" fmla="*/ 2147483647 h 379"/>
              <a:gd name="T38" fmla="*/ 2147483647 w 696"/>
              <a:gd name="T39" fmla="*/ 2147483647 h 379"/>
              <a:gd name="T40" fmla="*/ 2147483647 w 696"/>
              <a:gd name="T41" fmla="*/ 2147483647 h 379"/>
              <a:gd name="T42" fmla="*/ 2147483647 w 696"/>
              <a:gd name="T43" fmla="*/ 2147483647 h 379"/>
              <a:gd name="T44" fmla="*/ 2147483647 w 696"/>
              <a:gd name="T45" fmla="*/ 2147483647 h 379"/>
              <a:gd name="T46" fmla="*/ 2147483647 w 696"/>
              <a:gd name="T47" fmla="*/ 2147483647 h 379"/>
              <a:gd name="T48" fmla="*/ 2147483647 w 696"/>
              <a:gd name="T49" fmla="*/ 2147483647 h 379"/>
              <a:gd name="T50" fmla="*/ 2147483647 w 696"/>
              <a:gd name="T51" fmla="*/ 2147483647 h 379"/>
              <a:gd name="T52" fmla="*/ 2147483647 w 696"/>
              <a:gd name="T53" fmla="*/ 2147483647 h 379"/>
              <a:gd name="T54" fmla="*/ 2147483647 w 696"/>
              <a:gd name="T55" fmla="*/ 2147483647 h 379"/>
              <a:gd name="T56" fmla="*/ 2147483647 w 696"/>
              <a:gd name="T57" fmla="*/ 2147483647 h 379"/>
              <a:gd name="T58" fmla="*/ 2147483647 w 696"/>
              <a:gd name="T59" fmla="*/ 2147483647 h 379"/>
              <a:gd name="T60" fmla="*/ 2147483647 w 696"/>
              <a:gd name="T61" fmla="*/ 2147483647 h 379"/>
              <a:gd name="T62" fmla="*/ 2147483647 w 696"/>
              <a:gd name="T63" fmla="*/ 2147483647 h 379"/>
              <a:gd name="T64" fmla="*/ 2147483647 w 696"/>
              <a:gd name="T65" fmla="*/ 2147483647 h 379"/>
              <a:gd name="T66" fmla="*/ 2147483647 w 696"/>
              <a:gd name="T67" fmla="*/ 2147483647 h 379"/>
              <a:gd name="T68" fmla="*/ 2147483647 w 696"/>
              <a:gd name="T69" fmla="*/ 2147483647 h 379"/>
              <a:gd name="T70" fmla="*/ 2147483647 w 696"/>
              <a:gd name="T71" fmla="*/ 2147483647 h 379"/>
              <a:gd name="T72" fmla="*/ 2147483647 w 696"/>
              <a:gd name="T73" fmla="*/ 2147483647 h 379"/>
              <a:gd name="T74" fmla="*/ 2147483647 w 696"/>
              <a:gd name="T75" fmla="*/ 2147483647 h 379"/>
              <a:gd name="T76" fmla="*/ 2147483647 w 696"/>
              <a:gd name="T77" fmla="*/ 2147483647 h 379"/>
              <a:gd name="T78" fmla="*/ 2147483647 w 696"/>
              <a:gd name="T79" fmla="*/ 2147483647 h 379"/>
              <a:gd name="T80" fmla="*/ 2147483647 w 696"/>
              <a:gd name="T81" fmla="*/ 2147483647 h 379"/>
              <a:gd name="T82" fmla="*/ 2147483647 w 696"/>
              <a:gd name="T83" fmla="*/ 2147483647 h 379"/>
              <a:gd name="T84" fmla="*/ 2147483647 w 696"/>
              <a:gd name="T85" fmla="*/ 2147483647 h 379"/>
              <a:gd name="T86" fmla="*/ 2147483647 w 696"/>
              <a:gd name="T87" fmla="*/ 2147483647 h 37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96"/>
              <a:gd name="T133" fmla="*/ 0 h 379"/>
              <a:gd name="T134" fmla="*/ 696 w 696"/>
              <a:gd name="T135" fmla="*/ 379 h 37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96" h="379">
                <a:moveTo>
                  <a:pt x="666" y="198"/>
                </a:moveTo>
                <a:lnTo>
                  <a:pt x="637" y="209"/>
                </a:lnTo>
                <a:lnTo>
                  <a:pt x="624" y="218"/>
                </a:lnTo>
                <a:lnTo>
                  <a:pt x="611" y="221"/>
                </a:lnTo>
                <a:lnTo>
                  <a:pt x="591" y="206"/>
                </a:lnTo>
                <a:lnTo>
                  <a:pt x="579" y="205"/>
                </a:lnTo>
                <a:lnTo>
                  <a:pt x="572" y="179"/>
                </a:lnTo>
                <a:lnTo>
                  <a:pt x="565" y="167"/>
                </a:lnTo>
                <a:lnTo>
                  <a:pt x="565" y="149"/>
                </a:lnTo>
                <a:lnTo>
                  <a:pt x="548" y="102"/>
                </a:lnTo>
                <a:lnTo>
                  <a:pt x="532" y="83"/>
                </a:lnTo>
                <a:lnTo>
                  <a:pt x="490" y="46"/>
                </a:lnTo>
                <a:lnTo>
                  <a:pt x="483" y="30"/>
                </a:lnTo>
                <a:lnTo>
                  <a:pt x="469" y="19"/>
                </a:lnTo>
                <a:lnTo>
                  <a:pt x="450" y="7"/>
                </a:lnTo>
                <a:lnTo>
                  <a:pt x="433" y="0"/>
                </a:lnTo>
                <a:lnTo>
                  <a:pt x="415" y="1"/>
                </a:lnTo>
                <a:lnTo>
                  <a:pt x="377" y="26"/>
                </a:lnTo>
                <a:lnTo>
                  <a:pt x="356" y="29"/>
                </a:lnTo>
                <a:lnTo>
                  <a:pt x="335" y="35"/>
                </a:lnTo>
                <a:lnTo>
                  <a:pt x="318" y="49"/>
                </a:lnTo>
                <a:lnTo>
                  <a:pt x="304" y="45"/>
                </a:lnTo>
                <a:lnTo>
                  <a:pt x="288" y="37"/>
                </a:lnTo>
                <a:lnTo>
                  <a:pt x="269" y="38"/>
                </a:lnTo>
                <a:lnTo>
                  <a:pt x="251" y="45"/>
                </a:lnTo>
                <a:lnTo>
                  <a:pt x="220" y="45"/>
                </a:lnTo>
                <a:lnTo>
                  <a:pt x="197" y="45"/>
                </a:lnTo>
                <a:lnTo>
                  <a:pt x="176" y="46"/>
                </a:lnTo>
                <a:lnTo>
                  <a:pt x="168" y="49"/>
                </a:lnTo>
                <a:lnTo>
                  <a:pt x="164" y="57"/>
                </a:lnTo>
                <a:lnTo>
                  <a:pt x="155" y="64"/>
                </a:lnTo>
                <a:lnTo>
                  <a:pt x="147" y="65"/>
                </a:lnTo>
                <a:lnTo>
                  <a:pt x="129" y="72"/>
                </a:lnTo>
                <a:lnTo>
                  <a:pt x="117" y="84"/>
                </a:lnTo>
                <a:lnTo>
                  <a:pt x="110" y="102"/>
                </a:lnTo>
                <a:lnTo>
                  <a:pt x="108" y="112"/>
                </a:lnTo>
                <a:lnTo>
                  <a:pt x="94" y="127"/>
                </a:lnTo>
                <a:lnTo>
                  <a:pt x="91" y="141"/>
                </a:lnTo>
                <a:lnTo>
                  <a:pt x="82" y="157"/>
                </a:lnTo>
                <a:lnTo>
                  <a:pt x="72" y="168"/>
                </a:lnTo>
                <a:lnTo>
                  <a:pt x="65" y="186"/>
                </a:lnTo>
                <a:lnTo>
                  <a:pt x="46" y="194"/>
                </a:lnTo>
                <a:lnTo>
                  <a:pt x="0" y="207"/>
                </a:lnTo>
                <a:lnTo>
                  <a:pt x="7" y="210"/>
                </a:lnTo>
                <a:lnTo>
                  <a:pt x="26" y="215"/>
                </a:lnTo>
                <a:lnTo>
                  <a:pt x="51" y="238"/>
                </a:lnTo>
                <a:lnTo>
                  <a:pt x="58" y="257"/>
                </a:lnTo>
                <a:lnTo>
                  <a:pt x="72" y="270"/>
                </a:lnTo>
                <a:lnTo>
                  <a:pt x="96" y="276"/>
                </a:lnTo>
                <a:lnTo>
                  <a:pt x="105" y="302"/>
                </a:lnTo>
                <a:lnTo>
                  <a:pt x="126" y="313"/>
                </a:lnTo>
                <a:lnTo>
                  <a:pt x="164" y="321"/>
                </a:lnTo>
                <a:lnTo>
                  <a:pt x="178" y="310"/>
                </a:lnTo>
                <a:lnTo>
                  <a:pt x="188" y="321"/>
                </a:lnTo>
                <a:lnTo>
                  <a:pt x="176" y="333"/>
                </a:lnTo>
                <a:lnTo>
                  <a:pt x="190" y="349"/>
                </a:lnTo>
                <a:lnTo>
                  <a:pt x="202" y="352"/>
                </a:lnTo>
                <a:lnTo>
                  <a:pt x="220" y="355"/>
                </a:lnTo>
                <a:lnTo>
                  <a:pt x="213" y="370"/>
                </a:lnTo>
                <a:lnTo>
                  <a:pt x="229" y="379"/>
                </a:lnTo>
                <a:lnTo>
                  <a:pt x="248" y="378"/>
                </a:lnTo>
                <a:lnTo>
                  <a:pt x="295" y="378"/>
                </a:lnTo>
                <a:lnTo>
                  <a:pt x="349" y="374"/>
                </a:lnTo>
                <a:lnTo>
                  <a:pt x="410" y="375"/>
                </a:lnTo>
                <a:lnTo>
                  <a:pt x="431" y="368"/>
                </a:lnTo>
                <a:lnTo>
                  <a:pt x="455" y="352"/>
                </a:lnTo>
                <a:lnTo>
                  <a:pt x="481" y="339"/>
                </a:lnTo>
                <a:lnTo>
                  <a:pt x="515" y="326"/>
                </a:lnTo>
                <a:lnTo>
                  <a:pt x="541" y="324"/>
                </a:lnTo>
                <a:lnTo>
                  <a:pt x="549" y="329"/>
                </a:lnTo>
                <a:lnTo>
                  <a:pt x="591" y="332"/>
                </a:lnTo>
                <a:lnTo>
                  <a:pt x="621" y="344"/>
                </a:lnTo>
                <a:lnTo>
                  <a:pt x="644" y="339"/>
                </a:lnTo>
                <a:lnTo>
                  <a:pt x="640" y="328"/>
                </a:lnTo>
                <a:lnTo>
                  <a:pt x="635" y="299"/>
                </a:lnTo>
                <a:lnTo>
                  <a:pt x="638" y="279"/>
                </a:lnTo>
                <a:lnTo>
                  <a:pt x="640" y="241"/>
                </a:lnTo>
                <a:lnTo>
                  <a:pt x="651" y="240"/>
                </a:lnTo>
                <a:lnTo>
                  <a:pt x="654" y="253"/>
                </a:lnTo>
                <a:lnTo>
                  <a:pt x="649" y="267"/>
                </a:lnTo>
                <a:lnTo>
                  <a:pt x="654" y="274"/>
                </a:lnTo>
                <a:lnTo>
                  <a:pt x="663" y="261"/>
                </a:lnTo>
                <a:lnTo>
                  <a:pt x="675" y="252"/>
                </a:lnTo>
                <a:lnTo>
                  <a:pt x="687" y="248"/>
                </a:lnTo>
                <a:lnTo>
                  <a:pt x="696" y="236"/>
                </a:lnTo>
                <a:lnTo>
                  <a:pt x="691" y="206"/>
                </a:lnTo>
                <a:lnTo>
                  <a:pt x="685" y="199"/>
                </a:lnTo>
                <a:lnTo>
                  <a:pt x="679" y="196"/>
                </a:lnTo>
                <a:lnTo>
                  <a:pt x="666" y="198"/>
                </a:lnTo>
                <a:close/>
              </a:path>
            </a:pathLst>
          </a:custGeom>
          <a:solidFill>
            <a:schemeClr val="bg1"/>
          </a:solidFill>
          <a:ln w="3175">
            <a:solidFill>
              <a:srgbClr val="000000"/>
            </a:solidFill>
            <a:prstDash val="solid"/>
            <a:round/>
            <a:headEnd/>
            <a:tailEnd/>
          </a:ln>
        </p:spPr>
        <p:txBody>
          <a:bodyPr/>
          <a:lstStyle/>
          <a:p>
            <a:endParaRPr lang="cs-CZ"/>
          </a:p>
        </p:txBody>
      </p:sp>
      <p:sp>
        <p:nvSpPr>
          <p:cNvPr id="13318" name="Freeform 7"/>
          <p:cNvSpPr>
            <a:spLocks/>
          </p:cNvSpPr>
          <p:nvPr/>
        </p:nvSpPr>
        <p:spPr bwMode="auto">
          <a:xfrm>
            <a:off x="5059627" y="3903663"/>
            <a:ext cx="882254" cy="406400"/>
          </a:xfrm>
          <a:custGeom>
            <a:avLst/>
            <a:gdLst>
              <a:gd name="T0" fmla="*/ 2147483647 w 461"/>
              <a:gd name="T1" fmla="*/ 2147483647 h 230"/>
              <a:gd name="T2" fmla="*/ 2147483647 w 461"/>
              <a:gd name="T3" fmla="*/ 0 h 230"/>
              <a:gd name="T4" fmla="*/ 2147483647 w 461"/>
              <a:gd name="T5" fmla="*/ 2147483647 h 230"/>
              <a:gd name="T6" fmla="*/ 2147483647 w 461"/>
              <a:gd name="T7" fmla="*/ 2147483647 h 230"/>
              <a:gd name="T8" fmla="*/ 2147483647 w 461"/>
              <a:gd name="T9" fmla="*/ 2147483647 h 230"/>
              <a:gd name="T10" fmla="*/ 2147483647 w 461"/>
              <a:gd name="T11" fmla="*/ 2147483647 h 230"/>
              <a:gd name="T12" fmla="*/ 2147483647 w 461"/>
              <a:gd name="T13" fmla="*/ 2147483647 h 230"/>
              <a:gd name="T14" fmla="*/ 2147483647 w 461"/>
              <a:gd name="T15" fmla="*/ 2147483647 h 230"/>
              <a:gd name="T16" fmla="*/ 2147483647 w 461"/>
              <a:gd name="T17" fmla="*/ 2147483647 h 230"/>
              <a:gd name="T18" fmla="*/ 2147483647 w 461"/>
              <a:gd name="T19" fmla="*/ 2147483647 h 230"/>
              <a:gd name="T20" fmla="*/ 2147483647 w 461"/>
              <a:gd name="T21" fmla="*/ 2147483647 h 230"/>
              <a:gd name="T22" fmla="*/ 2147483647 w 461"/>
              <a:gd name="T23" fmla="*/ 2147483647 h 230"/>
              <a:gd name="T24" fmla="*/ 2147483647 w 461"/>
              <a:gd name="T25" fmla="*/ 2147483647 h 230"/>
              <a:gd name="T26" fmla="*/ 2147483647 w 461"/>
              <a:gd name="T27" fmla="*/ 2147483647 h 230"/>
              <a:gd name="T28" fmla="*/ 2147483647 w 461"/>
              <a:gd name="T29" fmla="*/ 2147483647 h 230"/>
              <a:gd name="T30" fmla="*/ 2147483647 w 461"/>
              <a:gd name="T31" fmla="*/ 2147483647 h 230"/>
              <a:gd name="T32" fmla="*/ 2147483647 w 461"/>
              <a:gd name="T33" fmla="*/ 2147483647 h 230"/>
              <a:gd name="T34" fmla="*/ 2147483647 w 461"/>
              <a:gd name="T35" fmla="*/ 2147483647 h 230"/>
              <a:gd name="T36" fmla="*/ 2147483647 w 461"/>
              <a:gd name="T37" fmla="*/ 2147483647 h 230"/>
              <a:gd name="T38" fmla="*/ 2147483647 w 461"/>
              <a:gd name="T39" fmla="*/ 2147483647 h 230"/>
              <a:gd name="T40" fmla="*/ 2147483647 w 461"/>
              <a:gd name="T41" fmla="*/ 2147483647 h 230"/>
              <a:gd name="T42" fmla="*/ 2147483647 w 461"/>
              <a:gd name="T43" fmla="*/ 2147483647 h 230"/>
              <a:gd name="T44" fmla="*/ 2147483647 w 461"/>
              <a:gd name="T45" fmla="*/ 2147483647 h 230"/>
              <a:gd name="T46" fmla="*/ 0 w 461"/>
              <a:gd name="T47" fmla="*/ 2147483647 h 230"/>
              <a:gd name="T48" fmla="*/ 2147483647 w 461"/>
              <a:gd name="T49" fmla="*/ 2147483647 h 230"/>
              <a:gd name="T50" fmla="*/ 2147483647 w 461"/>
              <a:gd name="T51" fmla="*/ 2147483647 h 230"/>
              <a:gd name="T52" fmla="*/ 2147483647 w 461"/>
              <a:gd name="T53" fmla="*/ 2147483647 h 230"/>
              <a:gd name="T54" fmla="*/ 2147483647 w 461"/>
              <a:gd name="T55" fmla="*/ 2147483647 h 230"/>
              <a:gd name="T56" fmla="*/ 2147483647 w 461"/>
              <a:gd name="T57" fmla="*/ 2147483647 h 230"/>
              <a:gd name="T58" fmla="*/ 2147483647 w 461"/>
              <a:gd name="T59" fmla="*/ 2147483647 h 230"/>
              <a:gd name="T60" fmla="*/ 2147483647 w 461"/>
              <a:gd name="T61" fmla="*/ 2147483647 h 230"/>
              <a:gd name="T62" fmla="*/ 2147483647 w 461"/>
              <a:gd name="T63" fmla="*/ 2147483647 h 230"/>
              <a:gd name="T64" fmla="*/ 2147483647 w 461"/>
              <a:gd name="T65" fmla="*/ 2147483647 h 230"/>
              <a:gd name="T66" fmla="*/ 2147483647 w 461"/>
              <a:gd name="T67" fmla="*/ 2147483647 h 230"/>
              <a:gd name="T68" fmla="*/ 2147483647 w 461"/>
              <a:gd name="T69" fmla="*/ 2147483647 h 230"/>
              <a:gd name="T70" fmla="*/ 2147483647 w 461"/>
              <a:gd name="T71" fmla="*/ 2147483647 h 230"/>
              <a:gd name="T72" fmla="*/ 2147483647 w 461"/>
              <a:gd name="T73" fmla="*/ 2147483647 h 230"/>
              <a:gd name="T74" fmla="*/ 2147483647 w 461"/>
              <a:gd name="T75" fmla="*/ 2147483647 h 230"/>
              <a:gd name="T76" fmla="*/ 2147483647 w 461"/>
              <a:gd name="T77" fmla="*/ 2147483647 h 230"/>
              <a:gd name="T78" fmla="*/ 2147483647 w 461"/>
              <a:gd name="T79" fmla="*/ 2147483647 h 230"/>
              <a:gd name="T80" fmla="*/ 2147483647 w 461"/>
              <a:gd name="T81" fmla="*/ 2147483647 h 230"/>
              <a:gd name="T82" fmla="*/ 2147483647 w 461"/>
              <a:gd name="T83" fmla="*/ 2147483647 h 230"/>
              <a:gd name="T84" fmla="*/ 2147483647 w 461"/>
              <a:gd name="T85" fmla="*/ 2147483647 h 230"/>
              <a:gd name="T86" fmla="*/ 2147483647 w 461"/>
              <a:gd name="T87" fmla="*/ 2147483647 h 230"/>
              <a:gd name="T88" fmla="*/ 2147483647 w 461"/>
              <a:gd name="T89" fmla="*/ 2147483647 h 230"/>
              <a:gd name="T90" fmla="*/ 2147483647 w 461"/>
              <a:gd name="T91" fmla="*/ 2147483647 h 230"/>
              <a:gd name="T92" fmla="*/ 2147483647 w 461"/>
              <a:gd name="T93" fmla="*/ 2147483647 h 230"/>
              <a:gd name="T94" fmla="*/ 2147483647 w 461"/>
              <a:gd name="T95" fmla="*/ 2147483647 h 230"/>
              <a:gd name="T96" fmla="*/ 2147483647 w 461"/>
              <a:gd name="T97" fmla="*/ 2147483647 h 230"/>
              <a:gd name="T98" fmla="*/ 2147483647 w 461"/>
              <a:gd name="T99" fmla="*/ 2147483647 h 230"/>
              <a:gd name="T100" fmla="*/ 2147483647 w 461"/>
              <a:gd name="T101" fmla="*/ 2147483647 h 230"/>
              <a:gd name="T102" fmla="*/ 2147483647 w 461"/>
              <a:gd name="T103" fmla="*/ 2147483647 h 230"/>
              <a:gd name="T104" fmla="*/ 2147483647 w 461"/>
              <a:gd name="T105" fmla="*/ 2147483647 h 230"/>
              <a:gd name="T106" fmla="*/ 2147483647 w 461"/>
              <a:gd name="T107" fmla="*/ 2147483647 h 230"/>
              <a:gd name="T108" fmla="*/ 2147483647 w 461"/>
              <a:gd name="T109" fmla="*/ 2147483647 h 230"/>
              <a:gd name="T110" fmla="*/ 2147483647 w 461"/>
              <a:gd name="T111" fmla="*/ 2147483647 h 230"/>
              <a:gd name="T112" fmla="*/ 2147483647 w 461"/>
              <a:gd name="T113" fmla="*/ 2147483647 h 230"/>
              <a:gd name="T114" fmla="*/ 2147483647 w 461"/>
              <a:gd name="T115" fmla="*/ 2147483647 h 230"/>
              <a:gd name="T116" fmla="*/ 2147483647 w 461"/>
              <a:gd name="T117" fmla="*/ 2147483647 h 230"/>
              <a:gd name="T118" fmla="*/ 2147483647 w 461"/>
              <a:gd name="T119" fmla="*/ 2147483647 h 230"/>
              <a:gd name="T120" fmla="*/ 2147483647 w 461"/>
              <a:gd name="T121" fmla="*/ 2147483647 h 230"/>
              <a:gd name="T122" fmla="*/ 2147483647 w 461"/>
              <a:gd name="T123" fmla="*/ 2147483647 h 2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1"/>
              <a:gd name="T187" fmla="*/ 0 h 230"/>
              <a:gd name="T188" fmla="*/ 461 w 461"/>
              <a:gd name="T189" fmla="*/ 230 h 2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1" h="230">
                <a:moveTo>
                  <a:pt x="370" y="3"/>
                </a:moveTo>
                <a:lnTo>
                  <a:pt x="351" y="0"/>
                </a:lnTo>
                <a:lnTo>
                  <a:pt x="337" y="3"/>
                </a:lnTo>
                <a:lnTo>
                  <a:pt x="314" y="3"/>
                </a:lnTo>
                <a:lnTo>
                  <a:pt x="295" y="12"/>
                </a:lnTo>
                <a:lnTo>
                  <a:pt x="290" y="24"/>
                </a:lnTo>
                <a:lnTo>
                  <a:pt x="262" y="35"/>
                </a:lnTo>
                <a:lnTo>
                  <a:pt x="241" y="31"/>
                </a:lnTo>
                <a:lnTo>
                  <a:pt x="222" y="41"/>
                </a:lnTo>
                <a:lnTo>
                  <a:pt x="183" y="50"/>
                </a:lnTo>
                <a:lnTo>
                  <a:pt x="168" y="70"/>
                </a:lnTo>
                <a:lnTo>
                  <a:pt x="161" y="70"/>
                </a:lnTo>
                <a:lnTo>
                  <a:pt x="119" y="73"/>
                </a:lnTo>
                <a:lnTo>
                  <a:pt x="87" y="55"/>
                </a:lnTo>
                <a:lnTo>
                  <a:pt x="70" y="49"/>
                </a:lnTo>
                <a:lnTo>
                  <a:pt x="72" y="69"/>
                </a:lnTo>
                <a:lnTo>
                  <a:pt x="65" y="77"/>
                </a:lnTo>
                <a:lnTo>
                  <a:pt x="32" y="77"/>
                </a:lnTo>
                <a:lnTo>
                  <a:pt x="28" y="85"/>
                </a:lnTo>
                <a:lnTo>
                  <a:pt x="35" y="93"/>
                </a:lnTo>
                <a:lnTo>
                  <a:pt x="25" y="111"/>
                </a:lnTo>
                <a:lnTo>
                  <a:pt x="26" y="131"/>
                </a:lnTo>
                <a:lnTo>
                  <a:pt x="12" y="134"/>
                </a:lnTo>
                <a:lnTo>
                  <a:pt x="0" y="146"/>
                </a:lnTo>
                <a:lnTo>
                  <a:pt x="19" y="149"/>
                </a:lnTo>
                <a:lnTo>
                  <a:pt x="26" y="162"/>
                </a:lnTo>
                <a:lnTo>
                  <a:pt x="37" y="173"/>
                </a:lnTo>
                <a:lnTo>
                  <a:pt x="39" y="176"/>
                </a:lnTo>
                <a:lnTo>
                  <a:pt x="53" y="181"/>
                </a:lnTo>
                <a:lnTo>
                  <a:pt x="66" y="196"/>
                </a:lnTo>
                <a:lnTo>
                  <a:pt x="86" y="203"/>
                </a:lnTo>
                <a:lnTo>
                  <a:pt x="101" y="218"/>
                </a:lnTo>
                <a:lnTo>
                  <a:pt x="115" y="221"/>
                </a:lnTo>
                <a:lnTo>
                  <a:pt x="134" y="230"/>
                </a:lnTo>
                <a:lnTo>
                  <a:pt x="157" y="229"/>
                </a:lnTo>
                <a:lnTo>
                  <a:pt x="175" y="225"/>
                </a:lnTo>
                <a:lnTo>
                  <a:pt x="190" y="215"/>
                </a:lnTo>
                <a:lnTo>
                  <a:pt x="209" y="214"/>
                </a:lnTo>
                <a:lnTo>
                  <a:pt x="218" y="208"/>
                </a:lnTo>
                <a:lnTo>
                  <a:pt x="236" y="207"/>
                </a:lnTo>
                <a:lnTo>
                  <a:pt x="257" y="195"/>
                </a:lnTo>
                <a:lnTo>
                  <a:pt x="272" y="194"/>
                </a:lnTo>
                <a:lnTo>
                  <a:pt x="286" y="188"/>
                </a:lnTo>
                <a:lnTo>
                  <a:pt x="293" y="196"/>
                </a:lnTo>
                <a:lnTo>
                  <a:pt x="339" y="183"/>
                </a:lnTo>
                <a:lnTo>
                  <a:pt x="358" y="175"/>
                </a:lnTo>
                <a:lnTo>
                  <a:pt x="365" y="157"/>
                </a:lnTo>
                <a:lnTo>
                  <a:pt x="375" y="146"/>
                </a:lnTo>
                <a:lnTo>
                  <a:pt x="384" y="130"/>
                </a:lnTo>
                <a:lnTo>
                  <a:pt x="387" y="116"/>
                </a:lnTo>
                <a:lnTo>
                  <a:pt x="401" y="101"/>
                </a:lnTo>
                <a:lnTo>
                  <a:pt x="403" y="91"/>
                </a:lnTo>
                <a:lnTo>
                  <a:pt x="410" y="73"/>
                </a:lnTo>
                <a:lnTo>
                  <a:pt x="422" y="61"/>
                </a:lnTo>
                <a:lnTo>
                  <a:pt x="440" y="54"/>
                </a:lnTo>
                <a:lnTo>
                  <a:pt x="448" y="53"/>
                </a:lnTo>
                <a:lnTo>
                  <a:pt x="457" y="46"/>
                </a:lnTo>
                <a:lnTo>
                  <a:pt x="461" y="38"/>
                </a:lnTo>
                <a:lnTo>
                  <a:pt x="443" y="22"/>
                </a:lnTo>
                <a:lnTo>
                  <a:pt x="408" y="7"/>
                </a:lnTo>
                <a:lnTo>
                  <a:pt x="393" y="11"/>
                </a:lnTo>
                <a:lnTo>
                  <a:pt x="370" y="3"/>
                </a:lnTo>
                <a:close/>
              </a:path>
            </a:pathLst>
          </a:custGeom>
          <a:solidFill>
            <a:srgbClr val="FFFFFF"/>
          </a:solidFill>
          <a:ln w="3175">
            <a:solidFill>
              <a:srgbClr val="000000"/>
            </a:solidFill>
            <a:prstDash val="solid"/>
            <a:round/>
            <a:headEnd/>
            <a:tailEnd/>
          </a:ln>
        </p:spPr>
        <p:txBody>
          <a:bodyPr/>
          <a:lstStyle/>
          <a:p>
            <a:endParaRPr lang="cs-CZ"/>
          </a:p>
        </p:txBody>
      </p:sp>
      <p:sp>
        <p:nvSpPr>
          <p:cNvPr id="13319" name="Freeform 8"/>
          <p:cNvSpPr>
            <a:spLocks/>
          </p:cNvSpPr>
          <p:nvPr/>
        </p:nvSpPr>
        <p:spPr bwMode="auto">
          <a:xfrm>
            <a:off x="5551487" y="4741864"/>
            <a:ext cx="270008" cy="414337"/>
          </a:xfrm>
          <a:custGeom>
            <a:avLst/>
            <a:gdLst>
              <a:gd name="T0" fmla="*/ 2147483647 w 141"/>
              <a:gd name="T1" fmla="*/ 2147483647 h 234"/>
              <a:gd name="T2" fmla="*/ 2147483647 w 141"/>
              <a:gd name="T3" fmla="*/ 2147483647 h 234"/>
              <a:gd name="T4" fmla="*/ 2147483647 w 141"/>
              <a:gd name="T5" fmla="*/ 2147483647 h 234"/>
              <a:gd name="T6" fmla="*/ 2147483647 w 141"/>
              <a:gd name="T7" fmla="*/ 2147483647 h 234"/>
              <a:gd name="T8" fmla="*/ 2147483647 w 141"/>
              <a:gd name="T9" fmla="*/ 2147483647 h 234"/>
              <a:gd name="T10" fmla="*/ 2147483647 w 141"/>
              <a:gd name="T11" fmla="*/ 2147483647 h 234"/>
              <a:gd name="T12" fmla="*/ 2147483647 w 141"/>
              <a:gd name="T13" fmla="*/ 2147483647 h 234"/>
              <a:gd name="T14" fmla="*/ 2147483647 w 141"/>
              <a:gd name="T15" fmla="*/ 2147483647 h 234"/>
              <a:gd name="T16" fmla="*/ 2147483647 w 141"/>
              <a:gd name="T17" fmla="*/ 2147483647 h 234"/>
              <a:gd name="T18" fmla="*/ 2147483647 w 141"/>
              <a:gd name="T19" fmla="*/ 2147483647 h 234"/>
              <a:gd name="T20" fmla="*/ 2147483647 w 141"/>
              <a:gd name="T21" fmla="*/ 2147483647 h 234"/>
              <a:gd name="T22" fmla="*/ 2147483647 w 141"/>
              <a:gd name="T23" fmla="*/ 2147483647 h 234"/>
              <a:gd name="T24" fmla="*/ 2147483647 w 141"/>
              <a:gd name="T25" fmla="*/ 2147483647 h 234"/>
              <a:gd name="T26" fmla="*/ 2147483647 w 141"/>
              <a:gd name="T27" fmla="*/ 2147483647 h 234"/>
              <a:gd name="T28" fmla="*/ 2147483647 w 141"/>
              <a:gd name="T29" fmla="*/ 0 h 234"/>
              <a:gd name="T30" fmla="*/ 2147483647 w 141"/>
              <a:gd name="T31" fmla="*/ 2147483647 h 234"/>
              <a:gd name="T32" fmla="*/ 2147483647 w 141"/>
              <a:gd name="T33" fmla="*/ 2147483647 h 234"/>
              <a:gd name="T34" fmla="*/ 2147483647 w 141"/>
              <a:gd name="T35" fmla="*/ 2147483647 h 234"/>
              <a:gd name="T36" fmla="*/ 2147483647 w 141"/>
              <a:gd name="T37" fmla="*/ 2147483647 h 234"/>
              <a:gd name="T38" fmla="*/ 0 w 141"/>
              <a:gd name="T39" fmla="*/ 2147483647 h 234"/>
              <a:gd name="T40" fmla="*/ 2147483647 w 141"/>
              <a:gd name="T41" fmla="*/ 2147483647 h 234"/>
              <a:gd name="T42" fmla="*/ 2147483647 w 141"/>
              <a:gd name="T43" fmla="*/ 2147483647 h 234"/>
              <a:gd name="T44" fmla="*/ 2147483647 w 141"/>
              <a:gd name="T45" fmla="*/ 2147483647 h 234"/>
              <a:gd name="T46" fmla="*/ 2147483647 w 141"/>
              <a:gd name="T47" fmla="*/ 2147483647 h 234"/>
              <a:gd name="T48" fmla="*/ 2147483647 w 141"/>
              <a:gd name="T49" fmla="*/ 2147483647 h 234"/>
              <a:gd name="T50" fmla="*/ 2147483647 w 141"/>
              <a:gd name="T51" fmla="*/ 2147483647 h 234"/>
              <a:gd name="T52" fmla="*/ 2147483647 w 141"/>
              <a:gd name="T53" fmla="*/ 2147483647 h 234"/>
              <a:gd name="T54" fmla="*/ 2147483647 w 141"/>
              <a:gd name="T55" fmla="*/ 2147483647 h 234"/>
              <a:gd name="T56" fmla="*/ 2147483647 w 141"/>
              <a:gd name="T57" fmla="*/ 2147483647 h 234"/>
              <a:gd name="T58" fmla="*/ 2147483647 w 141"/>
              <a:gd name="T59" fmla="*/ 2147483647 h 234"/>
              <a:gd name="T60" fmla="*/ 2147483647 w 141"/>
              <a:gd name="T61" fmla="*/ 2147483647 h 234"/>
              <a:gd name="T62" fmla="*/ 2147483647 w 141"/>
              <a:gd name="T63" fmla="*/ 2147483647 h 234"/>
              <a:gd name="T64" fmla="*/ 2147483647 w 141"/>
              <a:gd name="T65" fmla="*/ 2147483647 h 234"/>
              <a:gd name="T66" fmla="*/ 2147483647 w 141"/>
              <a:gd name="T67" fmla="*/ 2147483647 h 23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1"/>
              <a:gd name="T103" fmla="*/ 0 h 234"/>
              <a:gd name="T104" fmla="*/ 141 w 141"/>
              <a:gd name="T105" fmla="*/ 234 h 23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1" h="234">
                <a:moveTo>
                  <a:pt x="97" y="219"/>
                </a:moveTo>
                <a:lnTo>
                  <a:pt x="101" y="206"/>
                </a:lnTo>
                <a:lnTo>
                  <a:pt x="113" y="198"/>
                </a:lnTo>
                <a:lnTo>
                  <a:pt x="125" y="177"/>
                </a:lnTo>
                <a:lnTo>
                  <a:pt x="141" y="164"/>
                </a:lnTo>
                <a:lnTo>
                  <a:pt x="137" y="137"/>
                </a:lnTo>
                <a:lnTo>
                  <a:pt x="109" y="119"/>
                </a:lnTo>
                <a:lnTo>
                  <a:pt x="97" y="99"/>
                </a:lnTo>
                <a:lnTo>
                  <a:pt x="94" y="80"/>
                </a:lnTo>
                <a:lnTo>
                  <a:pt x="97" y="41"/>
                </a:lnTo>
                <a:lnTo>
                  <a:pt x="80" y="24"/>
                </a:lnTo>
                <a:lnTo>
                  <a:pt x="66" y="20"/>
                </a:lnTo>
                <a:lnTo>
                  <a:pt x="55" y="8"/>
                </a:lnTo>
                <a:lnTo>
                  <a:pt x="36" y="8"/>
                </a:lnTo>
                <a:lnTo>
                  <a:pt x="26" y="0"/>
                </a:lnTo>
                <a:lnTo>
                  <a:pt x="17" y="11"/>
                </a:lnTo>
                <a:lnTo>
                  <a:pt x="8" y="18"/>
                </a:lnTo>
                <a:lnTo>
                  <a:pt x="3" y="34"/>
                </a:lnTo>
                <a:lnTo>
                  <a:pt x="7" y="46"/>
                </a:lnTo>
                <a:lnTo>
                  <a:pt x="0" y="62"/>
                </a:lnTo>
                <a:lnTo>
                  <a:pt x="12" y="64"/>
                </a:lnTo>
                <a:lnTo>
                  <a:pt x="19" y="71"/>
                </a:lnTo>
                <a:lnTo>
                  <a:pt x="8" y="104"/>
                </a:lnTo>
                <a:lnTo>
                  <a:pt x="15" y="115"/>
                </a:lnTo>
                <a:lnTo>
                  <a:pt x="13" y="125"/>
                </a:lnTo>
                <a:lnTo>
                  <a:pt x="8" y="153"/>
                </a:lnTo>
                <a:lnTo>
                  <a:pt x="15" y="177"/>
                </a:lnTo>
                <a:lnTo>
                  <a:pt x="5" y="176"/>
                </a:lnTo>
                <a:lnTo>
                  <a:pt x="12" y="186"/>
                </a:lnTo>
                <a:lnTo>
                  <a:pt x="26" y="202"/>
                </a:lnTo>
                <a:lnTo>
                  <a:pt x="50" y="207"/>
                </a:lnTo>
                <a:lnTo>
                  <a:pt x="64" y="230"/>
                </a:lnTo>
                <a:lnTo>
                  <a:pt x="80" y="234"/>
                </a:lnTo>
                <a:lnTo>
                  <a:pt x="97" y="219"/>
                </a:lnTo>
                <a:close/>
              </a:path>
            </a:pathLst>
          </a:custGeom>
          <a:solidFill>
            <a:srgbClr val="39B218"/>
          </a:solidFill>
          <a:ln w="3175">
            <a:solidFill>
              <a:srgbClr val="000000"/>
            </a:solidFill>
            <a:prstDash val="solid"/>
            <a:round/>
            <a:headEnd/>
            <a:tailEnd/>
          </a:ln>
        </p:spPr>
        <p:txBody>
          <a:bodyPr/>
          <a:lstStyle/>
          <a:p>
            <a:endParaRPr lang="cs-CZ"/>
          </a:p>
        </p:txBody>
      </p:sp>
      <p:sp>
        <p:nvSpPr>
          <p:cNvPr id="13320" name="Freeform 9"/>
          <p:cNvSpPr>
            <a:spLocks/>
          </p:cNvSpPr>
          <p:nvPr/>
        </p:nvSpPr>
        <p:spPr bwMode="auto">
          <a:xfrm>
            <a:off x="5018352" y="4371975"/>
            <a:ext cx="557213" cy="382588"/>
          </a:xfrm>
          <a:custGeom>
            <a:avLst/>
            <a:gdLst>
              <a:gd name="T0" fmla="*/ 2147483647 w 291"/>
              <a:gd name="T1" fmla="*/ 2147483647 h 217"/>
              <a:gd name="T2" fmla="*/ 2147483647 w 291"/>
              <a:gd name="T3" fmla="*/ 2147483647 h 217"/>
              <a:gd name="T4" fmla="*/ 2147483647 w 291"/>
              <a:gd name="T5" fmla="*/ 2147483647 h 217"/>
              <a:gd name="T6" fmla="*/ 2147483647 w 291"/>
              <a:gd name="T7" fmla="*/ 2147483647 h 217"/>
              <a:gd name="T8" fmla="*/ 2147483647 w 291"/>
              <a:gd name="T9" fmla="*/ 2147483647 h 217"/>
              <a:gd name="T10" fmla="*/ 2147483647 w 291"/>
              <a:gd name="T11" fmla="*/ 2147483647 h 217"/>
              <a:gd name="T12" fmla="*/ 2147483647 w 291"/>
              <a:gd name="T13" fmla="*/ 2147483647 h 217"/>
              <a:gd name="T14" fmla="*/ 2147483647 w 291"/>
              <a:gd name="T15" fmla="*/ 2147483647 h 217"/>
              <a:gd name="T16" fmla="*/ 2147483647 w 291"/>
              <a:gd name="T17" fmla="*/ 2147483647 h 217"/>
              <a:gd name="T18" fmla="*/ 2147483647 w 291"/>
              <a:gd name="T19" fmla="*/ 2147483647 h 217"/>
              <a:gd name="T20" fmla="*/ 2147483647 w 291"/>
              <a:gd name="T21" fmla="*/ 2147483647 h 217"/>
              <a:gd name="T22" fmla="*/ 2147483647 w 291"/>
              <a:gd name="T23" fmla="*/ 2147483647 h 217"/>
              <a:gd name="T24" fmla="*/ 2147483647 w 291"/>
              <a:gd name="T25" fmla="*/ 2147483647 h 217"/>
              <a:gd name="T26" fmla="*/ 2147483647 w 291"/>
              <a:gd name="T27" fmla="*/ 2147483647 h 217"/>
              <a:gd name="T28" fmla="*/ 2147483647 w 291"/>
              <a:gd name="T29" fmla="*/ 2147483647 h 217"/>
              <a:gd name="T30" fmla="*/ 2147483647 w 291"/>
              <a:gd name="T31" fmla="*/ 2147483647 h 217"/>
              <a:gd name="T32" fmla="*/ 2147483647 w 291"/>
              <a:gd name="T33" fmla="*/ 2147483647 h 217"/>
              <a:gd name="T34" fmla="*/ 2147483647 w 291"/>
              <a:gd name="T35" fmla="*/ 2147483647 h 217"/>
              <a:gd name="T36" fmla="*/ 2147483647 w 291"/>
              <a:gd name="T37" fmla="*/ 2147483647 h 217"/>
              <a:gd name="T38" fmla="*/ 2147483647 w 291"/>
              <a:gd name="T39" fmla="*/ 2147483647 h 217"/>
              <a:gd name="T40" fmla="*/ 2147483647 w 291"/>
              <a:gd name="T41" fmla="*/ 0 h 217"/>
              <a:gd name="T42" fmla="*/ 2147483647 w 291"/>
              <a:gd name="T43" fmla="*/ 2147483647 h 217"/>
              <a:gd name="T44" fmla="*/ 2147483647 w 291"/>
              <a:gd name="T45" fmla="*/ 2147483647 h 217"/>
              <a:gd name="T46" fmla="*/ 2147483647 w 291"/>
              <a:gd name="T47" fmla="*/ 2147483647 h 217"/>
              <a:gd name="T48" fmla="*/ 0 w 291"/>
              <a:gd name="T49" fmla="*/ 2147483647 h 217"/>
              <a:gd name="T50" fmla="*/ 2147483647 w 291"/>
              <a:gd name="T51" fmla="*/ 2147483647 h 217"/>
              <a:gd name="T52" fmla="*/ 2147483647 w 291"/>
              <a:gd name="T53" fmla="*/ 2147483647 h 217"/>
              <a:gd name="T54" fmla="*/ 2147483647 w 291"/>
              <a:gd name="T55" fmla="*/ 2147483647 h 217"/>
              <a:gd name="T56" fmla="*/ 2147483647 w 291"/>
              <a:gd name="T57" fmla="*/ 2147483647 h 217"/>
              <a:gd name="T58" fmla="*/ 2147483647 w 291"/>
              <a:gd name="T59" fmla="*/ 2147483647 h 217"/>
              <a:gd name="T60" fmla="*/ 2147483647 w 291"/>
              <a:gd name="T61" fmla="*/ 2147483647 h 217"/>
              <a:gd name="T62" fmla="*/ 2147483647 w 291"/>
              <a:gd name="T63" fmla="*/ 2147483647 h 217"/>
              <a:gd name="T64" fmla="*/ 2147483647 w 291"/>
              <a:gd name="T65" fmla="*/ 2147483647 h 217"/>
              <a:gd name="T66" fmla="*/ 2147483647 w 291"/>
              <a:gd name="T67" fmla="*/ 2147483647 h 217"/>
              <a:gd name="T68" fmla="*/ 2147483647 w 291"/>
              <a:gd name="T69" fmla="*/ 2147483647 h 217"/>
              <a:gd name="T70" fmla="*/ 2147483647 w 291"/>
              <a:gd name="T71" fmla="*/ 2147483647 h 217"/>
              <a:gd name="T72" fmla="*/ 2147483647 w 291"/>
              <a:gd name="T73" fmla="*/ 2147483647 h 217"/>
              <a:gd name="T74" fmla="*/ 2147483647 w 291"/>
              <a:gd name="T75" fmla="*/ 2147483647 h 2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91"/>
              <a:gd name="T115" fmla="*/ 0 h 217"/>
              <a:gd name="T116" fmla="*/ 291 w 291"/>
              <a:gd name="T117" fmla="*/ 217 h 2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91" h="217">
                <a:moveTo>
                  <a:pt x="207" y="193"/>
                </a:moveTo>
                <a:lnTo>
                  <a:pt x="209" y="182"/>
                </a:lnTo>
                <a:lnTo>
                  <a:pt x="221" y="176"/>
                </a:lnTo>
                <a:lnTo>
                  <a:pt x="224" y="160"/>
                </a:lnTo>
                <a:lnTo>
                  <a:pt x="237" y="152"/>
                </a:lnTo>
                <a:lnTo>
                  <a:pt x="242" y="152"/>
                </a:lnTo>
                <a:lnTo>
                  <a:pt x="249" y="160"/>
                </a:lnTo>
                <a:lnTo>
                  <a:pt x="254" y="159"/>
                </a:lnTo>
                <a:lnTo>
                  <a:pt x="254" y="152"/>
                </a:lnTo>
                <a:lnTo>
                  <a:pt x="244" y="142"/>
                </a:lnTo>
                <a:lnTo>
                  <a:pt x="245" y="136"/>
                </a:lnTo>
                <a:lnTo>
                  <a:pt x="273" y="129"/>
                </a:lnTo>
                <a:lnTo>
                  <a:pt x="284" y="130"/>
                </a:lnTo>
                <a:lnTo>
                  <a:pt x="286" y="119"/>
                </a:lnTo>
                <a:lnTo>
                  <a:pt x="265" y="102"/>
                </a:lnTo>
                <a:lnTo>
                  <a:pt x="268" y="98"/>
                </a:lnTo>
                <a:lnTo>
                  <a:pt x="275" y="100"/>
                </a:lnTo>
                <a:lnTo>
                  <a:pt x="286" y="100"/>
                </a:lnTo>
                <a:lnTo>
                  <a:pt x="291" y="92"/>
                </a:lnTo>
                <a:lnTo>
                  <a:pt x="266" y="76"/>
                </a:lnTo>
                <a:lnTo>
                  <a:pt x="252" y="75"/>
                </a:lnTo>
                <a:lnTo>
                  <a:pt x="249" y="68"/>
                </a:lnTo>
                <a:lnTo>
                  <a:pt x="254" y="63"/>
                </a:lnTo>
                <a:lnTo>
                  <a:pt x="252" y="57"/>
                </a:lnTo>
                <a:lnTo>
                  <a:pt x="266" y="37"/>
                </a:lnTo>
                <a:lnTo>
                  <a:pt x="265" y="25"/>
                </a:lnTo>
                <a:lnTo>
                  <a:pt x="249" y="25"/>
                </a:lnTo>
                <a:lnTo>
                  <a:pt x="240" y="30"/>
                </a:lnTo>
                <a:lnTo>
                  <a:pt x="230" y="31"/>
                </a:lnTo>
                <a:lnTo>
                  <a:pt x="214" y="12"/>
                </a:lnTo>
                <a:lnTo>
                  <a:pt x="205" y="12"/>
                </a:lnTo>
                <a:lnTo>
                  <a:pt x="202" y="17"/>
                </a:lnTo>
                <a:lnTo>
                  <a:pt x="197" y="11"/>
                </a:lnTo>
                <a:lnTo>
                  <a:pt x="183" y="11"/>
                </a:lnTo>
                <a:lnTo>
                  <a:pt x="179" y="15"/>
                </a:lnTo>
                <a:lnTo>
                  <a:pt x="165" y="10"/>
                </a:lnTo>
                <a:lnTo>
                  <a:pt x="155" y="17"/>
                </a:lnTo>
                <a:lnTo>
                  <a:pt x="143" y="11"/>
                </a:lnTo>
                <a:lnTo>
                  <a:pt x="118" y="11"/>
                </a:lnTo>
                <a:lnTo>
                  <a:pt x="113" y="7"/>
                </a:lnTo>
                <a:lnTo>
                  <a:pt x="104" y="10"/>
                </a:lnTo>
                <a:lnTo>
                  <a:pt x="88" y="0"/>
                </a:lnTo>
                <a:lnTo>
                  <a:pt x="81" y="6"/>
                </a:lnTo>
                <a:lnTo>
                  <a:pt x="57" y="4"/>
                </a:lnTo>
                <a:lnTo>
                  <a:pt x="45" y="22"/>
                </a:lnTo>
                <a:lnTo>
                  <a:pt x="22" y="4"/>
                </a:lnTo>
                <a:lnTo>
                  <a:pt x="12" y="3"/>
                </a:lnTo>
                <a:lnTo>
                  <a:pt x="3" y="8"/>
                </a:lnTo>
                <a:lnTo>
                  <a:pt x="3" y="29"/>
                </a:lnTo>
                <a:lnTo>
                  <a:pt x="0" y="37"/>
                </a:lnTo>
                <a:lnTo>
                  <a:pt x="10" y="44"/>
                </a:lnTo>
                <a:lnTo>
                  <a:pt x="17" y="45"/>
                </a:lnTo>
                <a:lnTo>
                  <a:pt x="22" y="57"/>
                </a:lnTo>
                <a:lnTo>
                  <a:pt x="29" y="64"/>
                </a:lnTo>
                <a:lnTo>
                  <a:pt x="34" y="75"/>
                </a:lnTo>
                <a:lnTo>
                  <a:pt x="31" y="86"/>
                </a:lnTo>
                <a:lnTo>
                  <a:pt x="38" y="86"/>
                </a:lnTo>
                <a:lnTo>
                  <a:pt x="48" y="99"/>
                </a:lnTo>
                <a:lnTo>
                  <a:pt x="57" y="100"/>
                </a:lnTo>
                <a:lnTo>
                  <a:pt x="99" y="140"/>
                </a:lnTo>
                <a:lnTo>
                  <a:pt x="113" y="146"/>
                </a:lnTo>
                <a:lnTo>
                  <a:pt x="116" y="159"/>
                </a:lnTo>
                <a:lnTo>
                  <a:pt x="148" y="183"/>
                </a:lnTo>
                <a:lnTo>
                  <a:pt x="137" y="187"/>
                </a:lnTo>
                <a:lnTo>
                  <a:pt x="139" y="193"/>
                </a:lnTo>
                <a:lnTo>
                  <a:pt x="150" y="187"/>
                </a:lnTo>
                <a:lnTo>
                  <a:pt x="158" y="188"/>
                </a:lnTo>
                <a:lnTo>
                  <a:pt x="160" y="194"/>
                </a:lnTo>
                <a:lnTo>
                  <a:pt x="170" y="199"/>
                </a:lnTo>
                <a:lnTo>
                  <a:pt x="179" y="201"/>
                </a:lnTo>
                <a:lnTo>
                  <a:pt x="191" y="210"/>
                </a:lnTo>
                <a:lnTo>
                  <a:pt x="204" y="211"/>
                </a:lnTo>
                <a:lnTo>
                  <a:pt x="204" y="217"/>
                </a:lnTo>
                <a:lnTo>
                  <a:pt x="209" y="217"/>
                </a:lnTo>
                <a:lnTo>
                  <a:pt x="216" y="209"/>
                </a:lnTo>
                <a:lnTo>
                  <a:pt x="207" y="193"/>
                </a:lnTo>
                <a:close/>
              </a:path>
            </a:pathLst>
          </a:custGeom>
          <a:solidFill>
            <a:srgbClr val="FFFFFF"/>
          </a:solidFill>
          <a:ln w="3175">
            <a:solidFill>
              <a:srgbClr val="000000"/>
            </a:solidFill>
            <a:prstDash val="solid"/>
            <a:round/>
            <a:headEnd/>
            <a:tailEnd/>
          </a:ln>
        </p:spPr>
        <p:txBody>
          <a:bodyPr/>
          <a:lstStyle/>
          <a:p>
            <a:endParaRPr lang="cs-CZ"/>
          </a:p>
        </p:txBody>
      </p:sp>
      <p:sp>
        <p:nvSpPr>
          <p:cNvPr id="13321" name="Freeform 10"/>
          <p:cNvSpPr>
            <a:spLocks/>
          </p:cNvSpPr>
          <p:nvPr/>
        </p:nvSpPr>
        <p:spPr bwMode="auto">
          <a:xfrm>
            <a:off x="5732067" y="4768850"/>
            <a:ext cx="359436" cy="215900"/>
          </a:xfrm>
          <a:custGeom>
            <a:avLst/>
            <a:gdLst>
              <a:gd name="T0" fmla="*/ 2147483647 w 188"/>
              <a:gd name="T1" fmla="*/ 2147483647 h 122"/>
              <a:gd name="T2" fmla="*/ 2147483647 w 188"/>
              <a:gd name="T3" fmla="*/ 2147483647 h 122"/>
              <a:gd name="T4" fmla="*/ 2147483647 w 188"/>
              <a:gd name="T5" fmla="*/ 2147483647 h 122"/>
              <a:gd name="T6" fmla="*/ 2147483647 w 188"/>
              <a:gd name="T7" fmla="*/ 2147483647 h 122"/>
              <a:gd name="T8" fmla="*/ 2147483647 w 188"/>
              <a:gd name="T9" fmla="*/ 2147483647 h 122"/>
              <a:gd name="T10" fmla="*/ 2147483647 w 188"/>
              <a:gd name="T11" fmla="*/ 2147483647 h 122"/>
              <a:gd name="T12" fmla="*/ 2147483647 w 188"/>
              <a:gd name="T13" fmla="*/ 2147483647 h 122"/>
              <a:gd name="T14" fmla="*/ 2147483647 w 188"/>
              <a:gd name="T15" fmla="*/ 2147483647 h 122"/>
              <a:gd name="T16" fmla="*/ 2147483647 w 188"/>
              <a:gd name="T17" fmla="*/ 2147483647 h 122"/>
              <a:gd name="T18" fmla="*/ 0 w 188"/>
              <a:gd name="T19" fmla="*/ 2147483647 h 122"/>
              <a:gd name="T20" fmla="*/ 2147483647 w 188"/>
              <a:gd name="T21" fmla="*/ 2147483647 h 122"/>
              <a:gd name="T22" fmla="*/ 2147483647 w 188"/>
              <a:gd name="T23" fmla="*/ 2147483647 h 122"/>
              <a:gd name="T24" fmla="*/ 2147483647 w 188"/>
              <a:gd name="T25" fmla="*/ 2147483647 h 122"/>
              <a:gd name="T26" fmla="*/ 2147483647 w 188"/>
              <a:gd name="T27" fmla="*/ 2147483647 h 122"/>
              <a:gd name="T28" fmla="*/ 2147483647 w 188"/>
              <a:gd name="T29" fmla="*/ 2147483647 h 122"/>
              <a:gd name="T30" fmla="*/ 2147483647 w 188"/>
              <a:gd name="T31" fmla="*/ 2147483647 h 122"/>
              <a:gd name="T32" fmla="*/ 2147483647 w 188"/>
              <a:gd name="T33" fmla="*/ 2147483647 h 122"/>
              <a:gd name="T34" fmla="*/ 2147483647 w 188"/>
              <a:gd name="T35" fmla="*/ 2147483647 h 122"/>
              <a:gd name="T36" fmla="*/ 2147483647 w 188"/>
              <a:gd name="T37" fmla="*/ 2147483647 h 122"/>
              <a:gd name="T38" fmla="*/ 2147483647 w 188"/>
              <a:gd name="T39" fmla="*/ 2147483647 h 122"/>
              <a:gd name="T40" fmla="*/ 2147483647 w 188"/>
              <a:gd name="T41" fmla="*/ 2147483647 h 122"/>
              <a:gd name="T42" fmla="*/ 2147483647 w 188"/>
              <a:gd name="T43" fmla="*/ 0 h 122"/>
              <a:gd name="T44" fmla="*/ 2147483647 w 188"/>
              <a:gd name="T45" fmla="*/ 2147483647 h 1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8"/>
              <a:gd name="T70" fmla="*/ 0 h 122"/>
              <a:gd name="T71" fmla="*/ 188 w 188"/>
              <a:gd name="T72" fmla="*/ 122 h 1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8" h="122">
                <a:moveTo>
                  <a:pt x="115" y="3"/>
                </a:moveTo>
                <a:lnTo>
                  <a:pt x="94" y="1"/>
                </a:lnTo>
                <a:lnTo>
                  <a:pt x="90" y="7"/>
                </a:lnTo>
                <a:lnTo>
                  <a:pt x="68" y="4"/>
                </a:lnTo>
                <a:lnTo>
                  <a:pt x="54" y="15"/>
                </a:lnTo>
                <a:lnTo>
                  <a:pt x="45" y="8"/>
                </a:lnTo>
                <a:lnTo>
                  <a:pt x="17" y="15"/>
                </a:lnTo>
                <a:lnTo>
                  <a:pt x="17" y="24"/>
                </a:lnTo>
                <a:lnTo>
                  <a:pt x="3" y="26"/>
                </a:lnTo>
                <a:lnTo>
                  <a:pt x="0" y="65"/>
                </a:lnTo>
                <a:lnTo>
                  <a:pt x="3" y="84"/>
                </a:lnTo>
                <a:lnTo>
                  <a:pt x="15" y="104"/>
                </a:lnTo>
                <a:lnTo>
                  <a:pt x="43" y="122"/>
                </a:lnTo>
                <a:lnTo>
                  <a:pt x="92" y="114"/>
                </a:lnTo>
                <a:lnTo>
                  <a:pt x="108" y="102"/>
                </a:lnTo>
                <a:lnTo>
                  <a:pt x="132" y="92"/>
                </a:lnTo>
                <a:lnTo>
                  <a:pt x="160" y="91"/>
                </a:lnTo>
                <a:lnTo>
                  <a:pt x="188" y="72"/>
                </a:lnTo>
                <a:lnTo>
                  <a:pt x="185" y="53"/>
                </a:lnTo>
                <a:lnTo>
                  <a:pt x="172" y="22"/>
                </a:lnTo>
                <a:lnTo>
                  <a:pt x="139" y="3"/>
                </a:lnTo>
                <a:lnTo>
                  <a:pt x="130" y="0"/>
                </a:lnTo>
                <a:lnTo>
                  <a:pt x="115" y="3"/>
                </a:lnTo>
                <a:close/>
              </a:path>
            </a:pathLst>
          </a:custGeom>
          <a:solidFill>
            <a:srgbClr val="FFFFFF"/>
          </a:solidFill>
          <a:ln w="3175">
            <a:solidFill>
              <a:srgbClr val="000000"/>
            </a:solidFill>
            <a:prstDash val="solid"/>
            <a:round/>
            <a:headEnd/>
            <a:tailEnd/>
          </a:ln>
        </p:spPr>
        <p:txBody>
          <a:bodyPr/>
          <a:lstStyle/>
          <a:p>
            <a:endParaRPr lang="cs-CZ"/>
          </a:p>
        </p:txBody>
      </p:sp>
      <p:sp>
        <p:nvSpPr>
          <p:cNvPr id="13322" name="Freeform 11"/>
          <p:cNvSpPr>
            <a:spLocks/>
          </p:cNvSpPr>
          <p:nvPr/>
        </p:nvSpPr>
        <p:spPr bwMode="auto">
          <a:xfrm>
            <a:off x="5964238" y="4456114"/>
            <a:ext cx="890852" cy="439737"/>
          </a:xfrm>
          <a:custGeom>
            <a:avLst/>
            <a:gdLst>
              <a:gd name="T0" fmla="*/ 2147483647 w 465"/>
              <a:gd name="T1" fmla="*/ 2147483647 h 249"/>
              <a:gd name="T2" fmla="*/ 2147483647 w 465"/>
              <a:gd name="T3" fmla="*/ 2147483647 h 249"/>
              <a:gd name="T4" fmla="*/ 2147483647 w 465"/>
              <a:gd name="T5" fmla="*/ 0 h 249"/>
              <a:gd name="T6" fmla="*/ 2147483647 w 465"/>
              <a:gd name="T7" fmla="*/ 2147483647 h 249"/>
              <a:gd name="T8" fmla="*/ 2147483647 w 465"/>
              <a:gd name="T9" fmla="*/ 2147483647 h 249"/>
              <a:gd name="T10" fmla="*/ 2147483647 w 465"/>
              <a:gd name="T11" fmla="*/ 2147483647 h 249"/>
              <a:gd name="T12" fmla="*/ 2147483647 w 465"/>
              <a:gd name="T13" fmla="*/ 2147483647 h 249"/>
              <a:gd name="T14" fmla="*/ 2147483647 w 465"/>
              <a:gd name="T15" fmla="*/ 2147483647 h 249"/>
              <a:gd name="T16" fmla="*/ 2147483647 w 465"/>
              <a:gd name="T17" fmla="*/ 2147483647 h 249"/>
              <a:gd name="T18" fmla="*/ 2147483647 w 465"/>
              <a:gd name="T19" fmla="*/ 2147483647 h 249"/>
              <a:gd name="T20" fmla="*/ 2147483647 w 465"/>
              <a:gd name="T21" fmla="*/ 2147483647 h 249"/>
              <a:gd name="T22" fmla="*/ 2147483647 w 465"/>
              <a:gd name="T23" fmla="*/ 2147483647 h 249"/>
              <a:gd name="T24" fmla="*/ 2147483647 w 465"/>
              <a:gd name="T25" fmla="*/ 2147483647 h 249"/>
              <a:gd name="T26" fmla="*/ 2147483647 w 465"/>
              <a:gd name="T27" fmla="*/ 2147483647 h 249"/>
              <a:gd name="T28" fmla="*/ 2147483647 w 465"/>
              <a:gd name="T29" fmla="*/ 2147483647 h 249"/>
              <a:gd name="T30" fmla="*/ 2147483647 w 465"/>
              <a:gd name="T31" fmla="*/ 2147483647 h 249"/>
              <a:gd name="T32" fmla="*/ 0 w 465"/>
              <a:gd name="T33" fmla="*/ 2147483647 h 249"/>
              <a:gd name="T34" fmla="*/ 2147483647 w 465"/>
              <a:gd name="T35" fmla="*/ 2147483647 h 249"/>
              <a:gd name="T36" fmla="*/ 2147483647 w 465"/>
              <a:gd name="T37" fmla="*/ 2147483647 h 249"/>
              <a:gd name="T38" fmla="*/ 2147483647 w 465"/>
              <a:gd name="T39" fmla="*/ 2147483647 h 249"/>
              <a:gd name="T40" fmla="*/ 2147483647 w 465"/>
              <a:gd name="T41" fmla="*/ 2147483647 h 249"/>
              <a:gd name="T42" fmla="*/ 2147483647 w 465"/>
              <a:gd name="T43" fmla="*/ 2147483647 h 249"/>
              <a:gd name="T44" fmla="*/ 2147483647 w 465"/>
              <a:gd name="T45" fmla="*/ 2147483647 h 249"/>
              <a:gd name="T46" fmla="*/ 2147483647 w 465"/>
              <a:gd name="T47" fmla="*/ 2147483647 h 249"/>
              <a:gd name="T48" fmla="*/ 2147483647 w 465"/>
              <a:gd name="T49" fmla="*/ 2147483647 h 249"/>
              <a:gd name="T50" fmla="*/ 2147483647 w 465"/>
              <a:gd name="T51" fmla="*/ 2147483647 h 249"/>
              <a:gd name="T52" fmla="*/ 2147483647 w 465"/>
              <a:gd name="T53" fmla="*/ 2147483647 h 249"/>
              <a:gd name="T54" fmla="*/ 2147483647 w 465"/>
              <a:gd name="T55" fmla="*/ 2147483647 h 249"/>
              <a:gd name="T56" fmla="*/ 2147483647 w 465"/>
              <a:gd name="T57" fmla="*/ 2147483647 h 249"/>
              <a:gd name="T58" fmla="*/ 2147483647 w 465"/>
              <a:gd name="T59" fmla="*/ 2147483647 h 249"/>
              <a:gd name="T60" fmla="*/ 2147483647 w 465"/>
              <a:gd name="T61" fmla="*/ 2147483647 h 249"/>
              <a:gd name="T62" fmla="*/ 2147483647 w 465"/>
              <a:gd name="T63" fmla="*/ 2147483647 h 249"/>
              <a:gd name="T64" fmla="*/ 2147483647 w 465"/>
              <a:gd name="T65" fmla="*/ 2147483647 h 249"/>
              <a:gd name="T66" fmla="*/ 2147483647 w 465"/>
              <a:gd name="T67" fmla="*/ 2147483647 h 249"/>
              <a:gd name="T68" fmla="*/ 2147483647 w 465"/>
              <a:gd name="T69" fmla="*/ 2147483647 h 249"/>
              <a:gd name="T70" fmla="*/ 2147483647 w 465"/>
              <a:gd name="T71" fmla="*/ 2147483647 h 249"/>
              <a:gd name="T72" fmla="*/ 2147483647 w 465"/>
              <a:gd name="T73" fmla="*/ 2147483647 h 249"/>
              <a:gd name="T74" fmla="*/ 2147483647 w 465"/>
              <a:gd name="T75" fmla="*/ 2147483647 h 249"/>
              <a:gd name="T76" fmla="*/ 2147483647 w 465"/>
              <a:gd name="T77" fmla="*/ 2147483647 h 249"/>
              <a:gd name="T78" fmla="*/ 2147483647 w 465"/>
              <a:gd name="T79" fmla="*/ 2147483647 h 249"/>
              <a:gd name="T80" fmla="*/ 2147483647 w 465"/>
              <a:gd name="T81" fmla="*/ 2147483647 h 249"/>
              <a:gd name="T82" fmla="*/ 2147483647 w 465"/>
              <a:gd name="T83" fmla="*/ 2147483647 h 249"/>
              <a:gd name="T84" fmla="*/ 2147483647 w 465"/>
              <a:gd name="T85" fmla="*/ 2147483647 h 249"/>
              <a:gd name="T86" fmla="*/ 2147483647 w 465"/>
              <a:gd name="T87" fmla="*/ 2147483647 h 249"/>
              <a:gd name="T88" fmla="*/ 2147483647 w 465"/>
              <a:gd name="T89" fmla="*/ 2147483647 h 249"/>
              <a:gd name="T90" fmla="*/ 2147483647 w 465"/>
              <a:gd name="T91" fmla="*/ 2147483647 h 249"/>
              <a:gd name="T92" fmla="*/ 2147483647 w 465"/>
              <a:gd name="T93" fmla="*/ 2147483647 h 249"/>
              <a:gd name="T94" fmla="*/ 2147483647 w 465"/>
              <a:gd name="T95" fmla="*/ 2147483647 h 249"/>
              <a:gd name="T96" fmla="*/ 2147483647 w 465"/>
              <a:gd name="T97" fmla="*/ 2147483647 h 249"/>
              <a:gd name="T98" fmla="*/ 2147483647 w 465"/>
              <a:gd name="T99" fmla="*/ 2147483647 h 249"/>
              <a:gd name="T100" fmla="*/ 2147483647 w 465"/>
              <a:gd name="T101" fmla="*/ 2147483647 h 249"/>
              <a:gd name="T102" fmla="*/ 2147483647 w 465"/>
              <a:gd name="T103" fmla="*/ 2147483647 h 249"/>
              <a:gd name="T104" fmla="*/ 2147483647 w 465"/>
              <a:gd name="T105" fmla="*/ 2147483647 h 249"/>
              <a:gd name="T106" fmla="*/ 2147483647 w 465"/>
              <a:gd name="T107" fmla="*/ 2147483647 h 249"/>
              <a:gd name="T108" fmla="*/ 2147483647 w 465"/>
              <a:gd name="T109" fmla="*/ 2147483647 h 249"/>
              <a:gd name="T110" fmla="*/ 2147483647 w 465"/>
              <a:gd name="T111" fmla="*/ 2147483647 h 249"/>
              <a:gd name="T112" fmla="*/ 2147483647 w 465"/>
              <a:gd name="T113" fmla="*/ 2147483647 h 249"/>
              <a:gd name="T114" fmla="*/ 2147483647 w 465"/>
              <a:gd name="T115" fmla="*/ 2147483647 h 249"/>
              <a:gd name="T116" fmla="*/ 2147483647 w 465"/>
              <a:gd name="T117" fmla="*/ 2147483647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5"/>
              <a:gd name="T178" fmla="*/ 0 h 249"/>
              <a:gd name="T179" fmla="*/ 465 w 465"/>
              <a:gd name="T180" fmla="*/ 249 h 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5" h="249">
                <a:moveTo>
                  <a:pt x="411" y="8"/>
                </a:moveTo>
                <a:lnTo>
                  <a:pt x="369" y="5"/>
                </a:lnTo>
                <a:lnTo>
                  <a:pt x="361" y="0"/>
                </a:lnTo>
                <a:lnTo>
                  <a:pt x="335" y="2"/>
                </a:lnTo>
                <a:lnTo>
                  <a:pt x="301" y="15"/>
                </a:lnTo>
                <a:lnTo>
                  <a:pt x="275" y="28"/>
                </a:lnTo>
                <a:lnTo>
                  <a:pt x="251" y="44"/>
                </a:lnTo>
                <a:lnTo>
                  <a:pt x="230" y="51"/>
                </a:lnTo>
                <a:lnTo>
                  <a:pt x="169" y="50"/>
                </a:lnTo>
                <a:lnTo>
                  <a:pt x="115" y="54"/>
                </a:lnTo>
                <a:lnTo>
                  <a:pt x="68" y="54"/>
                </a:lnTo>
                <a:lnTo>
                  <a:pt x="49" y="55"/>
                </a:lnTo>
                <a:lnTo>
                  <a:pt x="33" y="46"/>
                </a:lnTo>
                <a:lnTo>
                  <a:pt x="40" y="31"/>
                </a:lnTo>
                <a:lnTo>
                  <a:pt x="22" y="28"/>
                </a:lnTo>
                <a:lnTo>
                  <a:pt x="2" y="38"/>
                </a:lnTo>
                <a:lnTo>
                  <a:pt x="0" y="59"/>
                </a:lnTo>
                <a:lnTo>
                  <a:pt x="5" y="81"/>
                </a:lnTo>
                <a:lnTo>
                  <a:pt x="21" y="96"/>
                </a:lnTo>
                <a:lnTo>
                  <a:pt x="42" y="112"/>
                </a:lnTo>
                <a:lnTo>
                  <a:pt x="28" y="126"/>
                </a:lnTo>
                <a:lnTo>
                  <a:pt x="14" y="154"/>
                </a:lnTo>
                <a:lnTo>
                  <a:pt x="17" y="180"/>
                </a:lnTo>
                <a:lnTo>
                  <a:pt x="50" y="199"/>
                </a:lnTo>
                <a:lnTo>
                  <a:pt x="63" y="230"/>
                </a:lnTo>
                <a:lnTo>
                  <a:pt x="66" y="249"/>
                </a:lnTo>
                <a:lnTo>
                  <a:pt x="83" y="246"/>
                </a:lnTo>
                <a:lnTo>
                  <a:pt x="106" y="241"/>
                </a:lnTo>
                <a:lnTo>
                  <a:pt x="139" y="239"/>
                </a:lnTo>
                <a:lnTo>
                  <a:pt x="181" y="223"/>
                </a:lnTo>
                <a:lnTo>
                  <a:pt x="197" y="223"/>
                </a:lnTo>
                <a:lnTo>
                  <a:pt x="211" y="231"/>
                </a:lnTo>
                <a:lnTo>
                  <a:pt x="263" y="241"/>
                </a:lnTo>
                <a:lnTo>
                  <a:pt x="291" y="233"/>
                </a:lnTo>
                <a:lnTo>
                  <a:pt x="308" y="218"/>
                </a:lnTo>
                <a:lnTo>
                  <a:pt x="307" y="196"/>
                </a:lnTo>
                <a:lnTo>
                  <a:pt x="322" y="193"/>
                </a:lnTo>
                <a:lnTo>
                  <a:pt x="333" y="184"/>
                </a:lnTo>
                <a:lnTo>
                  <a:pt x="352" y="180"/>
                </a:lnTo>
                <a:lnTo>
                  <a:pt x="380" y="168"/>
                </a:lnTo>
                <a:lnTo>
                  <a:pt x="406" y="176"/>
                </a:lnTo>
                <a:lnTo>
                  <a:pt x="437" y="169"/>
                </a:lnTo>
                <a:lnTo>
                  <a:pt x="448" y="169"/>
                </a:lnTo>
                <a:lnTo>
                  <a:pt x="446" y="162"/>
                </a:lnTo>
                <a:lnTo>
                  <a:pt x="427" y="147"/>
                </a:lnTo>
                <a:lnTo>
                  <a:pt x="420" y="136"/>
                </a:lnTo>
                <a:lnTo>
                  <a:pt x="413" y="131"/>
                </a:lnTo>
                <a:lnTo>
                  <a:pt x="406" y="130"/>
                </a:lnTo>
                <a:lnTo>
                  <a:pt x="401" y="126"/>
                </a:lnTo>
                <a:lnTo>
                  <a:pt x="415" y="113"/>
                </a:lnTo>
                <a:lnTo>
                  <a:pt x="417" y="107"/>
                </a:lnTo>
                <a:lnTo>
                  <a:pt x="429" y="103"/>
                </a:lnTo>
                <a:lnTo>
                  <a:pt x="422" y="71"/>
                </a:lnTo>
                <a:lnTo>
                  <a:pt x="436" y="52"/>
                </a:lnTo>
                <a:lnTo>
                  <a:pt x="460" y="44"/>
                </a:lnTo>
                <a:lnTo>
                  <a:pt x="465" y="32"/>
                </a:lnTo>
                <a:lnTo>
                  <a:pt x="464" y="15"/>
                </a:lnTo>
                <a:lnTo>
                  <a:pt x="441" y="20"/>
                </a:lnTo>
                <a:lnTo>
                  <a:pt x="411" y="8"/>
                </a:lnTo>
                <a:close/>
              </a:path>
            </a:pathLst>
          </a:custGeom>
          <a:solidFill>
            <a:schemeClr val="bg1"/>
          </a:solidFill>
          <a:ln w="3175">
            <a:solidFill>
              <a:srgbClr val="000000"/>
            </a:solidFill>
            <a:prstDash val="solid"/>
            <a:round/>
            <a:headEnd/>
            <a:tailEnd/>
          </a:ln>
        </p:spPr>
        <p:txBody>
          <a:bodyPr/>
          <a:lstStyle/>
          <a:p>
            <a:endParaRPr lang="cs-CZ"/>
          </a:p>
        </p:txBody>
      </p:sp>
      <p:sp>
        <p:nvSpPr>
          <p:cNvPr id="71692" name="Freeform 12"/>
          <p:cNvSpPr>
            <a:spLocks noEditPoints="1"/>
          </p:cNvSpPr>
          <p:nvPr/>
        </p:nvSpPr>
        <p:spPr bwMode="auto">
          <a:xfrm>
            <a:off x="4713950" y="4202114"/>
            <a:ext cx="813461" cy="566737"/>
          </a:xfrm>
          <a:custGeom>
            <a:avLst/>
            <a:gdLst/>
            <a:ahLst/>
            <a:cxnLst>
              <a:cxn ang="0">
                <a:pos x="258" y="236"/>
              </a:cxn>
              <a:cxn ang="0">
                <a:pos x="197" y="182"/>
              </a:cxn>
              <a:cxn ang="0">
                <a:pos x="188" y="160"/>
              </a:cxn>
              <a:cxn ang="0">
                <a:pos x="169" y="140"/>
              </a:cxn>
              <a:cxn ang="0">
                <a:pos x="162" y="104"/>
              </a:cxn>
              <a:cxn ang="0">
                <a:pos x="204" y="118"/>
              </a:cxn>
              <a:cxn ang="0">
                <a:pos x="247" y="96"/>
              </a:cxn>
              <a:cxn ang="0">
                <a:pos x="277" y="107"/>
              </a:cxn>
              <a:cxn ang="0">
                <a:pos x="324" y="106"/>
              </a:cxn>
              <a:cxn ang="0">
                <a:pos x="356" y="107"/>
              </a:cxn>
              <a:cxn ang="0">
                <a:pos x="373" y="108"/>
              </a:cxn>
              <a:cxn ang="0">
                <a:pos x="408" y="121"/>
              </a:cxn>
              <a:cxn ang="0">
                <a:pos x="408" y="98"/>
              </a:cxn>
              <a:cxn ang="0">
                <a:pos x="422" y="92"/>
              </a:cxn>
              <a:cxn ang="0">
                <a:pos x="392" y="76"/>
              </a:cxn>
              <a:cxn ang="0">
                <a:pos x="387" y="73"/>
              </a:cxn>
              <a:cxn ang="0">
                <a:pos x="382" y="60"/>
              </a:cxn>
              <a:cxn ang="0">
                <a:pos x="356" y="56"/>
              </a:cxn>
              <a:cxn ang="0">
                <a:pos x="296" y="52"/>
              </a:cxn>
              <a:cxn ang="0">
                <a:pos x="247" y="27"/>
              </a:cxn>
              <a:cxn ang="0">
                <a:pos x="218" y="4"/>
              </a:cxn>
              <a:cxn ang="0">
                <a:pos x="192" y="4"/>
              </a:cxn>
              <a:cxn ang="0">
                <a:pos x="181" y="15"/>
              </a:cxn>
              <a:cxn ang="0">
                <a:pos x="146" y="39"/>
              </a:cxn>
              <a:cxn ang="0">
                <a:pos x="150" y="65"/>
              </a:cxn>
              <a:cxn ang="0">
                <a:pos x="129" y="80"/>
              </a:cxn>
              <a:cxn ang="0">
                <a:pos x="113" y="100"/>
              </a:cxn>
              <a:cxn ang="0">
                <a:pos x="96" y="96"/>
              </a:cxn>
              <a:cxn ang="0">
                <a:pos x="61" y="92"/>
              </a:cxn>
              <a:cxn ang="0">
                <a:pos x="28" y="94"/>
              </a:cxn>
              <a:cxn ang="0">
                <a:pos x="3" y="108"/>
              </a:cxn>
              <a:cxn ang="0">
                <a:pos x="50" y="119"/>
              </a:cxn>
              <a:cxn ang="0">
                <a:pos x="85" y="115"/>
              </a:cxn>
              <a:cxn ang="0">
                <a:pos x="99" y="146"/>
              </a:cxn>
              <a:cxn ang="0">
                <a:pos x="124" y="183"/>
              </a:cxn>
              <a:cxn ang="0">
                <a:pos x="148" y="215"/>
              </a:cxn>
              <a:cxn ang="0">
                <a:pos x="223" y="245"/>
              </a:cxn>
              <a:cxn ang="0">
                <a:pos x="284" y="278"/>
              </a:cxn>
              <a:cxn ang="0">
                <a:pos x="275" y="255"/>
              </a:cxn>
              <a:cxn ang="0">
                <a:pos x="232" y="255"/>
              </a:cxn>
              <a:cxn ang="0">
                <a:pos x="214" y="261"/>
              </a:cxn>
              <a:cxn ang="0">
                <a:pos x="258" y="284"/>
              </a:cxn>
              <a:cxn ang="0">
                <a:pos x="368" y="313"/>
              </a:cxn>
              <a:cxn ang="0">
                <a:pos x="350" y="306"/>
              </a:cxn>
              <a:cxn ang="0">
                <a:pos x="319" y="290"/>
              </a:cxn>
              <a:cxn ang="0">
                <a:pos x="298" y="289"/>
              </a:cxn>
              <a:cxn ang="0">
                <a:pos x="282" y="280"/>
              </a:cxn>
              <a:cxn ang="0">
                <a:pos x="303" y="297"/>
              </a:cxn>
              <a:cxn ang="0">
                <a:pos x="368" y="313"/>
              </a:cxn>
              <a:cxn ang="0">
                <a:pos x="61" y="114"/>
              </a:cxn>
              <a:cxn ang="0">
                <a:pos x="66" y="153"/>
              </a:cxn>
              <a:cxn ang="0">
                <a:pos x="71" y="108"/>
              </a:cxn>
              <a:cxn ang="0">
                <a:pos x="87" y="129"/>
              </a:cxn>
              <a:cxn ang="0">
                <a:pos x="71" y="108"/>
              </a:cxn>
            </a:cxnLst>
            <a:rect l="0" t="0" r="r" b="b"/>
            <a:pathLst>
              <a:path w="425" h="321">
                <a:moveTo>
                  <a:pt x="275" y="255"/>
                </a:moveTo>
                <a:lnTo>
                  <a:pt x="272" y="242"/>
                </a:lnTo>
                <a:lnTo>
                  <a:pt x="258" y="236"/>
                </a:lnTo>
                <a:lnTo>
                  <a:pt x="216" y="196"/>
                </a:lnTo>
                <a:lnTo>
                  <a:pt x="207" y="195"/>
                </a:lnTo>
                <a:lnTo>
                  <a:pt x="197" y="182"/>
                </a:lnTo>
                <a:lnTo>
                  <a:pt x="190" y="182"/>
                </a:lnTo>
                <a:lnTo>
                  <a:pt x="193" y="171"/>
                </a:lnTo>
                <a:lnTo>
                  <a:pt x="188" y="160"/>
                </a:lnTo>
                <a:lnTo>
                  <a:pt x="181" y="153"/>
                </a:lnTo>
                <a:lnTo>
                  <a:pt x="176" y="141"/>
                </a:lnTo>
                <a:lnTo>
                  <a:pt x="169" y="140"/>
                </a:lnTo>
                <a:lnTo>
                  <a:pt x="159" y="133"/>
                </a:lnTo>
                <a:lnTo>
                  <a:pt x="162" y="125"/>
                </a:lnTo>
                <a:lnTo>
                  <a:pt x="162" y="104"/>
                </a:lnTo>
                <a:lnTo>
                  <a:pt x="171" y="99"/>
                </a:lnTo>
                <a:lnTo>
                  <a:pt x="181" y="100"/>
                </a:lnTo>
                <a:lnTo>
                  <a:pt x="204" y="118"/>
                </a:lnTo>
                <a:lnTo>
                  <a:pt x="216" y="100"/>
                </a:lnTo>
                <a:lnTo>
                  <a:pt x="240" y="102"/>
                </a:lnTo>
                <a:lnTo>
                  <a:pt x="247" y="96"/>
                </a:lnTo>
                <a:lnTo>
                  <a:pt x="263" y="106"/>
                </a:lnTo>
                <a:lnTo>
                  <a:pt x="272" y="103"/>
                </a:lnTo>
                <a:lnTo>
                  <a:pt x="277" y="107"/>
                </a:lnTo>
                <a:lnTo>
                  <a:pt x="302" y="107"/>
                </a:lnTo>
                <a:lnTo>
                  <a:pt x="314" y="113"/>
                </a:lnTo>
                <a:lnTo>
                  <a:pt x="324" y="106"/>
                </a:lnTo>
                <a:lnTo>
                  <a:pt x="338" y="111"/>
                </a:lnTo>
                <a:lnTo>
                  <a:pt x="342" y="107"/>
                </a:lnTo>
                <a:lnTo>
                  <a:pt x="356" y="107"/>
                </a:lnTo>
                <a:lnTo>
                  <a:pt x="361" y="113"/>
                </a:lnTo>
                <a:lnTo>
                  <a:pt x="364" y="108"/>
                </a:lnTo>
                <a:lnTo>
                  <a:pt x="373" y="108"/>
                </a:lnTo>
                <a:lnTo>
                  <a:pt x="389" y="127"/>
                </a:lnTo>
                <a:lnTo>
                  <a:pt x="399" y="126"/>
                </a:lnTo>
                <a:lnTo>
                  <a:pt x="408" y="121"/>
                </a:lnTo>
                <a:lnTo>
                  <a:pt x="408" y="117"/>
                </a:lnTo>
                <a:lnTo>
                  <a:pt x="403" y="106"/>
                </a:lnTo>
                <a:lnTo>
                  <a:pt x="408" y="98"/>
                </a:lnTo>
                <a:lnTo>
                  <a:pt x="420" y="98"/>
                </a:lnTo>
                <a:lnTo>
                  <a:pt x="425" y="95"/>
                </a:lnTo>
                <a:lnTo>
                  <a:pt x="422" y="92"/>
                </a:lnTo>
                <a:lnTo>
                  <a:pt x="404" y="92"/>
                </a:lnTo>
                <a:lnTo>
                  <a:pt x="394" y="87"/>
                </a:lnTo>
                <a:lnTo>
                  <a:pt x="392" y="76"/>
                </a:lnTo>
                <a:lnTo>
                  <a:pt x="397" y="73"/>
                </a:lnTo>
                <a:lnTo>
                  <a:pt x="392" y="71"/>
                </a:lnTo>
                <a:lnTo>
                  <a:pt x="387" y="73"/>
                </a:lnTo>
                <a:lnTo>
                  <a:pt x="382" y="69"/>
                </a:lnTo>
                <a:lnTo>
                  <a:pt x="385" y="65"/>
                </a:lnTo>
                <a:lnTo>
                  <a:pt x="382" y="60"/>
                </a:lnTo>
                <a:lnTo>
                  <a:pt x="383" y="53"/>
                </a:lnTo>
                <a:lnTo>
                  <a:pt x="371" y="46"/>
                </a:lnTo>
                <a:lnTo>
                  <a:pt x="356" y="56"/>
                </a:lnTo>
                <a:lnTo>
                  <a:pt x="338" y="60"/>
                </a:lnTo>
                <a:lnTo>
                  <a:pt x="315" y="61"/>
                </a:lnTo>
                <a:lnTo>
                  <a:pt x="296" y="52"/>
                </a:lnTo>
                <a:lnTo>
                  <a:pt x="282" y="49"/>
                </a:lnTo>
                <a:lnTo>
                  <a:pt x="267" y="34"/>
                </a:lnTo>
                <a:lnTo>
                  <a:pt x="247" y="27"/>
                </a:lnTo>
                <a:lnTo>
                  <a:pt x="234" y="12"/>
                </a:lnTo>
                <a:lnTo>
                  <a:pt x="220" y="7"/>
                </a:lnTo>
                <a:lnTo>
                  <a:pt x="218" y="4"/>
                </a:lnTo>
                <a:lnTo>
                  <a:pt x="213" y="7"/>
                </a:lnTo>
                <a:lnTo>
                  <a:pt x="197" y="0"/>
                </a:lnTo>
                <a:lnTo>
                  <a:pt x="192" y="4"/>
                </a:lnTo>
                <a:lnTo>
                  <a:pt x="195" y="15"/>
                </a:lnTo>
                <a:lnTo>
                  <a:pt x="190" y="15"/>
                </a:lnTo>
                <a:lnTo>
                  <a:pt x="181" y="15"/>
                </a:lnTo>
                <a:lnTo>
                  <a:pt x="176" y="23"/>
                </a:lnTo>
                <a:lnTo>
                  <a:pt x="150" y="30"/>
                </a:lnTo>
                <a:lnTo>
                  <a:pt x="146" y="39"/>
                </a:lnTo>
                <a:lnTo>
                  <a:pt x="155" y="45"/>
                </a:lnTo>
                <a:lnTo>
                  <a:pt x="155" y="57"/>
                </a:lnTo>
                <a:lnTo>
                  <a:pt x="150" y="65"/>
                </a:lnTo>
                <a:lnTo>
                  <a:pt x="138" y="65"/>
                </a:lnTo>
                <a:lnTo>
                  <a:pt x="124" y="75"/>
                </a:lnTo>
                <a:lnTo>
                  <a:pt x="129" y="80"/>
                </a:lnTo>
                <a:lnTo>
                  <a:pt x="124" y="85"/>
                </a:lnTo>
                <a:lnTo>
                  <a:pt x="125" y="98"/>
                </a:lnTo>
                <a:lnTo>
                  <a:pt x="113" y="100"/>
                </a:lnTo>
                <a:lnTo>
                  <a:pt x="108" y="95"/>
                </a:lnTo>
                <a:lnTo>
                  <a:pt x="96" y="92"/>
                </a:lnTo>
                <a:lnTo>
                  <a:pt x="96" y="96"/>
                </a:lnTo>
                <a:lnTo>
                  <a:pt x="91" y="96"/>
                </a:lnTo>
                <a:lnTo>
                  <a:pt x="71" y="77"/>
                </a:lnTo>
                <a:lnTo>
                  <a:pt x="61" y="92"/>
                </a:lnTo>
                <a:lnTo>
                  <a:pt x="38" y="94"/>
                </a:lnTo>
                <a:lnTo>
                  <a:pt x="31" y="88"/>
                </a:lnTo>
                <a:lnTo>
                  <a:pt x="28" y="94"/>
                </a:lnTo>
                <a:lnTo>
                  <a:pt x="9" y="94"/>
                </a:lnTo>
                <a:lnTo>
                  <a:pt x="0" y="87"/>
                </a:lnTo>
                <a:lnTo>
                  <a:pt x="3" y="108"/>
                </a:lnTo>
                <a:lnTo>
                  <a:pt x="21" y="137"/>
                </a:lnTo>
                <a:lnTo>
                  <a:pt x="35" y="140"/>
                </a:lnTo>
                <a:lnTo>
                  <a:pt x="50" y="119"/>
                </a:lnTo>
                <a:lnTo>
                  <a:pt x="59" y="100"/>
                </a:lnTo>
                <a:lnTo>
                  <a:pt x="75" y="104"/>
                </a:lnTo>
                <a:lnTo>
                  <a:pt x="85" y="115"/>
                </a:lnTo>
                <a:lnTo>
                  <a:pt x="96" y="121"/>
                </a:lnTo>
                <a:lnTo>
                  <a:pt x="99" y="131"/>
                </a:lnTo>
                <a:lnTo>
                  <a:pt x="99" y="146"/>
                </a:lnTo>
                <a:lnTo>
                  <a:pt x="110" y="163"/>
                </a:lnTo>
                <a:lnTo>
                  <a:pt x="138" y="180"/>
                </a:lnTo>
                <a:lnTo>
                  <a:pt x="124" y="183"/>
                </a:lnTo>
                <a:lnTo>
                  <a:pt x="120" y="192"/>
                </a:lnTo>
                <a:lnTo>
                  <a:pt x="136" y="207"/>
                </a:lnTo>
                <a:lnTo>
                  <a:pt x="148" y="215"/>
                </a:lnTo>
                <a:lnTo>
                  <a:pt x="172" y="228"/>
                </a:lnTo>
                <a:lnTo>
                  <a:pt x="181" y="244"/>
                </a:lnTo>
                <a:lnTo>
                  <a:pt x="223" y="245"/>
                </a:lnTo>
                <a:lnTo>
                  <a:pt x="246" y="252"/>
                </a:lnTo>
                <a:lnTo>
                  <a:pt x="267" y="263"/>
                </a:lnTo>
                <a:lnTo>
                  <a:pt x="284" y="278"/>
                </a:lnTo>
                <a:lnTo>
                  <a:pt x="296" y="283"/>
                </a:lnTo>
                <a:lnTo>
                  <a:pt x="307" y="279"/>
                </a:lnTo>
                <a:lnTo>
                  <a:pt x="275" y="255"/>
                </a:lnTo>
                <a:close/>
                <a:moveTo>
                  <a:pt x="214" y="261"/>
                </a:moveTo>
                <a:lnTo>
                  <a:pt x="214" y="252"/>
                </a:lnTo>
                <a:lnTo>
                  <a:pt x="232" y="255"/>
                </a:lnTo>
                <a:lnTo>
                  <a:pt x="244" y="259"/>
                </a:lnTo>
                <a:lnTo>
                  <a:pt x="228" y="263"/>
                </a:lnTo>
                <a:lnTo>
                  <a:pt x="214" y="261"/>
                </a:lnTo>
                <a:close/>
                <a:moveTo>
                  <a:pt x="232" y="291"/>
                </a:moveTo>
                <a:lnTo>
                  <a:pt x="234" y="286"/>
                </a:lnTo>
                <a:lnTo>
                  <a:pt x="258" y="284"/>
                </a:lnTo>
                <a:lnTo>
                  <a:pt x="265" y="290"/>
                </a:lnTo>
                <a:lnTo>
                  <a:pt x="232" y="291"/>
                </a:lnTo>
                <a:close/>
                <a:moveTo>
                  <a:pt x="368" y="313"/>
                </a:moveTo>
                <a:lnTo>
                  <a:pt x="363" y="313"/>
                </a:lnTo>
                <a:lnTo>
                  <a:pt x="363" y="307"/>
                </a:lnTo>
                <a:lnTo>
                  <a:pt x="350" y="306"/>
                </a:lnTo>
                <a:lnTo>
                  <a:pt x="338" y="297"/>
                </a:lnTo>
                <a:lnTo>
                  <a:pt x="329" y="295"/>
                </a:lnTo>
                <a:lnTo>
                  <a:pt x="319" y="290"/>
                </a:lnTo>
                <a:lnTo>
                  <a:pt x="317" y="284"/>
                </a:lnTo>
                <a:lnTo>
                  <a:pt x="309" y="283"/>
                </a:lnTo>
                <a:lnTo>
                  <a:pt x="298" y="289"/>
                </a:lnTo>
                <a:lnTo>
                  <a:pt x="296" y="283"/>
                </a:lnTo>
                <a:lnTo>
                  <a:pt x="291" y="289"/>
                </a:lnTo>
                <a:lnTo>
                  <a:pt x="282" y="280"/>
                </a:lnTo>
                <a:lnTo>
                  <a:pt x="268" y="279"/>
                </a:lnTo>
                <a:lnTo>
                  <a:pt x="263" y="283"/>
                </a:lnTo>
                <a:lnTo>
                  <a:pt x="303" y="297"/>
                </a:lnTo>
                <a:lnTo>
                  <a:pt x="326" y="298"/>
                </a:lnTo>
                <a:lnTo>
                  <a:pt x="368" y="321"/>
                </a:lnTo>
                <a:lnTo>
                  <a:pt x="368" y="313"/>
                </a:lnTo>
                <a:close/>
                <a:moveTo>
                  <a:pt x="59" y="125"/>
                </a:moveTo>
                <a:lnTo>
                  <a:pt x="54" y="114"/>
                </a:lnTo>
                <a:lnTo>
                  <a:pt x="61" y="114"/>
                </a:lnTo>
                <a:lnTo>
                  <a:pt x="59" y="123"/>
                </a:lnTo>
                <a:lnTo>
                  <a:pt x="59" y="133"/>
                </a:lnTo>
                <a:lnTo>
                  <a:pt x="66" y="153"/>
                </a:lnTo>
                <a:lnTo>
                  <a:pt x="54" y="136"/>
                </a:lnTo>
                <a:lnTo>
                  <a:pt x="59" y="125"/>
                </a:lnTo>
                <a:close/>
                <a:moveTo>
                  <a:pt x="71" y="108"/>
                </a:moveTo>
                <a:lnTo>
                  <a:pt x="75" y="119"/>
                </a:lnTo>
                <a:lnTo>
                  <a:pt x="85" y="125"/>
                </a:lnTo>
                <a:lnTo>
                  <a:pt x="87" y="129"/>
                </a:lnTo>
                <a:lnTo>
                  <a:pt x="73" y="125"/>
                </a:lnTo>
                <a:lnTo>
                  <a:pt x="64" y="122"/>
                </a:lnTo>
                <a:lnTo>
                  <a:pt x="71" y="108"/>
                </a:lnTo>
                <a:close/>
              </a:path>
            </a:pathLst>
          </a:custGeom>
          <a:solidFill>
            <a:srgbClr val="39B218"/>
          </a:solidFill>
          <a:ln w="3175">
            <a:solidFill>
              <a:srgbClr val="000000"/>
            </a:solidFill>
            <a:prstDash val="solid"/>
            <a:round/>
            <a:headEnd/>
            <a:tailEnd/>
          </a:ln>
        </p:spPr>
        <p:txBody>
          <a:bodyPr/>
          <a:lstStyle/>
          <a:p>
            <a:pPr>
              <a:defRPr/>
            </a:pPr>
            <a:endParaRPr lang="cs-CZ"/>
          </a:p>
        </p:txBody>
      </p:sp>
      <p:sp>
        <p:nvSpPr>
          <p:cNvPr id="13324" name="Freeform 13"/>
          <p:cNvSpPr>
            <a:spLocks/>
          </p:cNvSpPr>
          <p:nvPr/>
        </p:nvSpPr>
        <p:spPr bwMode="auto">
          <a:xfrm>
            <a:off x="1831579" y="773114"/>
            <a:ext cx="837538" cy="522287"/>
          </a:xfrm>
          <a:custGeom>
            <a:avLst/>
            <a:gdLst>
              <a:gd name="T0" fmla="*/ 2147483647 w 438"/>
              <a:gd name="T1" fmla="*/ 2147483647 h 295"/>
              <a:gd name="T2" fmla="*/ 2147483647 w 438"/>
              <a:gd name="T3" fmla="*/ 2147483647 h 295"/>
              <a:gd name="T4" fmla="*/ 0 w 438"/>
              <a:gd name="T5" fmla="*/ 2147483647 h 295"/>
              <a:gd name="T6" fmla="*/ 2147483647 w 438"/>
              <a:gd name="T7" fmla="*/ 2147483647 h 295"/>
              <a:gd name="T8" fmla="*/ 2147483647 w 438"/>
              <a:gd name="T9" fmla="*/ 2147483647 h 295"/>
              <a:gd name="T10" fmla="*/ 2147483647 w 438"/>
              <a:gd name="T11" fmla="*/ 2147483647 h 295"/>
              <a:gd name="T12" fmla="*/ 2147483647 w 438"/>
              <a:gd name="T13" fmla="*/ 2147483647 h 295"/>
              <a:gd name="T14" fmla="*/ 2147483647 w 438"/>
              <a:gd name="T15" fmla="*/ 2147483647 h 295"/>
              <a:gd name="T16" fmla="*/ 2147483647 w 438"/>
              <a:gd name="T17" fmla="*/ 2147483647 h 295"/>
              <a:gd name="T18" fmla="*/ 2147483647 w 438"/>
              <a:gd name="T19" fmla="*/ 2147483647 h 295"/>
              <a:gd name="T20" fmla="*/ 2147483647 w 438"/>
              <a:gd name="T21" fmla="*/ 2147483647 h 295"/>
              <a:gd name="T22" fmla="*/ 2147483647 w 438"/>
              <a:gd name="T23" fmla="*/ 2147483647 h 295"/>
              <a:gd name="T24" fmla="*/ 2147483647 w 438"/>
              <a:gd name="T25" fmla="*/ 2147483647 h 295"/>
              <a:gd name="T26" fmla="*/ 2147483647 w 438"/>
              <a:gd name="T27" fmla="*/ 2147483647 h 295"/>
              <a:gd name="T28" fmla="*/ 2147483647 w 438"/>
              <a:gd name="T29" fmla="*/ 2147483647 h 295"/>
              <a:gd name="T30" fmla="*/ 2147483647 w 438"/>
              <a:gd name="T31" fmla="*/ 2147483647 h 295"/>
              <a:gd name="T32" fmla="*/ 2147483647 w 438"/>
              <a:gd name="T33" fmla="*/ 2147483647 h 295"/>
              <a:gd name="T34" fmla="*/ 2147483647 w 438"/>
              <a:gd name="T35" fmla="*/ 2147483647 h 295"/>
              <a:gd name="T36" fmla="*/ 2147483647 w 438"/>
              <a:gd name="T37" fmla="*/ 2147483647 h 295"/>
              <a:gd name="T38" fmla="*/ 2147483647 w 438"/>
              <a:gd name="T39" fmla="*/ 2147483647 h 295"/>
              <a:gd name="T40" fmla="*/ 2147483647 w 438"/>
              <a:gd name="T41" fmla="*/ 2147483647 h 295"/>
              <a:gd name="T42" fmla="*/ 2147483647 w 438"/>
              <a:gd name="T43" fmla="*/ 2147483647 h 295"/>
              <a:gd name="T44" fmla="*/ 2147483647 w 438"/>
              <a:gd name="T45" fmla="*/ 2147483647 h 295"/>
              <a:gd name="T46" fmla="*/ 2147483647 w 438"/>
              <a:gd name="T47" fmla="*/ 2147483647 h 295"/>
              <a:gd name="T48" fmla="*/ 2147483647 w 438"/>
              <a:gd name="T49" fmla="*/ 2147483647 h 295"/>
              <a:gd name="T50" fmla="*/ 2147483647 w 438"/>
              <a:gd name="T51" fmla="*/ 2147483647 h 295"/>
              <a:gd name="T52" fmla="*/ 2147483647 w 438"/>
              <a:gd name="T53" fmla="*/ 2147483647 h 295"/>
              <a:gd name="T54" fmla="*/ 2147483647 w 438"/>
              <a:gd name="T55" fmla="*/ 2147483647 h 295"/>
              <a:gd name="T56" fmla="*/ 2147483647 w 438"/>
              <a:gd name="T57" fmla="*/ 2147483647 h 295"/>
              <a:gd name="T58" fmla="*/ 2147483647 w 438"/>
              <a:gd name="T59" fmla="*/ 2147483647 h 295"/>
              <a:gd name="T60" fmla="*/ 2147483647 w 438"/>
              <a:gd name="T61" fmla="*/ 2147483647 h 295"/>
              <a:gd name="T62" fmla="*/ 2147483647 w 438"/>
              <a:gd name="T63" fmla="*/ 2147483647 h 295"/>
              <a:gd name="T64" fmla="*/ 2147483647 w 438"/>
              <a:gd name="T65" fmla="*/ 2147483647 h 295"/>
              <a:gd name="T66" fmla="*/ 2147483647 w 438"/>
              <a:gd name="T67" fmla="*/ 2147483647 h 295"/>
              <a:gd name="T68" fmla="*/ 2147483647 w 438"/>
              <a:gd name="T69" fmla="*/ 2147483647 h 295"/>
              <a:gd name="T70" fmla="*/ 2147483647 w 438"/>
              <a:gd name="T71" fmla="*/ 2147483647 h 295"/>
              <a:gd name="T72" fmla="*/ 2147483647 w 438"/>
              <a:gd name="T73" fmla="*/ 2147483647 h 295"/>
              <a:gd name="T74" fmla="*/ 2147483647 w 438"/>
              <a:gd name="T75" fmla="*/ 2147483647 h 295"/>
              <a:gd name="T76" fmla="*/ 2147483647 w 438"/>
              <a:gd name="T77" fmla="*/ 2147483647 h 295"/>
              <a:gd name="T78" fmla="*/ 2147483647 w 438"/>
              <a:gd name="T79" fmla="*/ 2147483647 h 295"/>
              <a:gd name="T80" fmla="*/ 2147483647 w 438"/>
              <a:gd name="T81" fmla="*/ 2147483647 h 295"/>
              <a:gd name="T82" fmla="*/ 2147483647 w 438"/>
              <a:gd name="T83" fmla="*/ 2147483647 h 295"/>
              <a:gd name="T84" fmla="*/ 2147483647 w 438"/>
              <a:gd name="T85" fmla="*/ 2147483647 h 295"/>
              <a:gd name="T86" fmla="*/ 2147483647 w 438"/>
              <a:gd name="T87" fmla="*/ 2147483647 h 295"/>
              <a:gd name="T88" fmla="*/ 2147483647 w 438"/>
              <a:gd name="T89" fmla="*/ 2147483647 h 295"/>
              <a:gd name="T90" fmla="*/ 2147483647 w 438"/>
              <a:gd name="T91" fmla="*/ 2147483647 h 295"/>
              <a:gd name="T92" fmla="*/ 2147483647 w 438"/>
              <a:gd name="T93" fmla="*/ 2147483647 h 295"/>
              <a:gd name="T94" fmla="*/ 2147483647 w 438"/>
              <a:gd name="T95" fmla="*/ 2147483647 h 295"/>
              <a:gd name="T96" fmla="*/ 2147483647 w 438"/>
              <a:gd name="T97" fmla="*/ 2147483647 h 29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8"/>
              <a:gd name="T148" fmla="*/ 0 h 295"/>
              <a:gd name="T149" fmla="*/ 438 w 438"/>
              <a:gd name="T150" fmla="*/ 295 h 29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8" h="295">
                <a:moveTo>
                  <a:pt x="89" y="254"/>
                </a:moveTo>
                <a:lnTo>
                  <a:pt x="68" y="219"/>
                </a:lnTo>
                <a:lnTo>
                  <a:pt x="59" y="208"/>
                </a:lnTo>
                <a:lnTo>
                  <a:pt x="47" y="207"/>
                </a:lnTo>
                <a:lnTo>
                  <a:pt x="37" y="197"/>
                </a:lnTo>
                <a:lnTo>
                  <a:pt x="0" y="184"/>
                </a:lnTo>
                <a:lnTo>
                  <a:pt x="14" y="164"/>
                </a:lnTo>
                <a:lnTo>
                  <a:pt x="19" y="174"/>
                </a:lnTo>
                <a:lnTo>
                  <a:pt x="54" y="174"/>
                </a:lnTo>
                <a:lnTo>
                  <a:pt x="65" y="164"/>
                </a:lnTo>
                <a:lnTo>
                  <a:pt x="49" y="159"/>
                </a:lnTo>
                <a:lnTo>
                  <a:pt x="59" y="158"/>
                </a:lnTo>
                <a:lnTo>
                  <a:pt x="77" y="147"/>
                </a:lnTo>
                <a:lnTo>
                  <a:pt x="61" y="149"/>
                </a:lnTo>
                <a:lnTo>
                  <a:pt x="68" y="119"/>
                </a:lnTo>
                <a:lnTo>
                  <a:pt x="47" y="105"/>
                </a:lnTo>
                <a:lnTo>
                  <a:pt x="14" y="96"/>
                </a:lnTo>
                <a:lnTo>
                  <a:pt x="23" y="84"/>
                </a:lnTo>
                <a:lnTo>
                  <a:pt x="42" y="93"/>
                </a:lnTo>
                <a:lnTo>
                  <a:pt x="70" y="96"/>
                </a:lnTo>
                <a:lnTo>
                  <a:pt x="100" y="115"/>
                </a:lnTo>
                <a:lnTo>
                  <a:pt x="115" y="105"/>
                </a:lnTo>
                <a:lnTo>
                  <a:pt x="101" y="107"/>
                </a:lnTo>
                <a:lnTo>
                  <a:pt x="86" y="93"/>
                </a:lnTo>
                <a:lnTo>
                  <a:pt x="98" y="89"/>
                </a:lnTo>
                <a:lnTo>
                  <a:pt x="126" y="88"/>
                </a:lnTo>
                <a:lnTo>
                  <a:pt x="100" y="55"/>
                </a:lnTo>
                <a:lnTo>
                  <a:pt x="63" y="51"/>
                </a:lnTo>
                <a:lnTo>
                  <a:pt x="51" y="42"/>
                </a:lnTo>
                <a:lnTo>
                  <a:pt x="33" y="32"/>
                </a:lnTo>
                <a:lnTo>
                  <a:pt x="47" y="24"/>
                </a:lnTo>
                <a:lnTo>
                  <a:pt x="59" y="42"/>
                </a:lnTo>
                <a:lnTo>
                  <a:pt x="72" y="17"/>
                </a:lnTo>
                <a:lnTo>
                  <a:pt x="77" y="31"/>
                </a:lnTo>
                <a:lnTo>
                  <a:pt x="77" y="40"/>
                </a:lnTo>
                <a:lnTo>
                  <a:pt x="91" y="46"/>
                </a:lnTo>
                <a:lnTo>
                  <a:pt x="82" y="21"/>
                </a:lnTo>
                <a:lnTo>
                  <a:pt x="93" y="8"/>
                </a:lnTo>
                <a:lnTo>
                  <a:pt x="98" y="17"/>
                </a:lnTo>
                <a:lnTo>
                  <a:pt x="101" y="8"/>
                </a:lnTo>
                <a:lnTo>
                  <a:pt x="107" y="5"/>
                </a:lnTo>
                <a:lnTo>
                  <a:pt x="121" y="19"/>
                </a:lnTo>
                <a:lnTo>
                  <a:pt x="115" y="29"/>
                </a:lnTo>
                <a:lnTo>
                  <a:pt x="124" y="29"/>
                </a:lnTo>
                <a:lnTo>
                  <a:pt x="122" y="46"/>
                </a:lnTo>
                <a:lnTo>
                  <a:pt x="138" y="43"/>
                </a:lnTo>
                <a:lnTo>
                  <a:pt x="140" y="35"/>
                </a:lnTo>
                <a:lnTo>
                  <a:pt x="138" y="16"/>
                </a:lnTo>
                <a:lnTo>
                  <a:pt x="155" y="23"/>
                </a:lnTo>
                <a:lnTo>
                  <a:pt x="136" y="1"/>
                </a:lnTo>
                <a:lnTo>
                  <a:pt x="150" y="0"/>
                </a:lnTo>
                <a:lnTo>
                  <a:pt x="168" y="29"/>
                </a:lnTo>
                <a:lnTo>
                  <a:pt x="169" y="66"/>
                </a:lnTo>
                <a:lnTo>
                  <a:pt x="155" y="76"/>
                </a:lnTo>
                <a:lnTo>
                  <a:pt x="145" y="65"/>
                </a:lnTo>
                <a:lnTo>
                  <a:pt x="143" y="82"/>
                </a:lnTo>
                <a:lnTo>
                  <a:pt x="154" y="88"/>
                </a:lnTo>
                <a:lnTo>
                  <a:pt x="136" y="115"/>
                </a:lnTo>
                <a:lnTo>
                  <a:pt x="178" y="92"/>
                </a:lnTo>
                <a:lnTo>
                  <a:pt x="180" y="112"/>
                </a:lnTo>
                <a:lnTo>
                  <a:pt x="206" y="90"/>
                </a:lnTo>
                <a:lnTo>
                  <a:pt x="215" y="73"/>
                </a:lnTo>
                <a:lnTo>
                  <a:pt x="222" y="71"/>
                </a:lnTo>
                <a:lnTo>
                  <a:pt x="225" y="101"/>
                </a:lnTo>
                <a:lnTo>
                  <a:pt x="239" y="103"/>
                </a:lnTo>
                <a:lnTo>
                  <a:pt x="244" y="90"/>
                </a:lnTo>
                <a:lnTo>
                  <a:pt x="279" y="92"/>
                </a:lnTo>
                <a:lnTo>
                  <a:pt x="272" y="135"/>
                </a:lnTo>
                <a:lnTo>
                  <a:pt x="307" y="115"/>
                </a:lnTo>
                <a:lnTo>
                  <a:pt x="307" y="124"/>
                </a:lnTo>
                <a:lnTo>
                  <a:pt x="366" y="120"/>
                </a:lnTo>
                <a:lnTo>
                  <a:pt x="373" y="107"/>
                </a:lnTo>
                <a:lnTo>
                  <a:pt x="391" y="113"/>
                </a:lnTo>
                <a:lnTo>
                  <a:pt x="394" y="146"/>
                </a:lnTo>
                <a:lnTo>
                  <a:pt x="424" y="142"/>
                </a:lnTo>
                <a:lnTo>
                  <a:pt x="438" y="147"/>
                </a:lnTo>
                <a:lnTo>
                  <a:pt x="403" y="157"/>
                </a:lnTo>
                <a:lnTo>
                  <a:pt x="417" y="166"/>
                </a:lnTo>
                <a:lnTo>
                  <a:pt x="403" y="185"/>
                </a:lnTo>
                <a:lnTo>
                  <a:pt x="417" y="195"/>
                </a:lnTo>
                <a:lnTo>
                  <a:pt x="420" y="212"/>
                </a:lnTo>
                <a:lnTo>
                  <a:pt x="427" y="204"/>
                </a:lnTo>
                <a:lnTo>
                  <a:pt x="426" y="227"/>
                </a:lnTo>
                <a:lnTo>
                  <a:pt x="413" y="245"/>
                </a:lnTo>
                <a:lnTo>
                  <a:pt x="419" y="253"/>
                </a:lnTo>
                <a:lnTo>
                  <a:pt x="391" y="268"/>
                </a:lnTo>
                <a:lnTo>
                  <a:pt x="352" y="273"/>
                </a:lnTo>
                <a:lnTo>
                  <a:pt x="365" y="280"/>
                </a:lnTo>
                <a:lnTo>
                  <a:pt x="344" y="289"/>
                </a:lnTo>
                <a:lnTo>
                  <a:pt x="309" y="281"/>
                </a:lnTo>
                <a:lnTo>
                  <a:pt x="295" y="283"/>
                </a:lnTo>
                <a:lnTo>
                  <a:pt x="241" y="292"/>
                </a:lnTo>
                <a:lnTo>
                  <a:pt x="232" y="287"/>
                </a:lnTo>
                <a:lnTo>
                  <a:pt x="195" y="287"/>
                </a:lnTo>
                <a:lnTo>
                  <a:pt x="162" y="295"/>
                </a:lnTo>
                <a:lnTo>
                  <a:pt x="124" y="284"/>
                </a:lnTo>
                <a:lnTo>
                  <a:pt x="96" y="258"/>
                </a:lnTo>
                <a:lnTo>
                  <a:pt x="89" y="254"/>
                </a:lnTo>
                <a:close/>
              </a:path>
            </a:pathLst>
          </a:custGeom>
          <a:solidFill>
            <a:srgbClr val="FFFFFF"/>
          </a:solidFill>
          <a:ln w="3175">
            <a:solidFill>
              <a:srgbClr val="000000"/>
            </a:solidFill>
            <a:prstDash val="solid"/>
            <a:round/>
            <a:headEnd/>
            <a:tailEnd/>
          </a:ln>
        </p:spPr>
        <p:txBody>
          <a:bodyPr/>
          <a:lstStyle/>
          <a:p>
            <a:endParaRPr lang="cs-CZ"/>
          </a:p>
        </p:txBody>
      </p:sp>
      <p:sp>
        <p:nvSpPr>
          <p:cNvPr id="13325" name="Freeform 14"/>
          <p:cNvSpPr>
            <a:spLocks noEditPoints="1"/>
          </p:cNvSpPr>
          <p:nvPr/>
        </p:nvSpPr>
        <p:spPr bwMode="auto">
          <a:xfrm>
            <a:off x="5310717" y="841376"/>
            <a:ext cx="1071431" cy="1457325"/>
          </a:xfrm>
          <a:custGeom>
            <a:avLst/>
            <a:gdLst>
              <a:gd name="T0" fmla="*/ 2147483647 w 560"/>
              <a:gd name="T1" fmla="*/ 2147483647 h 825"/>
              <a:gd name="T2" fmla="*/ 2147483647 w 560"/>
              <a:gd name="T3" fmla="*/ 2147483647 h 825"/>
              <a:gd name="T4" fmla="*/ 2147483647 w 560"/>
              <a:gd name="T5" fmla="*/ 2147483647 h 825"/>
              <a:gd name="T6" fmla="*/ 2147483647 w 560"/>
              <a:gd name="T7" fmla="*/ 2147483647 h 825"/>
              <a:gd name="T8" fmla="*/ 2147483647 w 560"/>
              <a:gd name="T9" fmla="*/ 2147483647 h 825"/>
              <a:gd name="T10" fmla="*/ 2147483647 w 560"/>
              <a:gd name="T11" fmla="*/ 2147483647 h 825"/>
              <a:gd name="T12" fmla="*/ 2147483647 w 560"/>
              <a:gd name="T13" fmla="*/ 2147483647 h 825"/>
              <a:gd name="T14" fmla="*/ 2147483647 w 560"/>
              <a:gd name="T15" fmla="*/ 2147483647 h 825"/>
              <a:gd name="T16" fmla="*/ 2147483647 w 560"/>
              <a:gd name="T17" fmla="*/ 2147483647 h 825"/>
              <a:gd name="T18" fmla="*/ 2147483647 w 560"/>
              <a:gd name="T19" fmla="*/ 2147483647 h 825"/>
              <a:gd name="T20" fmla="*/ 2147483647 w 560"/>
              <a:gd name="T21" fmla="*/ 2147483647 h 825"/>
              <a:gd name="T22" fmla="*/ 2147483647 w 560"/>
              <a:gd name="T23" fmla="*/ 0 h 825"/>
              <a:gd name="T24" fmla="*/ 2147483647 w 560"/>
              <a:gd name="T25" fmla="*/ 2147483647 h 825"/>
              <a:gd name="T26" fmla="*/ 2147483647 w 560"/>
              <a:gd name="T27" fmla="*/ 2147483647 h 825"/>
              <a:gd name="T28" fmla="*/ 2147483647 w 560"/>
              <a:gd name="T29" fmla="*/ 2147483647 h 825"/>
              <a:gd name="T30" fmla="*/ 2147483647 w 560"/>
              <a:gd name="T31" fmla="*/ 2147483647 h 825"/>
              <a:gd name="T32" fmla="*/ 2147483647 w 560"/>
              <a:gd name="T33" fmla="*/ 2147483647 h 825"/>
              <a:gd name="T34" fmla="*/ 2147483647 w 560"/>
              <a:gd name="T35" fmla="*/ 2147483647 h 825"/>
              <a:gd name="T36" fmla="*/ 2147483647 w 560"/>
              <a:gd name="T37" fmla="*/ 2147483647 h 825"/>
              <a:gd name="T38" fmla="*/ 2147483647 w 560"/>
              <a:gd name="T39" fmla="*/ 2147483647 h 825"/>
              <a:gd name="T40" fmla="*/ 2147483647 w 560"/>
              <a:gd name="T41" fmla="*/ 2147483647 h 825"/>
              <a:gd name="T42" fmla="*/ 2147483647 w 560"/>
              <a:gd name="T43" fmla="*/ 2147483647 h 825"/>
              <a:gd name="T44" fmla="*/ 2147483647 w 560"/>
              <a:gd name="T45" fmla="*/ 2147483647 h 825"/>
              <a:gd name="T46" fmla="*/ 2147483647 w 560"/>
              <a:gd name="T47" fmla="*/ 2147483647 h 825"/>
              <a:gd name="T48" fmla="*/ 2147483647 w 560"/>
              <a:gd name="T49" fmla="*/ 2147483647 h 825"/>
              <a:gd name="T50" fmla="*/ 2147483647 w 560"/>
              <a:gd name="T51" fmla="*/ 2147483647 h 825"/>
              <a:gd name="T52" fmla="*/ 2147483647 w 560"/>
              <a:gd name="T53" fmla="*/ 2147483647 h 825"/>
              <a:gd name="T54" fmla="*/ 2147483647 w 560"/>
              <a:gd name="T55" fmla="*/ 2147483647 h 825"/>
              <a:gd name="T56" fmla="*/ 2147483647 w 560"/>
              <a:gd name="T57" fmla="*/ 2147483647 h 825"/>
              <a:gd name="T58" fmla="*/ 2147483647 w 560"/>
              <a:gd name="T59" fmla="*/ 2147483647 h 825"/>
              <a:gd name="T60" fmla="*/ 2147483647 w 560"/>
              <a:gd name="T61" fmla="*/ 2147483647 h 825"/>
              <a:gd name="T62" fmla="*/ 2147483647 w 560"/>
              <a:gd name="T63" fmla="*/ 2147483647 h 825"/>
              <a:gd name="T64" fmla="*/ 2147483647 w 560"/>
              <a:gd name="T65" fmla="*/ 2147483647 h 825"/>
              <a:gd name="T66" fmla="*/ 2147483647 w 560"/>
              <a:gd name="T67" fmla="*/ 2147483647 h 825"/>
              <a:gd name="T68" fmla="*/ 2147483647 w 560"/>
              <a:gd name="T69" fmla="*/ 2147483647 h 825"/>
              <a:gd name="T70" fmla="*/ 2147483647 w 560"/>
              <a:gd name="T71" fmla="*/ 2147483647 h 825"/>
              <a:gd name="T72" fmla="*/ 2147483647 w 560"/>
              <a:gd name="T73" fmla="*/ 2147483647 h 825"/>
              <a:gd name="T74" fmla="*/ 2147483647 w 560"/>
              <a:gd name="T75" fmla="*/ 2147483647 h 825"/>
              <a:gd name="T76" fmla="*/ 2147483647 w 560"/>
              <a:gd name="T77" fmla="*/ 2147483647 h 825"/>
              <a:gd name="T78" fmla="*/ 2147483647 w 560"/>
              <a:gd name="T79" fmla="*/ 2147483647 h 825"/>
              <a:gd name="T80" fmla="*/ 2147483647 w 560"/>
              <a:gd name="T81" fmla="*/ 2147483647 h 825"/>
              <a:gd name="T82" fmla="*/ 2147483647 w 560"/>
              <a:gd name="T83" fmla="*/ 2147483647 h 825"/>
              <a:gd name="T84" fmla="*/ 2147483647 w 560"/>
              <a:gd name="T85" fmla="*/ 2147483647 h 825"/>
              <a:gd name="T86" fmla="*/ 2147483647 w 560"/>
              <a:gd name="T87" fmla="*/ 2147483647 h 825"/>
              <a:gd name="T88" fmla="*/ 2147483647 w 560"/>
              <a:gd name="T89" fmla="*/ 2147483647 h 8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60"/>
              <a:gd name="T136" fmla="*/ 0 h 825"/>
              <a:gd name="T137" fmla="*/ 560 w 560"/>
              <a:gd name="T138" fmla="*/ 825 h 8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60" h="825">
                <a:moveTo>
                  <a:pt x="457" y="719"/>
                </a:moveTo>
                <a:lnTo>
                  <a:pt x="516" y="643"/>
                </a:lnTo>
                <a:lnTo>
                  <a:pt x="555" y="572"/>
                </a:lnTo>
                <a:lnTo>
                  <a:pt x="560" y="545"/>
                </a:lnTo>
                <a:lnTo>
                  <a:pt x="549" y="524"/>
                </a:lnTo>
                <a:lnTo>
                  <a:pt x="537" y="514"/>
                </a:lnTo>
                <a:lnTo>
                  <a:pt x="530" y="505"/>
                </a:lnTo>
                <a:lnTo>
                  <a:pt x="492" y="488"/>
                </a:lnTo>
                <a:lnTo>
                  <a:pt x="483" y="478"/>
                </a:lnTo>
                <a:lnTo>
                  <a:pt x="490" y="444"/>
                </a:lnTo>
                <a:lnTo>
                  <a:pt x="485" y="431"/>
                </a:lnTo>
                <a:lnTo>
                  <a:pt x="460" y="415"/>
                </a:lnTo>
                <a:lnTo>
                  <a:pt x="459" y="403"/>
                </a:lnTo>
                <a:lnTo>
                  <a:pt x="448" y="394"/>
                </a:lnTo>
                <a:lnTo>
                  <a:pt x="434" y="394"/>
                </a:lnTo>
                <a:lnTo>
                  <a:pt x="432" y="375"/>
                </a:lnTo>
                <a:lnTo>
                  <a:pt x="424" y="358"/>
                </a:lnTo>
                <a:lnTo>
                  <a:pt x="425" y="348"/>
                </a:lnTo>
                <a:lnTo>
                  <a:pt x="422" y="334"/>
                </a:lnTo>
                <a:lnTo>
                  <a:pt x="431" y="325"/>
                </a:lnTo>
                <a:lnTo>
                  <a:pt x="422" y="307"/>
                </a:lnTo>
                <a:lnTo>
                  <a:pt x="408" y="289"/>
                </a:lnTo>
                <a:lnTo>
                  <a:pt x="368" y="247"/>
                </a:lnTo>
                <a:lnTo>
                  <a:pt x="363" y="235"/>
                </a:lnTo>
                <a:lnTo>
                  <a:pt x="366" y="227"/>
                </a:lnTo>
                <a:lnTo>
                  <a:pt x="378" y="178"/>
                </a:lnTo>
                <a:lnTo>
                  <a:pt x="344" y="143"/>
                </a:lnTo>
                <a:lnTo>
                  <a:pt x="321" y="142"/>
                </a:lnTo>
                <a:lnTo>
                  <a:pt x="303" y="126"/>
                </a:lnTo>
                <a:lnTo>
                  <a:pt x="309" y="70"/>
                </a:lnTo>
                <a:lnTo>
                  <a:pt x="298" y="62"/>
                </a:lnTo>
                <a:lnTo>
                  <a:pt x="309" y="42"/>
                </a:lnTo>
                <a:lnTo>
                  <a:pt x="296" y="21"/>
                </a:lnTo>
                <a:lnTo>
                  <a:pt x="282" y="14"/>
                </a:lnTo>
                <a:lnTo>
                  <a:pt x="262" y="9"/>
                </a:lnTo>
                <a:lnTo>
                  <a:pt x="249" y="0"/>
                </a:lnTo>
                <a:lnTo>
                  <a:pt x="235" y="4"/>
                </a:lnTo>
                <a:lnTo>
                  <a:pt x="213" y="16"/>
                </a:lnTo>
                <a:lnTo>
                  <a:pt x="185" y="32"/>
                </a:lnTo>
                <a:lnTo>
                  <a:pt x="180" y="48"/>
                </a:lnTo>
                <a:lnTo>
                  <a:pt x="188" y="96"/>
                </a:lnTo>
                <a:lnTo>
                  <a:pt x="162" y="121"/>
                </a:lnTo>
                <a:lnTo>
                  <a:pt x="141" y="121"/>
                </a:lnTo>
                <a:lnTo>
                  <a:pt x="127" y="112"/>
                </a:lnTo>
                <a:lnTo>
                  <a:pt x="117" y="124"/>
                </a:lnTo>
                <a:lnTo>
                  <a:pt x="101" y="131"/>
                </a:lnTo>
                <a:lnTo>
                  <a:pt x="68" y="124"/>
                </a:lnTo>
                <a:lnTo>
                  <a:pt x="63" y="115"/>
                </a:lnTo>
                <a:lnTo>
                  <a:pt x="40" y="93"/>
                </a:lnTo>
                <a:lnTo>
                  <a:pt x="0" y="109"/>
                </a:lnTo>
                <a:lnTo>
                  <a:pt x="56" y="147"/>
                </a:lnTo>
                <a:lnTo>
                  <a:pt x="82" y="151"/>
                </a:lnTo>
                <a:lnTo>
                  <a:pt x="96" y="158"/>
                </a:lnTo>
                <a:lnTo>
                  <a:pt x="124" y="186"/>
                </a:lnTo>
                <a:lnTo>
                  <a:pt x="136" y="237"/>
                </a:lnTo>
                <a:lnTo>
                  <a:pt x="133" y="249"/>
                </a:lnTo>
                <a:lnTo>
                  <a:pt x="157" y="281"/>
                </a:lnTo>
                <a:lnTo>
                  <a:pt x="159" y="295"/>
                </a:lnTo>
                <a:lnTo>
                  <a:pt x="152" y="314"/>
                </a:lnTo>
                <a:lnTo>
                  <a:pt x="173" y="343"/>
                </a:lnTo>
                <a:lnTo>
                  <a:pt x="180" y="348"/>
                </a:lnTo>
                <a:lnTo>
                  <a:pt x="187" y="352"/>
                </a:lnTo>
                <a:lnTo>
                  <a:pt x="195" y="350"/>
                </a:lnTo>
                <a:lnTo>
                  <a:pt x="197" y="352"/>
                </a:lnTo>
                <a:lnTo>
                  <a:pt x="202" y="360"/>
                </a:lnTo>
                <a:lnTo>
                  <a:pt x="214" y="365"/>
                </a:lnTo>
                <a:lnTo>
                  <a:pt x="232" y="377"/>
                </a:lnTo>
                <a:lnTo>
                  <a:pt x="237" y="384"/>
                </a:lnTo>
                <a:lnTo>
                  <a:pt x="239" y="403"/>
                </a:lnTo>
                <a:lnTo>
                  <a:pt x="249" y="413"/>
                </a:lnTo>
                <a:lnTo>
                  <a:pt x="244" y="413"/>
                </a:lnTo>
                <a:lnTo>
                  <a:pt x="241" y="418"/>
                </a:lnTo>
                <a:lnTo>
                  <a:pt x="246" y="425"/>
                </a:lnTo>
                <a:lnTo>
                  <a:pt x="235" y="421"/>
                </a:lnTo>
                <a:lnTo>
                  <a:pt x="228" y="423"/>
                </a:lnTo>
                <a:lnTo>
                  <a:pt x="216" y="430"/>
                </a:lnTo>
                <a:lnTo>
                  <a:pt x="213" y="452"/>
                </a:lnTo>
                <a:lnTo>
                  <a:pt x="204" y="461"/>
                </a:lnTo>
                <a:lnTo>
                  <a:pt x="148" y="543"/>
                </a:lnTo>
                <a:lnTo>
                  <a:pt x="112" y="568"/>
                </a:lnTo>
                <a:lnTo>
                  <a:pt x="105" y="566"/>
                </a:lnTo>
                <a:lnTo>
                  <a:pt x="99" y="576"/>
                </a:lnTo>
                <a:lnTo>
                  <a:pt x="105" y="583"/>
                </a:lnTo>
                <a:lnTo>
                  <a:pt x="91" y="586"/>
                </a:lnTo>
                <a:lnTo>
                  <a:pt x="89" y="595"/>
                </a:lnTo>
                <a:lnTo>
                  <a:pt x="78" y="602"/>
                </a:lnTo>
                <a:lnTo>
                  <a:pt x="75" y="616"/>
                </a:lnTo>
                <a:lnTo>
                  <a:pt x="91" y="645"/>
                </a:lnTo>
                <a:lnTo>
                  <a:pt x="89" y="663"/>
                </a:lnTo>
                <a:lnTo>
                  <a:pt x="101" y="675"/>
                </a:lnTo>
                <a:lnTo>
                  <a:pt x="108" y="693"/>
                </a:lnTo>
                <a:lnTo>
                  <a:pt x="112" y="698"/>
                </a:lnTo>
                <a:lnTo>
                  <a:pt x="108" y="701"/>
                </a:lnTo>
                <a:lnTo>
                  <a:pt x="110" y="719"/>
                </a:lnTo>
                <a:lnTo>
                  <a:pt x="110" y="729"/>
                </a:lnTo>
                <a:lnTo>
                  <a:pt x="106" y="758"/>
                </a:lnTo>
                <a:lnTo>
                  <a:pt x="115" y="763"/>
                </a:lnTo>
                <a:lnTo>
                  <a:pt x="110" y="767"/>
                </a:lnTo>
                <a:lnTo>
                  <a:pt x="150" y="783"/>
                </a:lnTo>
                <a:lnTo>
                  <a:pt x="167" y="786"/>
                </a:lnTo>
                <a:lnTo>
                  <a:pt x="169" y="794"/>
                </a:lnTo>
                <a:lnTo>
                  <a:pt x="190" y="790"/>
                </a:lnTo>
                <a:lnTo>
                  <a:pt x="192" y="793"/>
                </a:lnTo>
                <a:lnTo>
                  <a:pt x="192" y="802"/>
                </a:lnTo>
                <a:lnTo>
                  <a:pt x="202" y="812"/>
                </a:lnTo>
                <a:lnTo>
                  <a:pt x="202" y="817"/>
                </a:lnTo>
                <a:lnTo>
                  <a:pt x="209" y="819"/>
                </a:lnTo>
                <a:lnTo>
                  <a:pt x="208" y="823"/>
                </a:lnTo>
                <a:lnTo>
                  <a:pt x="213" y="825"/>
                </a:lnTo>
                <a:lnTo>
                  <a:pt x="220" y="809"/>
                </a:lnTo>
                <a:lnTo>
                  <a:pt x="223" y="819"/>
                </a:lnTo>
                <a:lnTo>
                  <a:pt x="228" y="819"/>
                </a:lnTo>
                <a:lnTo>
                  <a:pt x="263" y="804"/>
                </a:lnTo>
                <a:lnTo>
                  <a:pt x="267" y="807"/>
                </a:lnTo>
                <a:lnTo>
                  <a:pt x="291" y="792"/>
                </a:lnTo>
                <a:lnTo>
                  <a:pt x="298" y="793"/>
                </a:lnTo>
                <a:lnTo>
                  <a:pt x="319" y="782"/>
                </a:lnTo>
                <a:lnTo>
                  <a:pt x="324" y="771"/>
                </a:lnTo>
                <a:lnTo>
                  <a:pt x="330" y="778"/>
                </a:lnTo>
                <a:lnTo>
                  <a:pt x="345" y="770"/>
                </a:lnTo>
                <a:lnTo>
                  <a:pt x="342" y="763"/>
                </a:lnTo>
                <a:lnTo>
                  <a:pt x="357" y="766"/>
                </a:lnTo>
                <a:lnTo>
                  <a:pt x="363" y="760"/>
                </a:lnTo>
                <a:lnTo>
                  <a:pt x="378" y="758"/>
                </a:lnTo>
                <a:lnTo>
                  <a:pt x="396" y="748"/>
                </a:lnTo>
                <a:lnTo>
                  <a:pt x="406" y="751"/>
                </a:lnTo>
                <a:lnTo>
                  <a:pt x="425" y="747"/>
                </a:lnTo>
                <a:lnTo>
                  <a:pt x="429" y="743"/>
                </a:lnTo>
                <a:lnTo>
                  <a:pt x="457" y="719"/>
                </a:lnTo>
                <a:close/>
                <a:moveTo>
                  <a:pt x="181" y="816"/>
                </a:moveTo>
                <a:lnTo>
                  <a:pt x="185" y="813"/>
                </a:lnTo>
                <a:lnTo>
                  <a:pt x="187" y="807"/>
                </a:lnTo>
                <a:lnTo>
                  <a:pt x="183" y="798"/>
                </a:lnTo>
                <a:lnTo>
                  <a:pt x="171" y="804"/>
                </a:lnTo>
                <a:lnTo>
                  <a:pt x="173" y="809"/>
                </a:lnTo>
                <a:lnTo>
                  <a:pt x="167" y="816"/>
                </a:lnTo>
                <a:lnTo>
                  <a:pt x="181" y="816"/>
                </a:lnTo>
                <a:close/>
              </a:path>
            </a:pathLst>
          </a:custGeom>
          <a:solidFill>
            <a:srgbClr val="39B218"/>
          </a:solidFill>
          <a:ln w="36576">
            <a:solidFill>
              <a:srgbClr val="000000"/>
            </a:solidFill>
            <a:prstDash val="solid"/>
            <a:round/>
            <a:headEnd/>
            <a:tailEnd/>
          </a:ln>
        </p:spPr>
        <p:txBody>
          <a:bodyPr/>
          <a:lstStyle/>
          <a:p>
            <a:endParaRPr lang="cs-CZ"/>
          </a:p>
        </p:txBody>
      </p:sp>
      <p:sp>
        <p:nvSpPr>
          <p:cNvPr id="13326" name="Freeform 15"/>
          <p:cNvSpPr>
            <a:spLocks/>
          </p:cNvSpPr>
          <p:nvPr/>
        </p:nvSpPr>
        <p:spPr bwMode="auto">
          <a:xfrm>
            <a:off x="1735271" y="2693988"/>
            <a:ext cx="780785" cy="468312"/>
          </a:xfrm>
          <a:custGeom>
            <a:avLst/>
            <a:gdLst>
              <a:gd name="T0" fmla="*/ 2147483647 w 408"/>
              <a:gd name="T1" fmla="*/ 2147483647 h 265"/>
              <a:gd name="T2" fmla="*/ 2147483647 w 408"/>
              <a:gd name="T3" fmla="*/ 2147483647 h 265"/>
              <a:gd name="T4" fmla="*/ 2147483647 w 408"/>
              <a:gd name="T5" fmla="*/ 2147483647 h 265"/>
              <a:gd name="T6" fmla="*/ 2147483647 w 408"/>
              <a:gd name="T7" fmla="*/ 2147483647 h 265"/>
              <a:gd name="T8" fmla="*/ 2147483647 w 408"/>
              <a:gd name="T9" fmla="*/ 2147483647 h 265"/>
              <a:gd name="T10" fmla="*/ 2147483647 w 408"/>
              <a:gd name="T11" fmla="*/ 2147483647 h 265"/>
              <a:gd name="T12" fmla="*/ 2147483647 w 408"/>
              <a:gd name="T13" fmla="*/ 2147483647 h 265"/>
              <a:gd name="T14" fmla="*/ 2147483647 w 408"/>
              <a:gd name="T15" fmla="*/ 2147483647 h 265"/>
              <a:gd name="T16" fmla="*/ 2147483647 w 408"/>
              <a:gd name="T17" fmla="*/ 2147483647 h 265"/>
              <a:gd name="T18" fmla="*/ 2147483647 w 408"/>
              <a:gd name="T19" fmla="*/ 2147483647 h 265"/>
              <a:gd name="T20" fmla="*/ 2147483647 w 408"/>
              <a:gd name="T21" fmla="*/ 2147483647 h 265"/>
              <a:gd name="T22" fmla="*/ 2147483647 w 408"/>
              <a:gd name="T23" fmla="*/ 2147483647 h 265"/>
              <a:gd name="T24" fmla="*/ 2147483647 w 408"/>
              <a:gd name="T25" fmla="*/ 2147483647 h 265"/>
              <a:gd name="T26" fmla="*/ 2147483647 w 408"/>
              <a:gd name="T27" fmla="*/ 2147483647 h 265"/>
              <a:gd name="T28" fmla="*/ 2147483647 w 408"/>
              <a:gd name="T29" fmla="*/ 2147483647 h 265"/>
              <a:gd name="T30" fmla="*/ 2147483647 w 408"/>
              <a:gd name="T31" fmla="*/ 2147483647 h 265"/>
              <a:gd name="T32" fmla="*/ 2147483647 w 408"/>
              <a:gd name="T33" fmla="*/ 2147483647 h 265"/>
              <a:gd name="T34" fmla="*/ 2147483647 w 408"/>
              <a:gd name="T35" fmla="*/ 2147483647 h 265"/>
              <a:gd name="T36" fmla="*/ 2147483647 w 408"/>
              <a:gd name="T37" fmla="*/ 2147483647 h 265"/>
              <a:gd name="T38" fmla="*/ 2147483647 w 408"/>
              <a:gd name="T39" fmla="*/ 2147483647 h 265"/>
              <a:gd name="T40" fmla="*/ 2147483647 w 408"/>
              <a:gd name="T41" fmla="*/ 2147483647 h 265"/>
              <a:gd name="T42" fmla="*/ 2147483647 w 408"/>
              <a:gd name="T43" fmla="*/ 2147483647 h 265"/>
              <a:gd name="T44" fmla="*/ 2147483647 w 408"/>
              <a:gd name="T45" fmla="*/ 2147483647 h 265"/>
              <a:gd name="T46" fmla="*/ 2147483647 w 408"/>
              <a:gd name="T47" fmla="*/ 2147483647 h 265"/>
              <a:gd name="T48" fmla="*/ 2147483647 w 408"/>
              <a:gd name="T49" fmla="*/ 2147483647 h 265"/>
              <a:gd name="T50" fmla="*/ 2147483647 w 408"/>
              <a:gd name="T51" fmla="*/ 2147483647 h 265"/>
              <a:gd name="T52" fmla="*/ 2147483647 w 408"/>
              <a:gd name="T53" fmla="*/ 2147483647 h 265"/>
              <a:gd name="T54" fmla="*/ 2147483647 w 408"/>
              <a:gd name="T55" fmla="*/ 2147483647 h 265"/>
              <a:gd name="T56" fmla="*/ 2147483647 w 408"/>
              <a:gd name="T57" fmla="*/ 2147483647 h 265"/>
              <a:gd name="T58" fmla="*/ 2147483647 w 408"/>
              <a:gd name="T59" fmla="*/ 2147483647 h 265"/>
              <a:gd name="T60" fmla="*/ 2147483647 w 408"/>
              <a:gd name="T61" fmla="*/ 2147483647 h 265"/>
              <a:gd name="T62" fmla="*/ 2147483647 w 408"/>
              <a:gd name="T63" fmla="*/ 2147483647 h 265"/>
              <a:gd name="T64" fmla="*/ 2147483647 w 408"/>
              <a:gd name="T65" fmla="*/ 2147483647 h 265"/>
              <a:gd name="T66" fmla="*/ 2147483647 w 408"/>
              <a:gd name="T67" fmla="*/ 2147483647 h 265"/>
              <a:gd name="T68" fmla="*/ 2147483647 w 408"/>
              <a:gd name="T69" fmla="*/ 2147483647 h 265"/>
              <a:gd name="T70" fmla="*/ 2147483647 w 408"/>
              <a:gd name="T71" fmla="*/ 2147483647 h 265"/>
              <a:gd name="T72" fmla="*/ 2147483647 w 408"/>
              <a:gd name="T73" fmla="*/ 2147483647 h 265"/>
              <a:gd name="T74" fmla="*/ 2147483647 w 408"/>
              <a:gd name="T75" fmla="*/ 2147483647 h 265"/>
              <a:gd name="T76" fmla="*/ 2147483647 w 408"/>
              <a:gd name="T77" fmla="*/ 2147483647 h 265"/>
              <a:gd name="T78" fmla="*/ 2147483647 w 408"/>
              <a:gd name="T79" fmla="*/ 2147483647 h 265"/>
              <a:gd name="T80" fmla="*/ 2147483647 w 408"/>
              <a:gd name="T81" fmla="*/ 2147483647 h 265"/>
              <a:gd name="T82" fmla="*/ 2147483647 w 408"/>
              <a:gd name="T83" fmla="*/ 2147483647 h 265"/>
              <a:gd name="T84" fmla="*/ 2147483647 w 408"/>
              <a:gd name="T85" fmla="*/ 2147483647 h 265"/>
              <a:gd name="T86" fmla="*/ 2147483647 w 408"/>
              <a:gd name="T87" fmla="*/ 2147483647 h 265"/>
              <a:gd name="T88" fmla="*/ 2147483647 w 408"/>
              <a:gd name="T89" fmla="*/ 2147483647 h 265"/>
              <a:gd name="T90" fmla="*/ 2147483647 w 408"/>
              <a:gd name="T91" fmla="*/ 2147483647 h 265"/>
              <a:gd name="T92" fmla="*/ 2147483647 w 408"/>
              <a:gd name="T93" fmla="*/ 2147483647 h 265"/>
              <a:gd name="T94" fmla="*/ 2147483647 w 408"/>
              <a:gd name="T95" fmla="*/ 2147483647 h 265"/>
              <a:gd name="T96" fmla="*/ 2147483647 w 408"/>
              <a:gd name="T97" fmla="*/ 2147483647 h 265"/>
              <a:gd name="T98" fmla="*/ 2147483647 w 408"/>
              <a:gd name="T99" fmla="*/ 2147483647 h 265"/>
              <a:gd name="T100" fmla="*/ 2147483647 w 408"/>
              <a:gd name="T101" fmla="*/ 2147483647 h 265"/>
              <a:gd name="T102" fmla="*/ 2147483647 w 408"/>
              <a:gd name="T103" fmla="*/ 2147483647 h 265"/>
              <a:gd name="T104" fmla="*/ 2147483647 w 408"/>
              <a:gd name="T105" fmla="*/ 2147483647 h 265"/>
              <a:gd name="T106" fmla="*/ 2147483647 w 408"/>
              <a:gd name="T107" fmla="*/ 2147483647 h 265"/>
              <a:gd name="T108" fmla="*/ 2147483647 w 408"/>
              <a:gd name="T109" fmla="*/ 2147483647 h 265"/>
              <a:gd name="T110" fmla="*/ 2147483647 w 408"/>
              <a:gd name="T111" fmla="*/ 2147483647 h 265"/>
              <a:gd name="T112" fmla="*/ 2147483647 w 408"/>
              <a:gd name="T113" fmla="*/ 2147483647 h 265"/>
              <a:gd name="T114" fmla="*/ 2147483647 w 408"/>
              <a:gd name="T115" fmla="*/ 2147483647 h 265"/>
              <a:gd name="T116" fmla="*/ 2147483647 w 408"/>
              <a:gd name="T117" fmla="*/ 2147483647 h 265"/>
              <a:gd name="T118" fmla="*/ 2147483647 w 408"/>
              <a:gd name="T119" fmla="*/ 2147483647 h 265"/>
              <a:gd name="T120" fmla="*/ 2147483647 w 408"/>
              <a:gd name="T121" fmla="*/ 2147483647 h 265"/>
              <a:gd name="T122" fmla="*/ 2147483647 w 408"/>
              <a:gd name="T123" fmla="*/ 2147483647 h 265"/>
              <a:gd name="T124" fmla="*/ 2147483647 w 408"/>
              <a:gd name="T125" fmla="*/ 2147483647 h 26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08"/>
              <a:gd name="T190" fmla="*/ 0 h 265"/>
              <a:gd name="T191" fmla="*/ 408 w 408"/>
              <a:gd name="T192" fmla="*/ 265 h 26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08" h="265">
                <a:moveTo>
                  <a:pt x="8" y="225"/>
                </a:moveTo>
                <a:lnTo>
                  <a:pt x="14" y="231"/>
                </a:lnTo>
                <a:lnTo>
                  <a:pt x="48" y="231"/>
                </a:lnTo>
                <a:lnTo>
                  <a:pt x="47" y="237"/>
                </a:lnTo>
                <a:lnTo>
                  <a:pt x="33" y="238"/>
                </a:lnTo>
                <a:lnTo>
                  <a:pt x="7" y="244"/>
                </a:lnTo>
                <a:lnTo>
                  <a:pt x="12" y="245"/>
                </a:lnTo>
                <a:lnTo>
                  <a:pt x="54" y="245"/>
                </a:lnTo>
                <a:lnTo>
                  <a:pt x="55" y="249"/>
                </a:lnTo>
                <a:lnTo>
                  <a:pt x="48" y="253"/>
                </a:lnTo>
                <a:lnTo>
                  <a:pt x="40" y="252"/>
                </a:lnTo>
                <a:lnTo>
                  <a:pt x="29" y="253"/>
                </a:lnTo>
                <a:lnTo>
                  <a:pt x="28" y="260"/>
                </a:lnTo>
                <a:lnTo>
                  <a:pt x="55" y="260"/>
                </a:lnTo>
                <a:lnTo>
                  <a:pt x="66" y="265"/>
                </a:lnTo>
                <a:lnTo>
                  <a:pt x="78" y="264"/>
                </a:lnTo>
                <a:lnTo>
                  <a:pt x="87" y="265"/>
                </a:lnTo>
                <a:lnTo>
                  <a:pt x="132" y="265"/>
                </a:lnTo>
                <a:lnTo>
                  <a:pt x="146" y="263"/>
                </a:lnTo>
                <a:lnTo>
                  <a:pt x="150" y="257"/>
                </a:lnTo>
                <a:lnTo>
                  <a:pt x="153" y="250"/>
                </a:lnTo>
                <a:lnTo>
                  <a:pt x="158" y="253"/>
                </a:lnTo>
                <a:lnTo>
                  <a:pt x="157" y="258"/>
                </a:lnTo>
                <a:lnTo>
                  <a:pt x="162" y="261"/>
                </a:lnTo>
                <a:lnTo>
                  <a:pt x="184" y="258"/>
                </a:lnTo>
                <a:lnTo>
                  <a:pt x="191" y="254"/>
                </a:lnTo>
                <a:lnTo>
                  <a:pt x="204" y="258"/>
                </a:lnTo>
                <a:lnTo>
                  <a:pt x="211" y="256"/>
                </a:lnTo>
                <a:lnTo>
                  <a:pt x="223" y="248"/>
                </a:lnTo>
                <a:lnTo>
                  <a:pt x="259" y="249"/>
                </a:lnTo>
                <a:lnTo>
                  <a:pt x="279" y="249"/>
                </a:lnTo>
                <a:lnTo>
                  <a:pt x="296" y="253"/>
                </a:lnTo>
                <a:lnTo>
                  <a:pt x="315" y="260"/>
                </a:lnTo>
                <a:lnTo>
                  <a:pt x="322" y="254"/>
                </a:lnTo>
                <a:lnTo>
                  <a:pt x="320" y="245"/>
                </a:lnTo>
                <a:lnTo>
                  <a:pt x="350" y="219"/>
                </a:lnTo>
                <a:lnTo>
                  <a:pt x="369" y="204"/>
                </a:lnTo>
                <a:lnTo>
                  <a:pt x="375" y="187"/>
                </a:lnTo>
                <a:lnTo>
                  <a:pt x="378" y="170"/>
                </a:lnTo>
                <a:lnTo>
                  <a:pt x="383" y="169"/>
                </a:lnTo>
                <a:lnTo>
                  <a:pt x="394" y="157"/>
                </a:lnTo>
                <a:lnTo>
                  <a:pt x="388" y="126"/>
                </a:lnTo>
                <a:lnTo>
                  <a:pt x="394" y="119"/>
                </a:lnTo>
                <a:lnTo>
                  <a:pt x="402" y="119"/>
                </a:lnTo>
                <a:lnTo>
                  <a:pt x="401" y="114"/>
                </a:lnTo>
                <a:lnTo>
                  <a:pt x="408" y="96"/>
                </a:lnTo>
                <a:lnTo>
                  <a:pt x="395" y="80"/>
                </a:lnTo>
                <a:lnTo>
                  <a:pt x="352" y="77"/>
                </a:lnTo>
                <a:lnTo>
                  <a:pt x="338" y="85"/>
                </a:lnTo>
                <a:lnTo>
                  <a:pt x="317" y="92"/>
                </a:lnTo>
                <a:lnTo>
                  <a:pt x="303" y="84"/>
                </a:lnTo>
                <a:lnTo>
                  <a:pt x="301" y="68"/>
                </a:lnTo>
                <a:lnTo>
                  <a:pt x="286" y="54"/>
                </a:lnTo>
                <a:lnTo>
                  <a:pt x="305" y="50"/>
                </a:lnTo>
                <a:lnTo>
                  <a:pt x="310" y="39"/>
                </a:lnTo>
                <a:lnTo>
                  <a:pt x="324" y="42"/>
                </a:lnTo>
                <a:lnTo>
                  <a:pt x="336" y="35"/>
                </a:lnTo>
                <a:lnTo>
                  <a:pt x="343" y="26"/>
                </a:lnTo>
                <a:lnTo>
                  <a:pt x="347" y="22"/>
                </a:lnTo>
                <a:lnTo>
                  <a:pt x="354" y="3"/>
                </a:lnTo>
                <a:lnTo>
                  <a:pt x="345" y="3"/>
                </a:lnTo>
                <a:lnTo>
                  <a:pt x="329" y="4"/>
                </a:lnTo>
                <a:lnTo>
                  <a:pt x="326" y="0"/>
                </a:lnTo>
                <a:lnTo>
                  <a:pt x="308" y="3"/>
                </a:lnTo>
                <a:lnTo>
                  <a:pt x="294" y="7"/>
                </a:lnTo>
                <a:lnTo>
                  <a:pt x="287" y="7"/>
                </a:lnTo>
                <a:lnTo>
                  <a:pt x="279" y="15"/>
                </a:lnTo>
                <a:lnTo>
                  <a:pt x="280" y="19"/>
                </a:lnTo>
                <a:lnTo>
                  <a:pt x="265" y="26"/>
                </a:lnTo>
                <a:lnTo>
                  <a:pt x="245" y="28"/>
                </a:lnTo>
                <a:lnTo>
                  <a:pt x="245" y="34"/>
                </a:lnTo>
                <a:lnTo>
                  <a:pt x="263" y="39"/>
                </a:lnTo>
                <a:lnTo>
                  <a:pt x="272" y="39"/>
                </a:lnTo>
                <a:lnTo>
                  <a:pt x="284" y="42"/>
                </a:lnTo>
                <a:lnTo>
                  <a:pt x="273" y="51"/>
                </a:lnTo>
                <a:lnTo>
                  <a:pt x="245" y="55"/>
                </a:lnTo>
                <a:lnTo>
                  <a:pt x="239" y="65"/>
                </a:lnTo>
                <a:lnTo>
                  <a:pt x="219" y="59"/>
                </a:lnTo>
                <a:lnTo>
                  <a:pt x="193" y="57"/>
                </a:lnTo>
                <a:lnTo>
                  <a:pt x="191" y="50"/>
                </a:lnTo>
                <a:lnTo>
                  <a:pt x="160" y="40"/>
                </a:lnTo>
                <a:lnTo>
                  <a:pt x="137" y="51"/>
                </a:lnTo>
                <a:lnTo>
                  <a:pt x="134" y="66"/>
                </a:lnTo>
                <a:lnTo>
                  <a:pt x="127" y="62"/>
                </a:lnTo>
                <a:lnTo>
                  <a:pt x="115" y="61"/>
                </a:lnTo>
                <a:lnTo>
                  <a:pt x="120" y="69"/>
                </a:lnTo>
                <a:lnTo>
                  <a:pt x="146" y="78"/>
                </a:lnTo>
                <a:lnTo>
                  <a:pt x="146" y="84"/>
                </a:lnTo>
                <a:lnTo>
                  <a:pt x="120" y="87"/>
                </a:lnTo>
                <a:lnTo>
                  <a:pt x="111" y="92"/>
                </a:lnTo>
                <a:lnTo>
                  <a:pt x="97" y="95"/>
                </a:lnTo>
                <a:lnTo>
                  <a:pt x="94" y="100"/>
                </a:lnTo>
                <a:lnTo>
                  <a:pt x="99" y="108"/>
                </a:lnTo>
                <a:lnTo>
                  <a:pt x="106" y="111"/>
                </a:lnTo>
                <a:lnTo>
                  <a:pt x="102" y="115"/>
                </a:lnTo>
                <a:lnTo>
                  <a:pt x="120" y="118"/>
                </a:lnTo>
                <a:lnTo>
                  <a:pt x="120" y="124"/>
                </a:lnTo>
                <a:lnTo>
                  <a:pt x="164" y="135"/>
                </a:lnTo>
                <a:lnTo>
                  <a:pt x="165" y="141"/>
                </a:lnTo>
                <a:lnTo>
                  <a:pt x="158" y="142"/>
                </a:lnTo>
                <a:lnTo>
                  <a:pt x="137" y="143"/>
                </a:lnTo>
                <a:lnTo>
                  <a:pt x="123" y="147"/>
                </a:lnTo>
                <a:lnTo>
                  <a:pt x="115" y="160"/>
                </a:lnTo>
                <a:lnTo>
                  <a:pt x="104" y="166"/>
                </a:lnTo>
                <a:lnTo>
                  <a:pt x="75" y="175"/>
                </a:lnTo>
                <a:lnTo>
                  <a:pt x="122" y="180"/>
                </a:lnTo>
                <a:lnTo>
                  <a:pt x="151" y="170"/>
                </a:lnTo>
                <a:lnTo>
                  <a:pt x="146" y="181"/>
                </a:lnTo>
                <a:lnTo>
                  <a:pt x="158" y="184"/>
                </a:lnTo>
                <a:lnTo>
                  <a:pt x="158" y="185"/>
                </a:lnTo>
                <a:lnTo>
                  <a:pt x="108" y="183"/>
                </a:lnTo>
                <a:lnTo>
                  <a:pt x="85" y="180"/>
                </a:lnTo>
                <a:lnTo>
                  <a:pt x="62" y="191"/>
                </a:lnTo>
                <a:lnTo>
                  <a:pt x="57" y="196"/>
                </a:lnTo>
                <a:lnTo>
                  <a:pt x="52" y="198"/>
                </a:lnTo>
                <a:lnTo>
                  <a:pt x="43" y="195"/>
                </a:lnTo>
                <a:lnTo>
                  <a:pt x="34" y="195"/>
                </a:lnTo>
                <a:lnTo>
                  <a:pt x="24" y="192"/>
                </a:lnTo>
                <a:lnTo>
                  <a:pt x="14" y="195"/>
                </a:lnTo>
                <a:lnTo>
                  <a:pt x="5" y="202"/>
                </a:lnTo>
                <a:lnTo>
                  <a:pt x="43" y="207"/>
                </a:lnTo>
                <a:lnTo>
                  <a:pt x="43" y="211"/>
                </a:lnTo>
                <a:lnTo>
                  <a:pt x="22" y="212"/>
                </a:lnTo>
                <a:lnTo>
                  <a:pt x="5" y="218"/>
                </a:lnTo>
                <a:lnTo>
                  <a:pt x="0" y="223"/>
                </a:lnTo>
                <a:lnTo>
                  <a:pt x="8" y="225"/>
                </a:lnTo>
                <a:close/>
              </a:path>
            </a:pathLst>
          </a:custGeom>
          <a:solidFill>
            <a:srgbClr val="0000FF"/>
          </a:solidFill>
          <a:ln w="36576">
            <a:solidFill>
              <a:srgbClr val="000000"/>
            </a:solidFill>
            <a:prstDash val="solid"/>
            <a:round/>
            <a:headEnd/>
            <a:tailEnd/>
          </a:ln>
        </p:spPr>
        <p:txBody>
          <a:bodyPr/>
          <a:lstStyle/>
          <a:p>
            <a:endParaRPr lang="cs-CZ"/>
          </a:p>
        </p:txBody>
      </p:sp>
      <p:sp>
        <p:nvSpPr>
          <p:cNvPr id="13327" name="Rectangle 16"/>
          <p:cNvSpPr>
            <a:spLocks noChangeArrowheads="1"/>
          </p:cNvSpPr>
          <p:nvPr/>
        </p:nvSpPr>
        <p:spPr bwMode="auto">
          <a:xfrm>
            <a:off x="1812660" y="2840039"/>
            <a:ext cx="418384"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Ireland</a:t>
            </a:r>
            <a:endParaRPr lang="en-US" altLang="cs-CZ">
              <a:latin typeface="Times New Roman" pitchFamily="18" charset="0"/>
              <a:cs typeface="Arial" pitchFamily="34" charset="0"/>
            </a:endParaRPr>
          </a:p>
        </p:txBody>
      </p:sp>
      <p:sp>
        <p:nvSpPr>
          <p:cNvPr id="13328" name="Freeform 17"/>
          <p:cNvSpPr>
            <a:spLocks/>
          </p:cNvSpPr>
          <p:nvPr/>
        </p:nvSpPr>
        <p:spPr bwMode="auto">
          <a:xfrm>
            <a:off x="5575564" y="2760664"/>
            <a:ext cx="639763" cy="363537"/>
          </a:xfrm>
          <a:custGeom>
            <a:avLst/>
            <a:gdLst>
              <a:gd name="T0" fmla="*/ 2147483647 w 335"/>
              <a:gd name="T1" fmla="*/ 2147483647 h 206"/>
              <a:gd name="T2" fmla="*/ 2147483647 w 335"/>
              <a:gd name="T3" fmla="*/ 2147483647 h 206"/>
              <a:gd name="T4" fmla="*/ 2147483647 w 335"/>
              <a:gd name="T5" fmla="*/ 2147483647 h 206"/>
              <a:gd name="T6" fmla="*/ 2147483647 w 335"/>
              <a:gd name="T7" fmla="*/ 2147483647 h 206"/>
              <a:gd name="T8" fmla="*/ 2147483647 w 335"/>
              <a:gd name="T9" fmla="*/ 2147483647 h 206"/>
              <a:gd name="T10" fmla="*/ 2147483647 w 335"/>
              <a:gd name="T11" fmla="*/ 2147483647 h 206"/>
              <a:gd name="T12" fmla="*/ 2147483647 w 335"/>
              <a:gd name="T13" fmla="*/ 2147483647 h 206"/>
              <a:gd name="T14" fmla="*/ 2147483647 w 335"/>
              <a:gd name="T15" fmla="*/ 2147483647 h 206"/>
              <a:gd name="T16" fmla="*/ 2147483647 w 335"/>
              <a:gd name="T17" fmla="*/ 2147483647 h 206"/>
              <a:gd name="T18" fmla="*/ 2147483647 w 335"/>
              <a:gd name="T19" fmla="*/ 2147483647 h 206"/>
              <a:gd name="T20" fmla="*/ 2147483647 w 335"/>
              <a:gd name="T21" fmla="*/ 2147483647 h 206"/>
              <a:gd name="T22" fmla="*/ 2147483647 w 335"/>
              <a:gd name="T23" fmla="*/ 2147483647 h 206"/>
              <a:gd name="T24" fmla="*/ 2147483647 w 335"/>
              <a:gd name="T25" fmla="*/ 2147483647 h 206"/>
              <a:gd name="T26" fmla="*/ 2147483647 w 335"/>
              <a:gd name="T27" fmla="*/ 2147483647 h 206"/>
              <a:gd name="T28" fmla="*/ 2147483647 w 335"/>
              <a:gd name="T29" fmla="*/ 2147483647 h 206"/>
              <a:gd name="T30" fmla="*/ 2147483647 w 335"/>
              <a:gd name="T31" fmla="*/ 2147483647 h 206"/>
              <a:gd name="T32" fmla="*/ 2147483647 w 335"/>
              <a:gd name="T33" fmla="*/ 2147483647 h 206"/>
              <a:gd name="T34" fmla="*/ 2147483647 w 335"/>
              <a:gd name="T35" fmla="*/ 2147483647 h 206"/>
              <a:gd name="T36" fmla="*/ 2147483647 w 335"/>
              <a:gd name="T37" fmla="*/ 2147483647 h 206"/>
              <a:gd name="T38" fmla="*/ 2147483647 w 335"/>
              <a:gd name="T39" fmla="*/ 2147483647 h 206"/>
              <a:gd name="T40" fmla="*/ 2147483647 w 335"/>
              <a:gd name="T41" fmla="*/ 0 h 206"/>
              <a:gd name="T42" fmla="*/ 2147483647 w 335"/>
              <a:gd name="T43" fmla="*/ 2147483647 h 206"/>
              <a:gd name="T44" fmla="*/ 2147483647 w 335"/>
              <a:gd name="T45" fmla="*/ 2147483647 h 206"/>
              <a:gd name="T46" fmla="*/ 2147483647 w 335"/>
              <a:gd name="T47" fmla="*/ 2147483647 h 206"/>
              <a:gd name="T48" fmla="*/ 2147483647 w 335"/>
              <a:gd name="T49" fmla="*/ 2147483647 h 206"/>
              <a:gd name="T50" fmla="*/ 2147483647 w 335"/>
              <a:gd name="T51" fmla="*/ 2147483647 h 206"/>
              <a:gd name="T52" fmla="*/ 2147483647 w 335"/>
              <a:gd name="T53" fmla="*/ 2147483647 h 206"/>
              <a:gd name="T54" fmla="*/ 0 w 335"/>
              <a:gd name="T55" fmla="*/ 2147483647 h 206"/>
              <a:gd name="T56" fmla="*/ 2147483647 w 335"/>
              <a:gd name="T57" fmla="*/ 2147483647 h 206"/>
              <a:gd name="T58" fmla="*/ 2147483647 w 335"/>
              <a:gd name="T59" fmla="*/ 2147483647 h 206"/>
              <a:gd name="T60" fmla="*/ 2147483647 w 335"/>
              <a:gd name="T61" fmla="*/ 2147483647 h 206"/>
              <a:gd name="T62" fmla="*/ 2147483647 w 335"/>
              <a:gd name="T63" fmla="*/ 2147483647 h 206"/>
              <a:gd name="T64" fmla="*/ 2147483647 w 335"/>
              <a:gd name="T65" fmla="*/ 2147483647 h 2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5"/>
              <a:gd name="T100" fmla="*/ 0 h 206"/>
              <a:gd name="T101" fmla="*/ 335 w 335"/>
              <a:gd name="T102" fmla="*/ 206 h 2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5" h="206">
                <a:moveTo>
                  <a:pt x="33" y="108"/>
                </a:moveTo>
                <a:lnTo>
                  <a:pt x="73" y="119"/>
                </a:lnTo>
                <a:lnTo>
                  <a:pt x="99" y="118"/>
                </a:lnTo>
                <a:lnTo>
                  <a:pt x="120" y="139"/>
                </a:lnTo>
                <a:lnTo>
                  <a:pt x="117" y="153"/>
                </a:lnTo>
                <a:lnTo>
                  <a:pt x="118" y="166"/>
                </a:lnTo>
                <a:lnTo>
                  <a:pt x="122" y="174"/>
                </a:lnTo>
                <a:lnTo>
                  <a:pt x="139" y="180"/>
                </a:lnTo>
                <a:lnTo>
                  <a:pt x="167" y="199"/>
                </a:lnTo>
                <a:lnTo>
                  <a:pt x="185" y="206"/>
                </a:lnTo>
                <a:lnTo>
                  <a:pt x="202" y="200"/>
                </a:lnTo>
                <a:lnTo>
                  <a:pt x="219" y="201"/>
                </a:lnTo>
                <a:lnTo>
                  <a:pt x="300" y="165"/>
                </a:lnTo>
                <a:lnTo>
                  <a:pt x="289" y="147"/>
                </a:lnTo>
                <a:lnTo>
                  <a:pt x="315" y="96"/>
                </a:lnTo>
                <a:lnTo>
                  <a:pt x="335" y="89"/>
                </a:lnTo>
                <a:lnTo>
                  <a:pt x="329" y="62"/>
                </a:lnTo>
                <a:lnTo>
                  <a:pt x="293" y="28"/>
                </a:lnTo>
                <a:lnTo>
                  <a:pt x="263" y="16"/>
                </a:lnTo>
                <a:lnTo>
                  <a:pt x="239" y="17"/>
                </a:lnTo>
                <a:lnTo>
                  <a:pt x="211" y="0"/>
                </a:lnTo>
                <a:lnTo>
                  <a:pt x="200" y="11"/>
                </a:lnTo>
                <a:lnTo>
                  <a:pt x="185" y="15"/>
                </a:lnTo>
                <a:lnTo>
                  <a:pt x="127" y="9"/>
                </a:lnTo>
                <a:lnTo>
                  <a:pt x="63" y="15"/>
                </a:lnTo>
                <a:lnTo>
                  <a:pt x="24" y="31"/>
                </a:lnTo>
                <a:lnTo>
                  <a:pt x="17" y="43"/>
                </a:lnTo>
                <a:lnTo>
                  <a:pt x="0" y="46"/>
                </a:lnTo>
                <a:lnTo>
                  <a:pt x="5" y="63"/>
                </a:lnTo>
                <a:lnTo>
                  <a:pt x="5" y="74"/>
                </a:lnTo>
                <a:lnTo>
                  <a:pt x="5" y="69"/>
                </a:lnTo>
                <a:lnTo>
                  <a:pt x="17" y="93"/>
                </a:lnTo>
                <a:lnTo>
                  <a:pt x="33" y="108"/>
                </a:lnTo>
                <a:close/>
              </a:path>
            </a:pathLst>
          </a:custGeom>
          <a:solidFill>
            <a:srgbClr val="39B218"/>
          </a:solidFill>
          <a:ln w="3175">
            <a:solidFill>
              <a:srgbClr val="000000"/>
            </a:solidFill>
            <a:prstDash val="solid"/>
            <a:round/>
            <a:headEnd/>
            <a:tailEnd/>
          </a:ln>
        </p:spPr>
        <p:txBody>
          <a:bodyPr/>
          <a:lstStyle/>
          <a:p>
            <a:endParaRPr lang="cs-CZ"/>
          </a:p>
        </p:txBody>
      </p:sp>
      <p:sp>
        <p:nvSpPr>
          <p:cNvPr id="13329" name="Freeform 18"/>
          <p:cNvSpPr>
            <a:spLocks/>
          </p:cNvSpPr>
          <p:nvPr/>
        </p:nvSpPr>
        <p:spPr bwMode="auto">
          <a:xfrm>
            <a:off x="5565246" y="2533650"/>
            <a:ext cx="799704" cy="336550"/>
          </a:xfrm>
          <a:custGeom>
            <a:avLst/>
            <a:gdLst>
              <a:gd name="T0" fmla="*/ 2147483647 w 418"/>
              <a:gd name="T1" fmla="*/ 2147483647 h 191"/>
              <a:gd name="T2" fmla="*/ 2147483647 w 418"/>
              <a:gd name="T3" fmla="*/ 2147483647 h 191"/>
              <a:gd name="T4" fmla="*/ 2147483647 w 418"/>
              <a:gd name="T5" fmla="*/ 2147483647 h 191"/>
              <a:gd name="T6" fmla="*/ 2147483647 w 418"/>
              <a:gd name="T7" fmla="*/ 2147483647 h 191"/>
              <a:gd name="T8" fmla="*/ 2147483647 w 418"/>
              <a:gd name="T9" fmla="*/ 2147483647 h 191"/>
              <a:gd name="T10" fmla="*/ 2147483647 w 418"/>
              <a:gd name="T11" fmla="*/ 2147483647 h 191"/>
              <a:gd name="T12" fmla="*/ 2147483647 w 418"/>
              <a:gd name="T13" fmla="*/ 2147483647 h 191"/>
              <a:gd name="T14" fmla="*/ 2147483647 w 418"/>
              <a:gd name="T15" fmla="*/ 2147483647 h 191"/>
              <a:gd name="T16" fmla="*/ 2147483647 w 418"/>
              <a:gd name="T17" fmla="*/ 2147483647 h 191"/>
              <a:gd name="T18" fmla="*/ 2147483647 w 418"/>
              <a:gd name="T19" fmla="*/ 2147483647 h 191"/>
              <a:gd name="T20" fmla="*/ 2147483647 w 418"/>
              <a:gd name="T21" fmla="*/ 2147483647 h 191"/>
              <a:gd name="T22" fmla="*/ 2147483647 w 418"/>
              <a:gd name="T23" fmla="*/ 2147483647 h 191"/>
              <a:gd name="T24" fmla="*/ 2147483647 w 418"/>
              <a:gd name="T25" fmla="*/ 2147483647 h 191"/>
              <a:gd name="T26" fmla="*/ 2147483647 w 418"/>
              <a:gd name="T27" fmla="*/ 2147483647 h 191"/>
              <a:gd name="T28" fmla="*/ 2147483647 w 418"/>
              <a:gd name="T29" fmla="*/ 2147483647 h 191"/>
              <a:gd name="T30" fmla="*/ 2147483647 w 418"/>
              <a:gd name="T31" fmla="*/ 2147483647 h 191"/>
              <a:gd name="T32" fmla="*/ 2147483647 w 418"/>
              <a:gd name="T33" fmla="*/ 2147483647 h 191"/>
              <a:gd name="T34" fmla="*/ 2147483647 w 418"/>
              <a:gd name="T35" fmla="*/ 2147483647 h 191"/>
              <a:gd name="T36" fmla="*/ 2147483647 w 418"/>
              <a:gd name="T37" fmla="*/ 2147483647 h 191"/>
              <a:gd name="T38" fmla="*/ 2147483647 w 418"/>
              <a:gd name="T39" fmla="*/ 2147483647 h 191"/>
              <a:gd name="T40" fmla="*/ 2147483647 w 418"/>
              <a:gd name="T41" fmla="*/ 2147483647 h 191"/>
              <a:gd name="T42" fmla="*/ 2147483647 w 418"/>
              <a:gd name="T43" fmla="*/ 2147483647 h 191"/>
              <a:gd name="T44" fmla="*/ 2147483647 w 418"/>
              <a:gd name="T45" fmla="*/ 2147483647 h 191"/>
              <a:gd name="T46" fmla="*/ 2147483647 w 418"/>
              <a:gd name="T47" fmla="*/ 2147483647 h 191"/>
              <a:gd name="T48" fmla="*/ 2147483647 w 418"/>
              <a:gd name="T49" fmla="*/ 0 h 191"/>
              <a:gd name="T50" fmla="*/ 2147483647 w 418"/>
              <a:gd name="T51" fmla="*/ 2147483647 h 191"/>
              <a:gd name="T52" fmla="*/ 2147483647 w 418"/>
              <a:gd name="T53" fmla="*/ 2147483647 h 191"/>
              <a:gd name="T54" fmla="*/ 2147483647 w 418"/>
              <a:gd name="T55" fmla="*/ 2147483647 h 191"/>
              <a:gd name="T56" fmla="*/ 2147483647 w 418"/>
              <a:gd name="T57" fmla="*/ 2147483647 h 191"/>
              <a:gd name="T58" fmla="*/ 2147483647 w 418"/>
              <a:gd name="T59" fmla="*/ 2147483647 h 191"/>
              <a:gd name="T60" fmla="*/ 2147483647 w 418"/>
              <a:gd name="T61" fmla="*/ 2147483647 h 191"/>
              <a:gd name="T62" fmla="*/ 2147483647 w 418"/>
              <a:gd name="T63" fmla="*/ 2147483647 h 191"/>
              <a:gd name="T64" fmla="*/ 2147483647 w 418"/>
              <a:gd name="T65" fmla="*/ 2147483647 h 191"/>
              <a:gd name="T66" fmla="*/ 2147483647 w 418"/>
              <a:gd name="T67" fmla="*/ 2147483647 h 191"/>
              <a:gd name="T68" fmla="*/ 2147483647 w 418"/>
              <a:gd name="T69" fmla="*/ 2147483647 h 191"/>
              <a:gd name="T70" fmla="*/ 2147483647 w 418"/>
              <a:gd name="T71" fmla="*/ 2147483647 h 191"/>
              <a:gd name="T72" fmla="*/ 2147483647 w 418"/>
              <a:gd name="T73" fmla="*/ 2147483647 h 191"/>
              <a:gd name="T74" fmla="*/ 2147483647 w 418"/>
              <a:gd name="T75" fmla="*/ 2147483647 h 191"/>
              <a:gd name="T76" fmla="*/ 0 w 418"/>
              <a:gd name="T77" fmla="*/ 2147483647 h 191"/>
              <a:gd name="T78" fmla="*/ 2147483647 w 418"/>
              <a:gd name="T79" fmla="*/ 2147483647 h 191"/>
              <a:gd name="T80" fmla="*/ 2147483647 w 418"/>
              <a:gd name="T81" fmla="*/ 2147483647 h 191"/>
              <a:gd name="T82" fmla="*/ 2147483647 w 418"/>
              <a:gd name="T83" fmla="*/ 2147483647 h 1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18"/>
              <a:gd name="T127" fmla="*/ 0 h 191"/>
              <a:gd name="T128" fmla="*/ 418 w 418"/>
              <a:gd name="T129" fmla="*/ 191 h 1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18" h="191">
                <a:moveTo>
                  <a:pt x="22" y="172"/>
                </a:moveTo>
                <a:lnTo>
                  <a:pt x="29" y="160"/>
                </a:lnTo>
                <a:lnTo>
                  <a:pt x="68" y="144"/>
                </a:lnTo>
                <a:lnTo>
                  <a:pt x="132" y="138"/>
                </a:lnTo>
                <a:lnTo>
                  <a:pt x="190" y="144"/>
                </a:lnTo>
                <a:lnTo>
                  <a:pt x="205" y="140"/>
                </a:lnTo>
                <a:lnTo>
                  <a:pt x="216" y="129"/>
                </a:lnTo>
                <a:lnTo>
                  <a:pt x="244" y="146"/>
                </a:lnTo>
                <a:lnTo>
                  <a:pt x="268" y="145"/>
                </a:lnTo>
                <a:lnTo>
                  <a:pt x="298" y="157"/>
                </a:lnTo>
                <a:lnTo>
                  <a:pt x="334" y="191"/>
                </a:lnTo>
                <a:lnTo>
                  <a:pt x="359" y="161"/>
                </a:lnTo>
                <a:lnTo>
                  <a:pt x="383" y="161"/>
                </a:lnTo>
                <a:lnTo>
                  <a:pt x="394" y="142"/>
                </a:lnTo>
                <a:lnTo>
                  <a:pt x="418" y="118"/>
                </a:lnTo>
                <a:lnTo>
                  <a:pt x="415" y="104"/>
                </a:lnTo>
                <a:lnTo>
                  <a:pt x="387" y="72"/>
                </a:lnTo>
                <a:lnTo>
                  <a:pt x="373" y="62"/>
                </a:lnTo>
                <a:lnTo>
                  <a:pt x="373" y="43"/>
                </a:lnTo>
                <a:lnTo>
                  <a:pt x="343" y="15"/>
                </a:lnTo>
                <a:lnTo>
                  <a:pt x="312" y="23"/>
                </a:lnTo>
                <a:lnTo>
                  <a:pt x="273" y="15"/>
                </a:lnTo>
                <a:lnTo>
                  <a:pt x="266" y="8"/>
                </a:lnTo>
                <a:lnTo>
                  <a:pt x="251" y="7"/>
                </a:lnTo>
                <a:lnTo>
                  <a:pt x="237" y="0"/>
                </a:lnTo>
                <a:lnTo>
                  <a:pt x="195" y="6"/>
                </a:lnTo>
                <a:lnTo>
                  <a:pt x="183" y="14"/>
                </a:lnTo>
                <a:lnTo>
                  <a:pt x="177" y="71"/>
                </a:lnTo>
                <a:lnTo>
                  <a:pt x="148" y="92"/>
                </a:lnTo>
                <a:lnTo>
                  <a:pt x="125" y="88"/>
                </a:lnTo>
                <a:lnTo>
                  <a:pt x="81" y="56"/>
                </a:lnTo>
                <a:lnTo>
                  <a:pt x="76" y="41"/>
                </a:lnTo>
                <a:lnTo>
                  <a:pt x="40" y="52"/>
                </a:lnTo>
                <a:lnTo>
                  <a:pt x="31" y="57"/>
                </a:lnTo>
                <a:lnTo>
                  <a:pt x="17" y="80"/>
                </a:lnTo>
                <a:lnTo>
                  <a:pt x="13" y="103"/>
                </a:lnTo>
                <a:lnTo>
                  <a:pt x="6" y="113"/>
                </a:lnTo>
                <a:lnTo>
                  <a:pt x="1" y="125"/>
                </a:lnTo>
                <a:lnTo>
                  <a:pt x="0" y="167"/>
                </a:lnTo>
                <a:lnTo>
                  <a:pt x="5" y="175"/>
                </a:lnTo>
                <a:lnTo>
                  <a:pt x="15" y="176"/>
                </a:lnTo>
                <a:lnTo>
                  <a:pt x="22" y="172"/>
                </a:lnTo>
                <a:close/>
              </a:path>
            </a:pathLst>
          </a:custGeom>
          <a:solidFill>
            <a:srgbClr val="39B218"/>
          </a:solidFill>
          <a:ln w="3175">
            <a:solidFill>
              <a:srgbClr val="000000"/>
            </a:solidFill>
            <a:prstDash val="solid"/>
            <a:round/>
            <a:headEnd/>
            <a:tailEnd/>
          </a:ln>
        </p:spPr>
        <p:txBody>
          <a:bodyPr/>
          <a:lstStyle/>
          <a:p>
            <a:endParaRPr lang="cs-CZ"/>
          </a:p>
        </p:txBody>
      </p:sp>
      <p:sp>
        <p:nvSpPr>
          <p:cNvPr id="13330" name="Freeform 19"/>
          <p:cNvSpPr>
            <a:spLocks/>
          </p:cNvSpPr>
          <p:nvPr/>
        </p:nvSpPr>
        <p:spPr bwMode="auto">
          <a:xfrm>
            <a:off x="5893727" y="2741614"/>
            <a:ext cx="1090348" cy="714375"/>
          </a:xfrm>
          <a:custGeom>
            <a:avLst/>
            <a:gdLst>
              <a:gd name="T0" fmla="*/ 2147483647 w 570"/>
              <a:gd name="T1" fmla="*/ 0 h 405"/>
              <a:gd name="T2" fmla="*/ 2147483647 w 570"/>
              <a:gd name="T3" fmla="*/ 2147483647 h 405"/>
              <a:gd name="T4" fmla="*/ 2147483647 w 570"/>
              <a:gd name="T5" fmla="*/ 2147483647 h 405"/>
              <a:gd name="T6" fmla="*/ 2147483647 w 570"/>
              <a:gd name="T7" fmla="*/ 2147483647 h 405"/>
              <a:gd name="T8" fmla="*/ 2147483647 w 570"/>
              <a:gd name="T9" fmla="*/ 2147483647 h 405"/>
              <a:gd name="T10" fmla="*/ 2147483647 w 570"/>
              <a:gd name="T11" fmla="*/ 2147483647 h 405"/>
              <a:gd name="T12" fmla="*/ 2147483647 w 570"/>
              <a:gd name="T13" fmla="*/ 2147483647 h 405"/>
              <a:gd name="T14" fmla="*/ 2147483647 w 570"/>
              <a:gd name="T15" fmla="*/ 2147483647 h 405"/>
              <a:gd name="T16" fmla="*/ 2147483647 w 570"/>
              <a:gd name="T17" fmla="*/ 2147483647 h 405"/>
              <a:gd name="T18" fmla="*/ 2147483647 w 570"/>
              <a:gd name="T19" fmla="*/ 2147483647 h 405"/>
              <a:gd name="T20" fmla="*/ 2147483647 w 570"/>
              <a:gd name="T21" fmla="*/ 2147483647 h 405"/>
              <a:gd name="T22" fmla="*/ 2147483647 w 570"/>
              <a:gd name="T23" fmla="*/ 2147483647 h 405"/>
              <a:gd name="T24" fmla="*/ 0 w 570"/>
              <a:gd name="T25" fmla="*/ 2147483647 h 405"/>
              <a:gd name="T26" fmla="*/ 2147483647 w 570"/>
              <a:gd name="T27" fmla="*/ 2147483647 h 405"/>
              <a:gd name="T28" fmla="*/ 2147483647 w 570"/>
              <a:gd name="T29" fmla="*/ 2147483647 h 405"/>
              <a:gd name="T30" fmla="*/ 2147483647 w 570"/>
              <a:gd name="T31" fmla="*/ 2147483647 h 405"/>
              <a:gd name="T32" fmla="*/ 2147483647 w 570"/>
              <a:gd name="T33" fmla="*/ 2147483647 h 405"/>
              <a:gd name="T34" fmla="*/ 0 w 570"/>
              <a:gd name="T35" fmla="*/ 2147483647 h 405"/>
              <a:gd name="T36" fmla="*/ 2147483647 w 570"/>
              <a:gd name="T37" fmla="*/ 2147483647 h 405"/>
              <a:gd name="T38" fmla="*/ 2147483647 w 570"/>
              <a:gd name="T39" fmla="*/ 2147483647 h 405"/>
              <a:gd name="T40" fmla="*/ 2147483647 w 570"/>
              <a:gd name="T41" fmla="*/ 2147483647 h 405"/>
              <a:gd name="T42" fmla="*/ 2147483647 w 570"/>
              <a:gd name="T43" fmla="*/ 2147483647 h 405"/>
              <a:gd name="T44" fmla="*/ 2147483647 w 570"/>
              <a:gd name="T45" fmla="*/ 2147483647 h 405"/>
              <a:gd name="T46" fmla="*/ 2147483647 w 570"/>
              <a:gd name="T47" fmla="*/ 2147483647 h 405"/>
              <a:gd name="T48" fmla="*/ 2147483647 w 570"/>
              <a:gd name="T49" fmla="*/ 2147483647 h 405"/>
              <a:gd name="T50" fmla="*/ 2147483647 w 570"/>
              <a:gd name="T51" fmla="*/ 2147483647 h 405"/>
              <a:gd name="T52" fmla="*/ 2147483647 w 570"/>
              <a:gd name="T53" fmla="*/ 2147483647 h 405"/>
              <a:gd name="T54" fmla="*/ 2147483647 w 570"/>
              <a:gd name="T55" fmla="*/ 2147483647 h 405"/>
              <a:gd name="T56" fmla="*/ 2147483647 w 570"/>
              <a:gd name="T57" fmla="*/ 2147483647 h 405"/>
              <a:gd name="T58" fmla="*/ 2147483647 w 570"/>
              <a:gd name="T59" fmla="*/ 2147483647 h 405"/>
              <a:gd name="T60" fmla="*/ 2147483647 w 570"/>
              <a:gd name="T61" fmla="*/ 2147483647 h 405"/>
              <a:gd name="T62" fmla="*/ 2147483647 w 570"/>
              <a:gd name="T63" fmla="*/ 2147483647 h 405"/>
              <a:gd name="T64" fmla="*/ 2147483647 w 570"/>
              <a:gd name="T65" fmla="*/ 2147483647 h 405"/>
              <a:gd name="T66" fmla="*/ 2147483647 w 570"/>
              <a:gd name="T67" fmla="*/ 2147483647 h 405"/>
              <a:gd name="T68" fmla="*/ 2147483647 w 570"/>
              <a:gd name="T69" fmla="*/ 2147483647 h 405"/>
              <a:gd name="T70" fmla="*/ 2147483647 w 570"/>
              <a:gd name="T71" fmla="*/ 2147483647 h 405"/>
              <a:gd name="T72" fmla="*/ 2147483647 w 570"/>
              <a:gd name="T73" fmla="*/ 2147483647 h 405"/>
              <a:gd name="T74" fmla="*/ 2147483647 w 570"/>
              <a:gd name="T75" fmla="*/ 2147483647 h 405"/>
              <a:gd name="T76" fmla="*/ 2147483647 w 570"/>
              <a:gd name="T77" fmla="*/ 2147483647 h 405"/>
              <a:gd name="T78" fmla="*/ 2147483647 w 570"/>
              <a:gd name="T79" fmla="*/ 2147483647 h 405"/>
              <a:gd name="T80" fmla="*/ 2147483647 w 570"/>
              <a:gd name="T81" fmla="*/ 2147483647 h 405"/>
              <a:gd name="T82" fmla="*/ 2147483647 w 570"/>
              <a:gd name="T83" fmla="*/ 2147483647 h 405"/>
              <a:gd name="T84" fmla="*/ 2147483647 w 570"/>
              <a:gd name="T85" fmla="*/ 2147483647 h 405"/>
              <a:gd name="T86" fmla="*/ 2147483647 w 570"/>
              <a:gd name="T87" fmla="*/ 2147483647 h 405"/>
              <a:gd name="T88" fmla="*/ 2147483647 w 570"/>
              <a:gd name="T89" fmla="*/ 2147483647 h 405"/>
              <a:gd name="T90" fmla="*/ 2147483647 w 570"/>
              <a:gd name="T91" fmla="*/ 2147483647 h 405"/>
              <a:gd name="T92" fmla="*/ 2147483647 w 570"/>
              <a:gd name="T93" fmla="*/ 2147483647 h 405"/>
              <a:gd name="T94" fmla="*/ 2147483647 w 570"/>
              <a:gd name="T95" fmla="*/ 2147483647 h 405"/>
              <a:gd name="T96" fmla="*/ 2147483647 w 570"/>
              <a:gd name="T97" fmla="*/ 2147483647 h 405"/>
              <a:gd name="T98" fmla="*/ 2147483647 w 570"/>
              <a:gd name="T99" fmla="*/ 2147483647 h 405"/>
              <a:gd name="T100" fmla="*/ 2147483647 w 570"/>
              <a:gd name="T101" fmla="*/ 2147483647 h 405"/>
              <a:gd name="T102" fmla="*/ 2147483647 w 570"/>
              <a:gd name="T103" fmla="*/ 2147483647 h 405"/>
              <a:gd name="T104" fmla="*/ 2147483647 w 570"/>
              <a:gd name="T105" fmla="*/ 2147483647 h 405"/>
              <a:gd name="T106" fmla="*/ 2147483647 w 570"/>
              <a:gd name="T107" fmla="*/ 0 h 4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0"/>
              <a:gd name="T163" fmla="*/ 0 h 405"/>
              <a:gd name="T164" fmla="*/ 570 w 570"/>
              <a:gd name="T165" fmla="*/ 405 h 4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0" h="405">
                <a:moveTo>
                  <a:pt x="246" y="0"/>
                </a:moveTo>
                <a:lnTo>
                  <a:pt x="222" y="24"/>
                </a:lnTo>
                <a:lnTo>
                  <a:pt x="211" y="43"/>
                </a:lnTo>
                <a:lnTo>
                  <a:pt x="187" y="43"/>
                </a:lnTo>
                <a:lnTo>
                  <a:pt x="162" y="73"/>
                </a:lnTo>
                <a:lnTo>
                  <a:pt x="168" y="100"/>
                </a:lnTo>
                <a:lnTo>
                  <a:pt x="148" y="107"/>
                </a:lnTo>
                <a:lnTo>
                  <a:pt x="122" y="158"/>
                </a:lnTo>
                <a:lnTo>
                  <a:pt x="133" y="176"/>
                </a:lnTo>
                <a:lnTo>
                  <a:pt x="52" y="212"/>
                </a:lnTo>
                <a:lnTo>
                  <a:pt x="35" y="211"/>
                </a:lnTo>
                <a:lnTo>
                  <a:pt x="18" y="217"/>
                </a:lnTo>
                <a:lnTo>
                  <a:pt x="0" y="210"/>
                </a:lnTo>
                <a:lnTo>
                  <a:pt x="4" y="223"/>
                </a:lnTo>
                <a:lnTo>
                  <a:pt x="33" y="283"/>
                </a:lnTo>
                <a:lnTo>
                  <a:pt x="37" y="313"/>
                </a:lnTo>
                <a:lnTo>
                  <a:pt x="11" y="337"/>
                </a:lnTo>
                <a:lnTo>
                  <a:pt x="0" y="349"/>
                </a:lnTo>
                <a:lnTo>
                  <a:pt x="28" y="368"/>
                </a:lnTo>
                <a:lnTo>
                  <a:pt x="28" y="405"/>
                </a:lnTo>
                <a:lnTo>
                  <a:pt x="133" y="361"/>
                </a:lnTo>
                <a:lnTo>
                  <a:pt x="208" y="367"/>
                </a:lnTo>
                <a:lnTo>
                  <a:pt x="246" y="367"/>
                </a:lnTo>
                <a:lnTo>
                  <a:pt x="267" y="380"/>
                </a:lnTo>
                <a:lnTo>
                  <a:pt x="284" y="378"/>
                </a:lnTo>
                <a:lnTo>
                  <a:pt x="321" y="378"/>
                </a:lnTo>
                <a:lnTo>
                  <a:pt x="326" y="371"/>
                </a:lnTo>
                <a:lnTo>
                  <a:pt x="386" y="361"/>
                </a:lnTo>
                <a:lnTo>
                  <a:pt x="401" y="367"/>
                </a:lnTo>
                <a:lnTo>
                  <a:pt x="408" y="374"/>
                </a:lnTo>
                <a:lnTo>
                  <a:pt x="450" y="365"/>
                </a:lnTo>
                <a:lnTo>
                  <a:pt x="469" y="365"/>
                </a:lnTo>
                <a:lnTo>
                  <a:pt x="481" y="345"/>
                </a:lnTo>
                <a:lnTo>
                  <a:pt x="481" y="322"/>
                </a:lnTo>
                <a:lnTo>
                  <a:pt x="497" y="302"/>
                </a:lnTo>
                <a:lnTo>
                  <a:pt x="544" y="286"/>
                </a:lnTo>
                <a:lnTo>
                  <a:pt x="506" y="227"/>
                </a:lnTo>
                <a:lnTo>
                  <a:pt x="509" y="198"/>
                </a:lnTo>
                <a:lnTo>
                  <a:pt x="544" y="202"/>
                </a:lnTo>
                <a:lnTo>
                  <a:pt x="570" y="173"/>
                </a:lnTo>
                <a:lnTo>
                  <a:pt x="565" y="161"/>
                </a:lnTo>
                <a:lnTo>
                  <a:pt x="555" y="162"/>
                </a:lnTo>
                <a:lnTo>
                  <a:pt x="508" y="156"/>
                </a:lnTo>
                <a:lnTo>
                  <a:pt x="490" y="133"/>
                </a:lnTo>
                <a:lnTo>
                  <a:pt x="466" y="123"/>
                </a:lnTo>
                <a:lnTo>
                  <a:pt x="440" y="95"/>
                </a:lnTo>
                <a:lnTo>
                  <a:pt x="410" y="24"/>
                </a:lnTo>
                <a:lnTo>
                  <a:pt x="373" y="9"/>
                </a:lnTo>
                <a:lnTo>
                  <a:pt x="349" y="15"/>
                </a:lnTo>
                <a:lnTo>
                  <a:pt x="323" y="31"/>
                </a:lnTo>
                <a:lnTo>
                  <a:pt x="319" y="15"/>
                </a:lnTo>
                <a:lnTo>
                  <a:pt x="305" y="9"/>
                </a:lnTo>
                <a:lnTo>
                  <a:pt x="281" y="13"/>
                </a:lnTo>
                <a:lnTo>
                  <a:pt x="246" y="0"/>
                </a:lnTo>
                <a:close/>
              </a:path>
            </a:pathLst>
          </a:custGeom>
          <a:solidFill>
            <a:srgbClr val="FFFFFF"/>
          </a:solidFill>
          <a:ln w="3175">
            <a:solidFill>
              <a:srgbClr val="000000"/>
            </a:solidFill>
            <a:prstDash val="solid"/>
            <a:round/>
            <a:headEnd/>
            <a:tailEnd/>
          </a:ln>
        </p:spPr>
        <p:txBody>
          <a:bodyPr/>
          <a:lstStyle/>
          <a:p>
            <a:endParaRPr lang="cs-CZ"/>
          </a:p>
        </p:txBody>
      </p:sp>
      <p:sp>
        <p:nvSpPr>
          <p:cNvPr id="13331" name="Freeform 20"/>
          <p:cNvSpPr>
            <a:spLocks/>
          </p:cNvSpPr>
          <p:nvPr/>
        </p:nvSpPr>
        <p:spPr bwMode="auto">
          <a:xfrm>
            <a:off x="5840412" y="3175000"/>
            <a:ext cx="2292483" cy="1108075"/>
          </a:xfrm>
          <a:custGeom>
            <a:avLst/>
            <a:gdLst>
              <a:gd name="T0" fmla="*/ 2147483647 w 1198"/>
              <a:gd name="T1" fmla="*/ 2147483647 h 627"/>
              <a:gd name="T2" fmla="*/ 2147483647 w 1198"/>
              <a:gd name="T3" fmla="*/ 2147483647 h 627"/>
              <a:gd name="T4" fmla="*/ 2147483647 w 1198"/>
              <a:gd name="T5" fmla="*/ 2147483647 h 627"/>
              <a:gd name="T6" fmla="*/ 2147483647 w 1198"/>
              <a:gd name="T7" fmla="*/ 2147483647 h 627"/>
              <a:gd name="T8" fmla="*/ 2147483647 w 1198"/>
              <a:gd name="T9" fmla="*/ 2147483647 h 627"/>
              <a:gd name="T10" fmla="*/ 2147483647 w 1198"/>
              <a:gd name="T11" fmla="*/ 2147483647 h 627"/>
              <a:gd name="T12" fmla="*/ 2147483647 w 1198"/>
              <a:gd name="T13" fmla="*/ 2147483647 h 627"/>
              <a:gd name="T14" fmla="*/ 2147483647 w 1198"/>
              <a:gd name="T15" fmla="*/ 2147483647 h 627"/>
              <a:gd name="T16" fmla="*/ 2147483647 w 1198"/>
              <a:gd name="T17" fmla="*/ 2147483647 h 627"/>
              <a:gd name="T18" fmla="*/ 2147483647 w 1198"/>
              <a:gd name="T19" fmla="*/ 2147483647 h 627"/>
              <a:gd name="T20" fmla="*/ 2147483647 w 1198"/>
              <a:gd name="T21" fmla="*/ 2147483647 h 627"/>
              <a:gd name="T22" fmla="*/ 2147483647 w 1198"/>
              <a:gd name="T23" fmla="*/ 2147483647 h 627"/>
              <a:gd name="T24" fmla="*/ 2147483647 w 1198"/>
              <a:gd name="T25" fmla="*/ 2147483647 h 627"/>
              <a:gd name="T26" fmla="*/ 2147483647 w 1198"/>
              <a:gd name="T27" fmla="*/ 2147483647 h 627"/>
              <a:gd name="T28" fmla="*/ 2147483647 w 1198"/>
              <a:gd name="T29" fmla="*/ 2147483647 h 627"/>
              <a:gd name="T30" fmla="*/ 2147483647 w 1198"/>
              <a:gd name="T31" fmla="*/ 2147483647 h 627"/>
              <a:gd name="T32" fmla="*/ 2147483647 w 1198"/>
              <a:gd name="T33" fmla="*/ 2147483647 h 627"/>
              <a:gd name="T34" fmla="*/ 2147483647 w 1198"/>
              <a:gd name="T35" fmla="*/ 2147483647 h 627"/>
              <a:gd name="T36" fmla="*/ 2147483647 w 1198"/>
              <a:gd name="T37" fmla="*/ 2147483647 h 627"/>
              <a:gd name="T38" fmla="*/ 2147483647 w 1198"/>
              <a:gd name="T39" fmla="*/ 2147483647 h 627"/>
              <a:gd name="T40" fmla="*/ 2147483647 w 1198"/>
              <a:gd name="T41" fmla="*/ 2147483647 h 627"/>
              <a:gd name="T42" fmla="*/ 2147483647 w 1198"/>
              <a:gd name="T43" fmla="*/ 2147483647 h 627"/>
              <a:gd name="T44" fmla="*/ 2147483647 w 1198"/>
              <a:gd name="T45" fmla="*/ 2147483647 h 627"/>
              <a:gd name="T46" fmla="*/ 2147483647 w 1198"/>
              <a:gd name="T47" fmla="*/ 2147483647 h 627"/>
              <a:gd name="T48" fmla="*/ 2147483647 w 1198"/>
              <a:gd name="T49" fmla="*/ 2147483647 h 627"/>
              <a:gd name="T50" fmla="*/ 2147483647 w 1198"/>
              <a:gd name="T51" fmla="*/ 2147483647 h 627"/>
              <a:gd name="T52" fmla="*/ 2147483647 w 1198"/>
              <a:gd name="T53" fmla="*/ 2147483647 h 627"/>
              <a:gd name="T54" fmla="*/ 2147483647 w 1198"/>
              <a:gd name="T55" fmla="*/ 2147483647 h 627"/>
              <a:gd name="T56" fmla="*/ 2147483647 w 1198"/>
              <a:gd name="T57" fmla="*/ 2147483647 h 627"/>
              <a:gd name="T58" fmla="*/ 2147483647 w 1198"/>
              <a:gd name="T59" fmla="*/ 2147483647 h 627"/>
              <a:gd name="T60" fmla="*/ 2147483647 w 1198"/>
              <a:gd name="T61" fmla="*/ 2147483647 h 627"/>
              <a:gd name="T62" fmla="*/ 2147483647 w 1198"/>
              <a:gd name="T63" fmla="*/ 2147483647 h 627"/>
              <a:gd name="T64" fmla="*/ 2147483647 w 1198"/>
              <a:gd name="T65" fmla="*/ 2147483647 h 627"/>
              <a:gd name="T66" fmla="*/ 2147483647 w 1198"/>
              <a:gd name="T67" fmla="*/ 2147483647 h 627"/>
              <a:gd name="T68" fmla="*/ 2147483647 w 1198"/>
              <a:gd name="T69" fmla="*/ 2147483647 h 627"/>
              <a:gd name="T70" fmla="*/ 2147483647 w 1198"/>
              <a:gd name="T71" fmla="*/ 2147483647 h 627"/>
              <a:gd name="T72" fmla="*/ 2147483647 w 1198"/>
              <a:gd name="T73" fmla="*/ 2147483647 h 627"/>
              <a:gd name="T74" fmla="*/ 2147483647 w 1198"/>
              <a:gd name="T75" fmla="*/ 2147483647 h 627"/>
              <a:gd name="T76" fmla="*/ 2147483647 w 1198"/>
              <a:gd name="T77" fmla="*/ 2147483647 h 627"/>
              <a:gd name="T78" fmla="*/ 2147483647 w 1198"/>
              <a:gd name="T79" fmla="*/ 2147483647 h 627"/>
              <a:gd name="T80" fmla="*/ 2147483647 w 1198"/>
              <a:gd name="T81" fmla="*/ 2147483647 h 627"/>
              <a:gd name="T82" fmla="*/ 2147483647 w 1198"/>
              <a:gd name="T83" fmla="*/ 2147483647 h 627"/>
              <a:gd name="T84" fmla="*/ 2147483647 w 1198"/>
              <a:gd name="T85" fmla="*/ 2147483647 h 627"/>
              <a:gd name="T86" fmla="*/ 2147483647 w 1198"/>
              <a:gd name="T87" fmla="*/ 2147483647 h 627"/>
              <a:gd name="T88" fmla="*/ 2147483647 w 1198"/>
              <a:gd name="T89" fmla="*/ 2147483647 h 627"/>
              <a:gd name="T90" fmla="*/ 2147483647 w 1198"/>
              <a:gd name="T91" fmla="*/ 2147483647 h 627"/>
              <a:gd name="T92" fmla="*/ 2147483647 w 1198"/>
              <a:gd name="T93" fmla="*/ 2147483647 h 627"/>
              <a:gd name="T94" fmla="*/ 2147483647 w 1198"/>
              <a:gd name="T95" fmla="*/ 2147483647 h 627"/>
              <a:gd name="T96" fmla="*/ 2147483647 w 1198"/>
              <a:gd name="T97" fmla="*/ 2147483647 h 627"/>
              <a:gd name="T98" fmla="*/ 2147483647 w 1198"/>
              <a:gd name="T99" fmla="*/ 2147483647 h 627"/>
              <a:gd name="T100" fmla="*/ 2147483647 w 1198"/>
              <a:gd name="T101" fmla="*/ 2147483647 h 627"/>
              <a:gd name="T102" fmla="*/ 2147483647 w 1198"/>
              <a:gd name="T103" fmla="*/ 2147483647 h 627"/>
              <a:gd name="T104" fmla="*/ 2147483647 w 1198"/>
              <a:gd name="T105" fmla="*/ 2147483647 h 627"/>
              <a:gd name="T106" fmla="*/ 2147483647 w 1198"/>
              <a:gd name="T107" fmla="*/ 2147483647 h 627"/>
              <a:gd name="T108" fmla="*/ 2147483647 w 1198"/>
              <a:gd name="T109" fmla="*/ 2147483647 h 627"/>
              <a:gd name="T110" fmla="*/ 2147483647 w 1198"/>
              <a:gd name="T111" fmla="*/ 2147483647 h 627"/>
              <a:gd name="T112" fmla="*/ 2147483647 w 1198"/>
              <a:gd name="T113" fmla="*/ 2147483647 h 627"/>
              <a:gd name="T114" fmla="*/ 2147483647 w 1198"/>
              <a:gd name="T115" fmla="*/ 2147483647 h 627"/>
              <a:gd name="T116" fmla="*/ 2147483647 w 1198"/>
              <a:gd name="T117" fmla="*/ 2147483647 h 6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98"/>
              <a:gd name="T178" fmla="*/ 0 h 627"/>
              <a:gd name="T179" fmla="*/ 1198 w 1198"/>
              <a:gd name="T180" fmla="*/ 627 h 62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98" h="627">
                <a:moveTo>
                  <a:pt x="1113" y="320"/>
                </a:moveTo>
                <a:lnTo>
                  <a:pt x="1115" y="304"/>
                </a:lnTo>
                <a:lnTo>
                  <a:pt x="1132" y="294"/>
                </a:lnTo>
                <a:lnTo>
                  <a:pt x="1141" y="270"/>
                </a:lnTo>
                <a:lnTo>
                  <a:pt x="1170" y="270"/>
                </a:lnTo>
                <a:lnTo>
                  <a:pt x="1191" y="268"/>
                </a:lnTo>
                <a:lnTo>
                  <a:pt x="1198" y="262"/>
                </a:lnTo>
                <a:lnTo>
                  <a:pt x="1198" y="228"/>
                </a:lnTo>
                <a:lnTo>
                  <a:pt x="1177" y="205"/>
                </a:lnTo>
                <a:lnTo>
                  <a:pt x="1167" y="186"/>
                </a:lnTo>
                <a:lnTo>
                  <a:pt x="1184" y="176"/>
                </a:lnTo>
                <a:lnTo>
                  <a:pt x="1174" y="159"/>
                </a:lnTo>
                <a:lnTo>
                  <a:pt x="1177" y="142"/>
                </a:lnTo>
                <a:lnTo>
                  <a:pt x="1158" y="124"/>
                </a:lnTo>
                <a:lnTo>
                  <a:pt x="1118" y="114"/>
                </a:lnTo>
                <a:lnTo>
                  <a:pt x="1090" y="113"/>
                </a:lnTo>
                <a:lnTo>
                  <a:pt x="1073" y="118"/>
                </a:lnTo>
                <a:lnTo>
                  <a:pt x="1045" y="115"/>
                </a:lnTo>
                <a:lnTo>
                  <a:pt x="1026" y="121"/>
                </a:lnTo>
                <a:lnTo>
                  <a:pt x="999" y="115"/>
                </a:lnTo>
                <a:lnTo>
                  <a:pt x="970" y="94"/>
                </a:lnTo>
                <a:lnTo>
                  <a:pt x="947" y="105"/>
                </a:lnTo>
                <a:lnTo>
                  <a:pt x="843" y="119"/>
                </a:lnTo>
                <a:lnTo>
                  <a:pt x="820" y="83"/>
                </a:lnTo>
                <a:lnTo>
                  <a:pt x="762" y="76"/>
                </a:lnTo>
                <a:lnTo>
                  <a:pt x="743" y="72"/>
                </a:lnTo>
                <a:lnTo>
                  <a:pt x="733" y="44"/>
                </a:lnTo>
                <a:lnTo>
                  <a:pt x="738" y="30"/>
                </a:lnTo>
                <a:lnTo>
                  <a:pt x="687" y="0"/>
                </a:lnTo>
                <a:lnTo>
                  <a:pt x="652" y="8"/>
                </a:lnTo>
                <a:lnTo>
                  <a:pt x="525" y="56"/>
                </a:lnTo>
                <a:lnTo>
                  <a:pt x="509" y="76"/>
                </a:lnTo>
                <a:lnTo>
                  <a:pt x="509" y="99"/>
                </a:lnTo>
                <a:lnTo>
                  <a:pt x="497" y="119"/>
                </a:lnTo>
                <a:lnTo>
                  <a:pt x="478" y="119"/>
                </a:lnTo>
                <a:lnTo>
                  <a:pt x="436" y="128"/>
                </a:lnTo>
                <a:lnTo>
                  <a:pt x="429" y="121"/>
                </a:lnTo>
                <a:lnTo>
                  <a:pt x="414" y="115"/>
                </a:lnTo>
                <a:lnTo>
                  <a:pt x="354" y="125"/>
                </a:lnTo>
                <a:lnTo>
                  <a:pt x="349" y="132"/>
                </a:lnTo>
                <a:lnTo>
                  <a:pt x="312" y="132"/>
                </a:lnTo>
                <a:lnTo>
                  <a:pt x="295" y="134"/>
                </a:lnTo>
                <a:lnTo>
                  <a:pt x="274" y="121"/>
                </a:lnTo>
                <a:lnTo>
                  <a:pt x="236" y="121"/>
                </a:lnTo>
                <a:lnTo>
                  <a:pt x="161" y="115"/>
                </a:lnTo>
                <a:lnTo>
                  <a:pt x="56" y="159"/>
                </a:lnTo>
                <a:lnTo>
                  <a:pt x="65" y="170"/>
                </a:lnTo>
                <a:lnTo>
                  <a:pt x="68" y="182"/>
                </a:lnTo>
                <a:lnTo>
                  <a:pt x="82" y="199"/>
                </a:lnTo>
                <a:lnTo>
                  <a:pt x="96" y="209"/>
                </a:lnTo>
                <a:lnTo>
                  <a:pt x="96" y="220"/>
                </a:lnTo>
                <a:lnTo>
                  <a:pt x="105" y="233"/>
                </a:lnTo>
                <a:lnTo>
                  <a:pt x="101" y="247"/>
                </a:lnTo>
                <a:lnTo>
                  <a:pt x="61" y="277"/>
                </a:lnTo>
                <a:lnTo>
                  <a:pt x="46" y="295"/>
                </a:lnTo>
                <a:lnTo>
                  <a:pt x="28" y="347"/>
                </a:lnTo>
                <a:lnTo>
                  <a:pt x="33" y="359"/>
                </a:lnTo>
                <a:lnTo>
                  <a:pt x="14" y="360"/>
                </a:lnTo>
                <a:lnTo>
                  <a:pt x="0" y="419"/>
                </a:lnTo>
                <a:lnTo>
                  <a:pt x="35" y="434"/>
                </a:lnTo>
                <a:lnTo>
                  <a:pt x="53" y="450"/>
                </a:lnTo>
                <a:lnTo>
                  <a:pt x="82" y="446"/>
                </a:lnTo>
                <a:lnTo>
                  <a:pt x="105" y="446"/>
                </a:lnTo>
                <a:lnTo>
                  <a:pt x="136" y="446"/>
                </a:lnTo>
                <a:lnTo>
                  <a:pt x="154" y="439"/>
                </a:lnTo>
                <a:lnTo>
                  <a:pt x="173" y="438"/>
                </a:lnTo>
                <a:lnTo>
                  <a:pt x="189" y="446"/>
                </a:lnTo>
                <a:lnTo>
                  <a:pt x="203" y="450"/>
                </a:lnTo>
                <a:lnTo>
                  <a:pt x="220" y="436"/>
                </a:lnTo>
                <a:lnTo>
                  <a:pt x="241" y="430"/>
                </a:lnTo>
                <a:lnTo>
                  <a:pt x="262" y="427"/>
                </a:lnTo>
                <a:lnTo>
                  <a:pt x="300" y="402"/>
                </a:lnTo>
                <a:lnTo>
                  <a:pt x="314" y="390"/>
                </a:lnTo>
                <a:lnTo>
                  <a:pt x="342" y="383"/>
                </a:lnTo>
                <a:lnTo>
                  <a:pt x="361" y="375"/>
                </a:lnTo>
                <a:lnTo>
                  <a:pt x="391" y="381"/>
                </a:lnTo>
                <a:lnTo>
                  <a:pt x="419" y="393"/>
                </a:lnTo>
                <a:lnTo>
                  <a:pt x="447" y="388"/>
                </a:lnTo>
                <a:lnTo>
                  <a:pt x="475" y="398"/>
                </a:lnTo>
                <a:lnTo>
                  <a:pt x="492" y="408"/>
                </a:lnTo>
                <a:lnTo>
                  <a:pt x="494" y="432"/>
                </a:lnTo>
                <a:lnTo>
                  <a:pt x="520" y="443"/>
                </a:lnTo>
                <a:lnTo>
                  <a:pt x="536" y="471"/>
                </a:lnTo>
                <a:lnTo>
                  <a:pt x="557" y="476"/>
                </a:lnTo>
                <a:lnTo>
                  <a:pt x="572" y="505"/>
                </a:lnTo>
                <a:lnTo>
                  <a:pt x="562" y="519"/>
                </a:lnTo>
                <a:lnTo>
                  <a:pt x="516" y="516"/>
                </a:lnTo>
                <a:lnTo>
                  <a:pt x="508" y="522"/>
                </a:lnTo>
                <a:lnTo>
                  <a:pt x="504" y="530"/>
                </a:lnTo>
                <a:lnTo>
                  <a:pt x="508" y="555"/>
                </a:lnTo>
                <a:lnTo>
                  <a:pt x="492" y="566"/>
                </a:lnTo>
                <a:lnTo>
                  <a:pt x="494" y="576"/>
                </a:lnTo>
                <a:lnTo>
                  <a:pt x="483" y="581"/>
                </a:lnTo>
                <a:lnTo>
                  <a:pt x="476" y="604"/>
                </a:lnTo>
                <a:lnTo>
                  <a:pt x="464" y="606"/>
                </a:lnTo>
                <a:lnTo>
                  <a:pt x="476" y="607"/>
                </a:lnTo>
                <a:lnTo>
                  <a:pt x="496" y="622"/>
                </a:lnTo>
                <a:lnTo>
                  <a:pt x="509" y="619"/>
                </a:lnTo>
                <a:lnTo>
                  <a:pt x="522" y="610"/>
                </a:lnTo>
                <a:lnTo>
                  <a:pt x="551" y="599"/>
                </a:lnTo>
                <a:lnTo>
                  <a:pt x="564" y="597"/>
                </a:lnTo>
                <a:lnTo>
                  <a:pt x="569" y="583"/>
                </a:lnTo>
                <a:lnTo>
                  <a:pt x="564" y="564"/>
                </a:lnTo>
                <a:lnTo>
                  <a:pt x="570" y="577"/>
                </a:lnTo>
                <a:lnTo>
                  <a:pt x="604" y="558"/>
                </a:lnTo>
                <a:lnTo>
                  <a:pt x="612" y="539"/>
                </a:lnTo>
                <a:lnTo>
                  <a:pt x="607" y="528"/>
                </a:lnTo>
                <a:lnTo>
                  <a:pt x="595" y="523"/>
                </a:lnTo>
                <a:lnTo>
                  <a:pt x="607" y="520"/>
                </a:lnTo>
                <a:lnTo>
                  <a:pt x="614" y="527"/>
                </a:lnTo>
                <a:lnTo>
                  <a:pt x="628" y="508"/>
                </a:lnTo>
                <a:lnTo>
                  <a:pt x="628" y="500"/>
                </a:lnTo>
                <a:lnTo>
                  <a:pt x="663" y="485"/>
                </a:lnTo>
                <a:lnTo>
                  <a:pt x="677" y="476"/>
                </a:lnTo>
                <a:lnTo>
                  <a:pt x="684" y="481"/>
                </a:lnTo>
                <a:lnTo>
                  <a:pt x="703" y="470"/>
                </a:lnTo>
                <a:lnTo>
                  <a:pt x="712" y="471"/>
                </a:lnTo>
                <a:lnTo>
                  <a:pt x="724" y="478"/>
                </a:lnTo>
                <a:lnTo>
                  <a:pt x="700" y="485"/>
                </a:lnTo>
                <a:lnTo>
                  <a:pt x="691" y="490"/>
                </a:lnTo>
                <a:lnTo>
                  <a:pt x="719" y="490"/>
                </a:lnTo>
                <a:lnTo>
                  <a:pt x="708" y="505"/>
                </a:lnTo>
                <a:lnTo>
                  <a:pt x="726" y="505"/>
                </a:lnTo>
                <a:lnTo>
                  <a:pt x="766" y="513"/>
                </a:lnTo>
                <a:lnTo>
                  <a:pt x="813" y="493"/>
                </a:lnTo>
                <a:lnTo>
                  <a:pt x="829" y="501"/>
                </a:lnTo>
                <a:lnTo>
                  <a:pt x="832" y="493"/>
                </a:lnTo>
                <a:lnTo>
                  <a:pt x="846" y="505"/>
                </a:lnTo>
                <a:lnTo>
                  <a:pt x="815" y="526"/>
                </a:lnTo>
                <a:lnTo>
                  <a:pt x="794" y="550"/>
                </a:lnTo>
                <a:lnTo>
                  <a:pt x="783" y="558"/>
                </a:lnTo>
                <a:lnTo>
                  <a:pt x="820" y="569"/>
                </a:lnTo>
                <a:lnTo>
                  <a:pt x="830" y="574"/>
                </a:lnTo>
                <a:lnTo>
                  <a:pt x="858" y="583"/>
                </a:lnTo>
                <a:lnTo>
                  <a:pt x="867" y="611"/>
                </a:lnTo>
                <a:lnTo>
                  <a:pt x="863" y="620"/>
                </a:lnTo>
                <a:lnTo>
                  <a:pt x="881" y="627"/>
                </a:lnTo>
                <a:lnTo>
                  <a:pt x="907" y="624"/>
                </a:lnTo>
                <a:lnTo>
                  <a:pt x="935" y="593"/>
                </a:lnTo>
                <a:lnTo>
                  <a:pt x="952" y="581"/>
                </a:lnTo>
                <a:lnTo>
                  <a:pt x="968" y="580"/>
                </a:lnTo>
                <a:lnTo>
                  <a:pt x="994" y="546"/>
                </a:lnTo>
                <a:lnTo>
                  <a:pt x="1038" y="547"/>
                </a:lnTo>
                <a:lnTo>
                  <a:pt x="1064" y="536"/>
                </a:lnTo>
                <a:lnTo>
                  <a:pt x="1061" y="526"/>
                </a:lnTo>
                <a:lnTo>
                  <a:pt x="1062" y="503"/>
                </a:lnTo>
                <a:lnTo>
                  <a:pt x="1047" y="505"/>
                </a:lnTo>
                <a:lnTo>
                  <a:pt x="1031" y="512"/>
                </a:lnTo>
                <a:lnTo>
                  <a:pt x="1003" y="532"/>
                </a:lnTo>
                <a:lnTo>
                  <a:pt x="986" y="526"/>
                </a:lnTo>
                <a:lnTo>
                  <a:pt x="961" y="532"/>
                </a:lnTo>
                <a:lnTo>
                  <a:pt x="952" y="530"/>
                </a:lnTo>
                <a:lnTo>
                  <a:pt x="938" y="511"/>
                </a:lnTo>
                <a:lnTo>
                  <a:pt x="923" y="515"/>
                </a:lnTo>
                <a:lnTo>
                  <a:pt x="923" y="507"/>
                </a:lnTo>
                <a:lnTo>
                  <a:pt x="909" y="495"/>
                </a:lnTo>
                <a:lnTo>
                  <a:pt x="883" y="495"/>
                </a:lnTo>
                <a:lnTo>
                  <a:pt x="869" y="485"/>
                </a:lnTo>
                <a:lnTo>
                  <a:pt x="869" y="469"/>
                </a:lnTo>
                <a:lnTo>
                  <a:pt x="877" y="481"/>
                </a:lnTo>
                <a:lnTo>
                  <a:pt x="897" y="480"/>
                </a:lnTo>
                <a:lnTo>
                  <a:pt x="907" y="484"/>
                </a:lnTo>
                <a:lnTo>
                  <a:pt x="912" y="477"/>
                </a:lnTo>
                <a:lnTo>
                  <a:pt x="928" y="495"/>
                </a:lnTo>
                <a:lnTo>
                  <a:pt x="931" y="488"/>
                </a:lnTo>
                <a:lnTo>
                  <a:pt x="924" y="474"/>
                </a:lnTo>
                <a:lnTo>
                  <a:pt x="933" y="461"/>
                </a:lnTo>
                <a:lnTo>
                  <a:pt x="935" y="446"/>
                </a:lnTo>
                <a:lnTo>
                  <a:pt x="951" y="458"/>
                </a:lnTo>
                <a:lnTo>
                  <a:pt x="956" y="444"/>
                </a:lnTo>
                <a:lnTo>
                  <a:pt x="975" y="424"/>
                </a:lnTo>
                <a:lnTo>
                  <a:pt x="996" y="415"/>
                </a:lnTo>
                <a:lnTo>
                  <a:pt x="1026" y="396"/>
                </a:lnTo>
                <a:lnTo>
                  <a:pt x="1043" y="400"/>
                </a:lnTo>
                <a:lnTo>
                  <a:pt x="1043" y="388"/>
                </a:lnTo>
                <a:lnTo>
                  <a:pt x="1080" y="360"/>
                </a:lnTo>
                <a:lnTo>
                  <a:pt x="1123" y="343"/>
                </a:lnTo>
                <a:lnTo>
                  <a:pt x="1113" y="320"/>
                </a:lnTo>
                <a:close/>
              </a:path>
            </a:pathLst>
          </a:custGeom>
          <a:solidFill>
            <a:srgbClr val="FFFFFF"/>
          </a:solidFill>
          <a:ln w="3175">
            <a:solidFill>
              <a:srgbClr val="000000"/>
            </a:solidFill>
            <a:prstDash val="solid"/>
            <a:round/>
            <a:headEnd/>
            <a:tailEnd/>
          </a:ln>
        </p:spPr>
        <p:txBody>
          <a:bodyPr/>
          <a:lstStyle/>
          <a:p>
            <a:endParaRPr lang="cs-CZ"/>
          </a:p>
        </p:txBody>
      </p:sp>
      <p:sp>
        <p:nvSpPr>
          <p:cNvPr id="13332" name="Freeform 21"/>
          <p:cNvSpPr>
            <a:spLocks/>
          </p:cNvSpPr>
          <p:nvPr/>
        </p:nvSpPr>
        <p:spPr bwMode="auto">
          <a:xfrm>
            <a:off x="6414824" y="3838575"/>
            <a:ext cx="519377" cy="407988"/>
          </a:xfrm>
          <a:custGeom>
            <a:avLst/>
            <a:gdLst>
              <a:gd name="T0" fmla="*/ 2147483647 w 272"/>
              <a:gd name="T1" fmla="*/ 2147483647 h 231"/>
              <a:gd name="T2" fmla="*/ 2147483647 w 272"/>
              <a:gd name="T3" fmla="*/ 2147483647 h 231"/>
              <a:gd name="T4" fmla="*/ 2147483647 w 272"/>
              <a:gd name="T5" fmla="*/ 2147483647 h 231"/>
              <a:gd name="T6" fmla="*/ 2147483647 w 272"/>
              <a:gd name="T7" fmla="*/ 2147483647 h 231"/>
              <a:gd name="T8" fmla="*/ 2147483647 w 272"/>
              <a:gd name="T9" fmla="*/ 2147483647 h 231"/>
              <a:gd name="T10" fmla="*/ 2147483647 w 272"/>
              <a:gd name="T11" fmla="*/ 2147483647 h 231"/>
              <a:gd name="T12" fmla="*/ 2147483647 w 272"/>
              <a:gd name="T13" fmla="*/ 2147483647 h 231"/>
              <a:gd name="T14" fmla="*/ 2147483647 w 272"/>
              <a:gd name="T15" fmla="*/ 2147483647 h 231"/>
              <a:gd name="T16" fmla="*/ 2147483647 w 272"/>
              <a:gd name="T17" fmla="*/ 2147483647 h 231"/>
              <a:gd name="T18" fmla="*/ 2147483647 w 272"/>
              <a:gd name="T19" fmla="*/ 2147483647 h 231"/>
              <a:gd name="T20" fmla="*/ 2147483647 w 272"/>
              <a:gd name="T21" fmla="*/ 2147483647 h 231"/>
              <a:gd name="T22" fmla="*/ 2147483647 w 272"/>
              <a:gd name="T23" fmla="*/ 2147483647 h 231"/>
              <a:gd name="T24" fmla="*/ 2147483647 w 272"/>
              <a:gd name="T25" fmla="*/ 2147483647 h 231"/>
              <a:gd name="T26" fmla="*/ 2147483647 w 272"/>
              <a:gd name="T27" fmla="*/ 2147483647 h 231"/>
              <a:gd name="T28" fmla="*/ 2147483647 w 272"/>
              <a:gd name="T29" fmla="*/ 2147483647 h 231"/>
              <a:gd name="T30" fmla="*/ 2147483647 w 272"/>
              <a:gd name="T31" fmla="*/ 2147483647 h 231"/>
              <a:gd name="T32" fmla="*/ 2147483647 w 272"/>
              <a:gd name="T33" fmla="*/ 2147483647 h 231"/>
              <a:gd name="T34" fmla="*/ 2147483647 w 272"/>
              <a:gd name="T35" fmla="*/ 2147483647 h 231"/>
              <a:gd name="T36" fmla="*/ 2147483647 w 272"/>
              <a:gd name="T37" fmla="*/ 2147483647 h 231"/>
              <a:gd name="T38" fmla="*/ 2147483647 w 272"/>
              <a:gd name="T39" fmla="*/ 2147483647 h 231"/>
              <a:gd name="T40" fmla="*/ 2147483647 w 272"/>
              <a:gd name="T41" fmla="*/ 2147483647 h 231"/>
              <a:gd name="T42" fmla="*/ 2147483647 w 272"/>
              <a:gd name="T43" fmla="*/ 2147483647 h 231"/>
              <a:gd name="T44" fmla="*/ 2147483647 w 272"/>
              <a:gd name="T45" fmla="*/ 2147483647 h 231"/>
              <a:gd name="T46" fmla="*/ 2147483647 w 272"/>
              <a:gd name="T47" fmla="*/ 2147483647 h 231"/>
              <a:gd name="T48" fmla="*/ 2147483647 w 272"/>
              <a:gd name="T49" fmla="*/ 2147483647 h 231"/>
              <a:gd name="T50" fmla="*/ 2147483647 w 272"/>
              <a:gd name="T51" fmla="*/ 2147483647 h 231"/>
              <a:gd name="T52" fmla="*/ 2147483647 w 272"/>
              <a:gd name="T53" fmla="*/ 2147483647 h 231"/>
              <a:gd name="T54" fmla="*/ 2147483647 w 272"/>
              <a:gd name="T55" fmla="*/ 2147483647 h 231"/>
              <a:gd name="T56" fmla="*/ 2147483647 w 272"/>
              <a:gd name="T57" fmla="*/ 2147483647 h 231"/>
              <a:gd name="T58" fmla="*/ 2147483647 w 272"/>
              <a:gd name="T59" fmla="*/ 0 h 231"/>
              <a:gd name="T60" fmla="*/ 2147483647 w 272"/>
              <a:gd name="T61" fmla="*/ 2147483647 h 231"/>
              <a:gd name="T62" fmla="*/ 2147483647 w 272"/>
              <a:gd name="T63" fmla="*/ 2147483647 h 231"/>
              <a:gd name="T64" fmla="*/ 0 w 272"/>
              <a:gd name="T65" fmla="*/ 2147483647 h 231"/>
              <a:gd name="T66" fmla="*/ 2147483647 w 272"/>
              <a:gd name="T67" fmla="*/ 2147483647 h 231"/>
              <a:gd name="T68" fmla="*/ 2147483647 w 272"/>
              <a:gd name="T69" fmla="*/ 2147483647 h 23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72"/>
              <a:gd name="T106" fmla="*/ 0 h 231"/>
              <a:gd name="T107" fmla="*/ 272 w 272"/>
              <a:gd name="T108" fmla="*/ 231 h 23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72" h="231">
                <a:moveTo>
                  <a:pt x="35" y="33"/>
                </a:moveTo>
                <a:lnTo>
                  <a:pt x="54" y="45"/>
                </a:lnTo>
                <a:lnTo>
                  <a:pt x="68" y="56"/>
                </a:lnTo>
                <a:lnTo>
                  <a:pt x="75" y="72"/>
                </a:lnTo>
                <a:lnTo>
                  <a:pt x="117" y="109"/>
                </a:lnTo>
                <a:lnTo>
                  <a:pt x="133" y="128"/>
                </a:lnTo>
                <a:lnTo>
                  <a:pt x="150" y="175"/>
                </a:lnTo>
                <a:lnTo>
                  <a:pt x="150" y="193"/>
                </a:lnTo>
                <a:lnTo>
                  <a:pt x="157" y="205"/>
                </a:lnTo>
                <a:lnTo>
                  <a:pt x="164" y="231"/>
                </a:lnTo>
                <a:lnTo>
                  <a:pt x="176" y="229"/>
                </a:lnTo>
                <a:lnTo>
                  <a:pt x="183" y="206"/>
                </a:lnTo>
                <a:lnTo>
                  <a:pt x="194" y="201"/>
                </a:lnTo>
                <a:lnTo>
                  <a:pt x="192" y="191"/>
                </a:lnTo>
                <a:lnTo>
                  <a:pt x="208" y="180"/>
                </a:lnTo>
                <a:lnTo>
                  <a:pt x="204" y="155"/>
                </a:lnTo>
                <a:lnTo>
                  <a:pt x="208" y="147"/>
                </a:lnTo>
                <a:lnTo>
                  <a:pt x="216" y="141"/>
                </a:lnTo>
                <a:lnTo>
                  <a:pt x="262" y="144"/>
                </a:lnTo>
                <a:lnTo>
                  <a:pt x="272" y="130"/>
                </a:lnTo>
                <a:lnTo>
                  <a:pt x="257" y="101"/>
                </a:lnTo>
                <a:lnTo>
                  <a:pt x="236" y="96"/>
                </a:lnTo>
                <a:lnTo>
                  <a:pt x="220" y="68"/>
                </a:lnTo>
                <a:lnTo>
                  <a:pt x="194" y="57"/>
                </a:lnTo>
                <a:lnTo>
                  <a:pt x="192" y="33"/>
                </a:lnTo>
                <a:lnTo>
                  <a:pt x="175" y="23"/>
                </a:lnTo>
                <a:lnTo>
                  <a:pt x="147" y="13"/>
                </a:lnTo>
                <a:lnTo>
                  <a:pt x="119" y="18"/>
                </a:lnTo>
                <a:lnTo>
                  <a:pt x="91" y="6"/>
                </a:lnTo>
                <a:lnTo>
                  <a:pt x="61" y="0"/>
                </a:lnTo>
                <a:lnTo>
                  <a:pt x="42" y="8"/>
                </a:lnTo>
                <a:lnTo>
                  <a:pt x="14" y="15"/>
                </a:lnTo>
                <a:lnTo>
                  <a:pt x="0" y="27"/>
                </a:lnTo>
                <a:lnTo>
                  <a:pt x="18" y="26"/>
                </a:lnTo>
                <a:lnTo>
                  <a:pt x="35" y="33"/>
                </a:lnTo>
                <a:close/>
              </a:path>
            </a:pathLst>
          </a:custGeom>
          <a:solidFill>
            <a:srgbClr val="FFFFFF"/>
          </a:solidFill>
          <a:ln w="3175">
            <a:solidFill>
              <a:srgbClr val="000000"/>
            </a:solidFill>
            <a:prstDash val="solid"/>
            <a:round/>
            <a:headEnd/>
            <a:tailEnd/>
          </a:ln>
        </p:spPr>
        <p:txBody>
          <a:bodyPr/>
          <a:lstStyle/>
          <a:p>
            <a:endParaRPr lang="cs-CZ"/>
          </a:p>
        </p:txBody>
      </p:sp>
      <p:sp>
        <p:nvSpPr>
          <p:cNvPr id="13333" name="Freeform 22"/>
          <p:cNvSpPr>
            <a:spLocks/>
          </p:cNvSpPr>
          <p:nvPr/>
        </p:nvSpPr>
        <p:spPr bwMode="auto">
          <a:xfrm>
            <a:off x="4700191" y="4160839"/>
            <a:ext cx="431667" cy="217487"/>
          </a:xfrm>
          <a:custGeom>
            <a:avLst/>
            <a:gdLst>
              <a:gd name="T0" fmla="*/ 2147483647 w 225"/>
              <a:gd name="T1" fmla="*/ 2147483647 h 123"/>
              <a:gd name="T2" fmla="*/ 2147483647 w 225"/>
              <a:gd name="T3" fmla="*/ 2147483647 h 123"/>
              <a:gd name="T4" fmla="*/ 2147483647 w 225"/>
              <a:gd name="T5" fmla="*/ 2147483647 h 123"/>
              <a:gd name="T6" fmla="*/ 2147483647 w 225"/>
              <a:gd name="T7" fmla="*/ 2147483647 h 123"/>
              <a:gd name="T8" fmla="*/ 2147483647 w 225"/>
              <a:gd name="T9" fmla="*/ 2147483647 h 123"/>
              <a:gd name="T10" fmla="*/ 2147483647 w 225"/>
              <a:gd name="T11" fmla="*/ 2147483647 h 123"/>
              <a:gd name="T12" fmla="*/ 2147483647 w 225"/>
              <a:gd name="T13" fmla="*/ 2147483647 h 123"/>
              <a:gd name="T14" fmla="*/ 2147483647 w 225"/>
              <a:gd name="T15" fmla="*/ 2147483647 h 123"/>
              <a:gd name="T16" fmla="*/ 2147483647 w 225"/>
              <a:gd name="T17" fmla="*/ 2147483647 h 123"/>
              <a:gd name="T18" fmla="*/ 2147483647 w 225"/>
              <a:gd name="T19" fmla="*/ 2147483647 h 123"/>
              <a:gd name="T20" fmla="*/ 2147483647 w 225"/>
              <a:gd name="T21" fmla="*/ 2147483647 h 123"/>
              <a:gd name="T22" fmla="*/ 2147483647 w 225"/>
              <a:gd name="T23" fmla="*/ 2147483647 h 123"/>
              <a:gd name="T24" fmla="*/ 2147483647 w 225"/>
              <a:gd name="T25" fmla="*/ 2147483647 h 123"/>
              <a:gd name="T26" fmla="*/ 2147483647 w 225"/>
              <a:gd name="T27" fmla="*/ 2147483647 h 123"/>
              <a:gd name="T28" fmla="*/ 2147483647 w 225"/>
              <a:gd name="T29" fmla="*/ 2147483647 h 123"/>
              <a:gd name="T30" fmla="*/ 2147483647 w 225"/>
              <a:gd name="T31" fmla="*/ 2147483647 h 123"/>
              <a:gd name="T32" fmla="*/ 2147483647 w 225"/>
              <a:gd name="T33" fmla="*/ 2147483647 h 123"/>
              <a:gd name="T34" fmla="*/ 2147483647 w 225"/>
              <a:gd name="T35" fmla="*/ 2147483647 h 123"/>
              <a:gd name="T36" fmla="*/ 2147483647 w 225"/>
              <a:gd name="T37" fmla="*/ 2147483647 h 123"/>
              <a:gd name="T38" fmla="*/ 2147483647 w 225"/>
              <a:gd name="T39" fmla="*/ 2147483647 h 123"/>
              <a:gd name="T40" fmla="*/ 2147483647 w 225"/>
              <a:gd name="T41" fmla="*/ 2147483647 h 123"/>
              <a:gd name="T42" fmla="*/ 2147483647 w 225"/>
              <a:gd name="T43" fmla="*/ 2147483647 h 123"/>
              <a:gd name="T44" fmla="*/ 2147483647 w 225"/>
              <a:gd name="T45" fmla="*/ 2147483647 h 123"/>
              <a:gd name="T46" fmla="*/ 2147483647 w 225"/>
              <a:gd name="T47" fmla="*/ 2147483647 h 123"/>
              <a:gd name="T48" fmla="*/ 2147483647 w 225"/>
              <a:gd name="T49" fmla="*/ 2147483647 h 123"/>
              <a:gd name="T50" fmla="*/ 2147483647 w 225"/>
              <a:gd name="T51" fmla="*/ 2147483647 h 123"/>
              <a:gd name="T52" fmla="*/ 2147483647 w 225"/>
              <a:gd name="T53" fmla="*/ 2147483647 h 123"/>
              <a:gd name="T54" fmla="*/ 2147483647 w 225"/>
              <a:gd name="T55" fmla="*/ 2147483647 h 123"/>
              <a:gd name="T56" fmla="*/ 2147483647 w 225"/>
              <a:gd name="T57" fmla="*/ 2147483647 h 123"/>
              <a:gd name="T58" fmla="*/ 2147483647 w 225"/>
              <a:gd name="T59" fmla="*/ 2147483647 h 123"/>
              <a:gd name="T60" fmla="*/ 2147483647 w 225"/>
              <a:gd name="T61" fmla="*/ 0 h 123"/>
              <a:gd name="T62" fmla="*/ 2147483647 w 225"/>
              <a:gd name="T63" fmla="*/ 2147483647 h 123"/>
              <a:gd name="T64" fmla="*/ 2147483647 w 225"/>
              <a:gd name="T65" fmla="*/ 2147483647 h 123"/>
              <a:gd name="T66" fmla="*/ 2147483647 w 225"/>
              <a:gd name="T67" fmla="*/ 2147483647 h 123"/>
              <a:gd name="T68" fmla="*/ 2147483647 w 225"/>
              <a:gd name="T69" fmla="*/ 2147483647 h 123"/>
              <a:gd name="T70" fmla="*/ 2147483647 w 225"/>
              <a:gd name="T71" fmla="*/ 2147483647 h 123"/>
              <a:gd name="T72" fmla="*/ 2147483647 w 225"/>
              <a:gd name="T73" fmla="*/ 2147483647 h 123"/>
              <a:gd name="T74" fmla="*/ 2147483647 w 225"/>
              <a:gd name="T75" fmla="*/ 2147483647 h 123"/>
              <a:gd name="T76" fmla="*/ 2147483647 w 225"/>
              <a:gd name="T77" fmla="*/ 2147483647 h 123"/>
              <a:gd name="T78" fmla="*/ 2147483647 w 225"/>
              <a:gd name="T79" fmla="*/ 2147483647 h 123"/>
              <a:gd name="T80" fmla="*/ 2147483647 w 225"/>
              <a:gd name="T81" fmla="*/ 2147483647 h 123"/>
              <a:gd name="T82" fmla="*/ 0 w 225"/>
              <a:gd name="T83" fmla="*/ 2147483647 h 123"/>
              <a:gd name="T84" fmla="*/ 2147483647 w 225"/>
              <a:gd name="T85" fmla="*/ 2147483647 h 123"/>
              <a:gd name="T86" fmla="*/ 2147483647 w 225"/>
              <a:gd name="T87" fmla="*/ 2147483647 h 123"/>
              <a:gd name="T88" fmla="*/ 2147483647 w 225"/>
              <a:gd name="T89" fmla="*/ 2147483647 h 123"/>
              <a:gd name="T90" fmla="*/ 2147483647 w 225"/>
              <a:gd name="T91" fmla="*/ 2147483647 h 123"/>
              <a:gd name="T92" fmla="*/ 2147483647 w 225"/>
              <a:gd name="T93" fmla="*/ 2147483647 h 123"/>
              <a:gd name="T94" fmla="*/ 2147483647 w 225"/>
              <a:gd name="T95" fmla="*/ 2147483647 h 123"/>
              <a:gd name="T96" fmla="*/ 2147483647 w 225"/>
              <a:gd name="T97" fmla="*/ 2147483647 h 123"/>
              <a:gd name="T98" fmla="*/ 2147483647 w 225"/>
              <a:gd name="T99" fmla="*/ 2147483647 h 123"/>
              <a:gd name="T100" fmla="*/ 2147483647 w 225"/>
              <a:gd name="T101" fmla="*/ 2147483647 h 123"/>
              <a:gd name="T102" fmla="*/ 2147483647 w 225"/>
              <a:gd name="T103" fmla="*/ 2147483647 h 123"/>
              <a:gd name="T104" fmla="*/ 2147483647 w 225"/>
              <a:gd name="T105" fmla="*/ 2147483647 h 12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5"/>
              <a:gd name="T160" fmla="*/ 0 h 123"/>
              <a:gd name="T161" fmla="*/ 225 w 225"/>
              <a:gd name="T162" fmla="*/ 123 h 12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5" h="123">
                <a:moveTo>
                  <a:pt x="35" y="117"/>
                </a:moveTo>
                <a:lnTo>
                  <a:pt x="38" y="111"/>
                </a:lnTo>
                <a:lnTo>
                  <a:pt x="45" y="117"/>
                </a:lnTo>
                <a:lnTo>
                  <a:pt x="68" y="115"/>
                </a:lnTo>
                <a:lnTo>
                  <a:pt x="78" y="100"/>
                </a:lnTo>
                <a:lnTo>
                  <a:pt x="98" y="119"/>
                </a:lnTo>
                <a:lnTo>
                  <a:pt x="103" y="119"/>
                </a:lnTo>
                <a:lnTo>
                  <a:pt x="103" y="115"/>
                </a:lnTo>
                <a:lnTo>
                  <a:pt x="115" y="118"/>
                </a:lnTo>
                <a:lnTo>
                  <a:pt x="120" y="123"/>
                </a:lnTo>
                <a:lnTo>
                  <a:pt x="132" y="121"/>
                </a:lnTo>
                <a:lnTo>
                  <a:pt x="131" y="108"/>
                </a:lnTo>
                <a:lnTo>
                  <a:pt x="136" y="103"/>
                </a:lnTo>
                <a:lnTo>
                  <a:pt x="131" y="98"/>
                </a:lnTo>
                <a:lnTo>
                  <a:pt x="145" y="88"/>
                </a:lnTo>
                <a:lnTo>
                  <a:pt x="157" y="88"/>
                </a:lnTo>
                <a:lnTo>
                  <a:pt x="162" y="80"/>
                </a:lnTo>
                <a:lnTo>
                  <a:pt x="162" y="68"/>
                </a:lnTo>
                <a:lnTo>
                  <a:pt x="153" y="62"/>
                </a:lnTo>
                <a:lnTo>
                  <a:pt x="157" y="53"/>
                </a:lnTo>
                <a:lnTo>
                  <a:pt x="183" y="46"/>
                </a:lnTo>
                <a:lnTo>
                  <a:pt x="188" y="38"/>
                </a:lnTo>
                <a:lnTo>
                  <a:pt x="197" y="38"/>
                </a:lnTo>
                <a:lnTo>
                  <a:pt x="202" y="38"/>
                </a:lnTo>
                <a:lnTo>
                  <a:pt x="199" y="27"/>
                </a:lnTo>
                <a:lnTo>
                  <a:pt x="204" y="23"/>
                </a:lnTo>
                <a:lnTo>
                  <a:pt x="220" y="30"/>
                </a:lnTo>
                <a:lnTo>
                  <a:pt x="225" y="27"/>
                </a:lnTo>
                <a:lnTo>
                  <a:pt x="214" y="16"/>
                </a:lnTo>
                <a:lnTo>
                  <a:pt x="207" y="3"/>
                </a:lnTo>
                <a:lnTo>
                  <a:pt x="188" y="0"/>
                </a:lnTo>
                <a:lnTo>
                  <a:pt x="178" y="4"/>
                </a:lnTo>
                <a:lnTo>
                  <a:pt x="174" y="11"/>
                </a:lnTo>
                <a:lnTo>
                  <a:pt x="146" y="10"/>
                </a:lnTo>
                <a:lnTo>
                  <a:pt x="141" y="19"/>
                </a:lnTo>
                <a:lnTo>
                  <a:pt x="117" y="14"/>
                </a:lnTo>
                <a:lnTo>
                  <a:pt x="99" y="18"/>
                </a:lnTo>
                <a:lnTo>
                  <a:pt x="77" y="34"/>
                </a:lnTo>
                <a:lnTo>
                  <a:pt x="38" y="30"/>
                </a:lnTo>
                <a:lnTo>
                  <a:pt x="17" y="30"/>
                </a:lnTo>
                <a:lnTo>
                  <a:pt x="5" y="39"/>
                </a:lnTo>
                <a:lnTo>
                  <a:pt x="0" y="52"/>
                </a:lnTo>
                <a:lnTo>
                  <a:pt x="10" y="53"/>
                </a:lnTo>
                <a:lnTo>
                  <a:pt x="5" y="68"/>
                </a:lnTo>
                <a:lnTo>
                  <a:pt x="12" y="73"/>
                </a:lnTo>
                <a:lnTo>
                  <a:pt x="10" y="81"/>
                </a:lnTo>
                <a:lnTo>
                  <a:pt x="24" y="88"/>
                </a:lnTo>
                <a:lnTo>
                  <a:pt x="35" y="99"/>
                </a:lnTo>
                <a:lnTo>
                  <a:pt x="30" y="106"/>
                </a:lnTo>
                <a:lnTo>
                  <a:pt x="16" y="106"/>
                </a:lnTo>
                <a:lnTo>
                  <a:pt x="7" y="110"/>
                </a:lnTo>
                <a:lnTo>
                  <a:pt x="16" y="117"/>
                </a:lnTo>
                <a:lnTo>
                  <a:pt x="35" y="117"/>
                </a:lnTo>
                <a:close/>
              </a:path>
            </a:pathLst>
          </a:custGeom>
          <a:solidFill>
            <a:srgbClr val="39B218"/>
          </a:solidFill>
          <a:ln w="3175">
            <a:solidFill>
              <a:srgbClr val="000000"/>
            </a:solidFill>
            <a:prstDash val="solid"/>
            <a:round/>
            <a:headEnd/>
            <a:tailEnd/>
          </a:ln>
        </p:spPr>
        <p:txBody>
          <a:bodyPr/>
          <a:lstStyle/>
          <a:p>
            <a:endParaRPr lang="cs-CZ"/>
          </a:p>
        </p:txBody>
      </p:sp>
      <p:sp>
        <p:nvSpPr>
          <p:cNvPr id="13334" name="Freeform 23"/>
          <p:cNvSpPr>
            <a:spLocks/>
          </p:cNvSpPr>
          <p:nvPr/>
        </p:nvSpPr>
        <p:spPr bwMode="auto">
          <a:xfrm>
            <a:off x="4529931" y="3563939"/>
            <a:ext cx="875375" cy="365125"/>
          </a:xfrm>
          <a:custGeom>
            <a:avLst/>
            <a:gdLst>
              <a:gd name="T0" fmla="*/ 2147483647 w 457"/>
              <a:gd name="T1" fmla="*/ 2147483647 h 207"/>
              <a:gd name="T2" fmla="*/ 2147483647 w 457"/>
              <a:gd name="T3" fmla="*/ 2147483647 h 207"/>
              <a:gd name="T4" fmla="*/ 2147483647 w 457"/>
              <a:gd name="T5" fmla="*/ 2147483647 h 207"/>
              <a:gd name="T6" fmla="*/ 2147483647 w 457"/>
              <a:gd name="T7" fmla="*/ 2147483647 h 207"/>
              <a:gd name="T8" fmla="*/ 2147483647 w 457"/>
              <a:gd name="T9" fmla="*/ 2147483647 h 207"/>
              <a:gd name="T10" fmla="*/ 2147483647 w 457"/>
              <a:gd name="T11" fmla="*/ 2147483647 h 207"/>
              <a:gd name="T12" fmla="*/ 2147483647 w 457"/>
              <a:gd name="T13" fmla="*/ 2147483647 h 207"/>
              <a:gd name="T14" fmla="*/ 2147483647 w 457"/>
              <a:gd name="T15" fmla="*/ 2147483647 h 207"/>
              <a:gd name="T16" fmla="*/ 2147483647 w 457"/>
              <a:gd name="T17" fmla="*/ 2147483647 h 207"/>
              <a:gd name="T18" fmla="*/ 2147483647 w 457"/>
              <a:gd name="T19" fmla="*/ 2147483647 h 207"/>
              <a:gd name="T20" fmla="*/ 2147483647 w 457"/>
              <a:gd name="T21" fmla="*/ 2147483647 h 207"/>
              <a:gd name="T22" fmla="*/ 2147483647 w 457"/>
              <a:gd name="T23" fmla="*/ 2147483647 h 207"/>
              <a:gd name="T24" fmla="*/ 2147483647 w 457"/>
              <a:gd name="T25" fmla="*/ 2147483647 h 207"/>
              <a:gd name="T26" fmla="*/ 2147483647 w 457"/>
              <a:gd name="T27" fmla="*/ 2147483647 h 207"/>
              <a:gd name="T28" fmla="*/ 2147483647 w 457"/>
              <a:gd name="T29" fmla="*/ 2147483647 h 207"/>
              <a:gd name="T30" fmla="*/ 2147483647 w 457"/>
              <a:gd name="T31" fmla="*/ 2147483647 h 207"/>
              <a:gd name="T32" fmla="*/ 2147483647 w 457"/>
              <a:gd name="T33" fmla="*/ 2147483647 h 207"/>
              <a:gd name="T34" fmla="*/ 2147483647 w 457"/>
              <a:gd name="T35" fmla="*/ 2147483647 h 207"/>
              <a:gd name="T36" fmla="*/ 2147483647 w 457"/>
              <a:gd name="T37" fmla="*/ 2147483647 h 207"/>
              <a:gd name="T38" fmla="*/ 2147483647 w 457"/>
              <a:gd name="T39" fmla="*/ 2147483647 h 207"/>
              <a:gd name="T40" fmla="*/ 2147483647 w 457"/>
              <a:gd name="T41" fmla="*/ 2147483647 h 207"/>
              <a:gd name="T42" fmla="*/ 2147483647 w 457"/>
              <a:gd name="T43" fmla="*/ 2147483647 h 207"/>
              <a:gd name="T44" fmla="*/ 2147483647 w 457"/>
              <a:gd name="T45" fmla="*/ 2147483647 h 207"/>
              <a:gd name="T46" fmla="*/ 2147483647 w 457"/>
              <a:gd name="T47" fmla="*/ 2147483647 h 207"/>
              <a:gd name="T48" fmla="*/ 2147483647 w 457"/>
              <a:gd name="T49" fmla="*/ 2147483647 h 207"/>
              <a:gd name="T50" fmla="*/ 2147483647 w 457"/>
              <a:gd name="T51" fmla="*/ 2147483647 h 207"/>
              <a:gd name="T52" fmla="*/ 2147483647 w 457"/>
              <a:gd name="T53" fmla="*/ 2147483647 h 207"/>
              <a:gd name="T54" fmla="*/ 2147483647 w 457"/>
              <a:gd name="T55" fmla="*/ 2147483647 h 207"/>
              <a:gd name="T56" fmla="*/ 2147483647 w 457"/>
              <a:gd name="T57" fmla="*/ 2147483647 h 207"/>
              <a:gd name="T58" fmla="*/ 2147483647 w 457"/>
              <a:gd name="T59" fmla="*/ 2147483647 h 207"/>
              <a:gd name="T60" fmla="*/ 2147483647 w 457"/>
              <a:gd name="T61" fmla="*/ 2147483647 h 207"/>
              <a:gd name="T62" fmla="*/ 2147483647 w 457"/>
              <a:gd name="T63" fmla="*/ 2147483647 h 207"/>
              <a:gd name="T64" fmla="*/ 2147483647 w 457"/>
              <a:gd name="T65" fmla="*/ 2147483647 h 207"/>
              <a:gd name="T66" fmla="*/ 2147483647 w 457"/>
              <a:gd name="T67" fmla="*/ 2147483647 h 207"/>
              <a:gd name="T68" fmla="*/ 2147483647 w 457"/>
              <a:gd name="T69" fmla="*/ 2147483647 h 207"/>
              <a:gd name="T70" fmla="*/ 2147483647 w 457"/>
              <a:gd name="T71" fmla="*/ 2147483647 h 207"/>
              <a:gd name="T72" fmla="*/ 2147483647 w 457"/>
              <a:gd name="T73" fmla="*/ 2147483647 h 207"/>
              <a:gd name="T74" fmla="*/ 2147483647 w 457"/>
              <a:gd name="T75" fmla="*/ 2147483647 h 207"/>
              <a:gd name="T76" fmla="*/ 2147483647 w 457"/>
              <a:gd name="T77" fmla="*/ 2147483647 h 207"/>
              <a:gd name="T78" fmla="*/ 2147483647 w 457"/>
              <a:gd name="T79" fmla="*/ 2147483647 h 207"/>
              <a:gd name="T80" fmla="*/ 2147483647 w 457"/>
              <a:gd name="T81" fmla="*/ 2147483647 h 207"/>
              <a:gd name="T82" fmla="*/ 2147483647 w 457"/>
              <a:gd name="T83" fmla="*/ 2147483647 h 207"/>
              <a:gd name="T84" fmla="*/ 2147483647 w 457"/>
              <a:gd name="T85" fmla="*/ 2147483647 h 207"/>
              <a:gd name="T86" fmla="*/ 2147483647 w 457"/>
              <a:gd name="T87" fmla="*/ 0 h 207"/>
              <a:gd name="T88" fmla="*/ 2147483647 w 457"/>
              <a:gd name="T89" fmla="*/ 2147483647 h 207"/>
              <a:gd name="T90" fmla="*/ 2147483647 w 457"/>
              <a:gd name="T91" fmla="*/ 2147483647 h 207"/>
              <a:gd name="T92" fmla="*/ 2147483647 w 457"/>
              <a:gd name="T93" fmla="*/ 2147483647 h 207"/>
              <a:gd name="T94" fmla="*/ 2147483647 w 457"/>
              <a:gd name="T95" fmla="*/ 2147483647 h 207"/>
              <a:gd name="T96" fmla="*/ 2147483647 w 457"/>
              <a:gd name="T97" fmla="*/ 2147483647 h 207"/>
              <a:gd name="T98" fmla="*/ 0 w 457"/>
              <a:gd name="T99" fmla="*/ 2147483647 h 207"/>
              <a:gd name="T100" fmla="*/ 0 w 457"/>
              <a:gd name="T101" fmla="*/ 2147483647 h 207"/>
              <a:gd name="T102" fmla="*/ 2147483647 w 457"/>
              <a:gd name="T103" fmla="*/ 2147483647 h 207"/>
              <a:gd name="T104" fmla="*/ 2147483647 w 457"/>
              <a:gd name="T105" fmla="*/ 2147483647 h 207"/>
              <a:gd name="T106" fmla="*/ 2147483647 w 457"/>
              <a:gd name="T107" fmla="*/ 2147483647 h 207"/>
              <a:gd name="T108" fmla="*/ 2147483647 w 457"/>
              <a:gd name="T109" fmla="*/ 2147483647 h 207"/>
              <a:gd name="T110" fmla="*/ 2147483647 w 457"/>
              <a:gd name="T111" fmla="*/ 2147483647 h 20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7"/>
              <a:gd name="T169" fmla="*/ 0 h 207"/>
              <a:gd name="T170" fmla="*/ 457 w 457"/>
              <a:gd name="T171" fmla="*/ 207 h 20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7" h="207">
                <a:moveTo>
                  <a:pt x="143" y="200"/>
                </a:moveTo>
                <a:lnTo>
                  <a:pt x="171" y="200"/>
                </a:lnTo>
                <a:lnTo>
                  <a:pt x="193" y="188"/>
                </a:lnTo>
                <a:lnTo>
                  <a:pt x="199" y="180"/>
                </a:lnTo>
                <a:lnTo>
                  <a:pt x="206" y="170"/>
                </a:lnTo>
                <a:lnTo>
                  <a:pt x="248" y="172"/>
                </a:lnTo>
                <a:lnTo>
                  <a:pt x="258" y="176"/>
                </a:lnTo>
                <a:lnTo>
                  <a:pt x="275" y="188"/>
                </a:lnTo>
                <a:lnTo>
                  <a:pt x="319" y="184"/>
                </a:lnTo>
                <a:lnTo>
                  <a:pt x="330" y="193"/>
                </a:lnTo>
                <a:lnTo>
                  <a:pt x="330" y="207"/>
                </a:lnTo>
                <a:lnTo>
                  <a:pt x="343" y="186"/>
                </a:lnTo>
                <a:lnTo>
                  <a:pt x="352" y="186"/>
                </a:lnTo>
                <a:lnTo>
                  <a:pt x="359" y="191"/>
                </a:lnTo>
                <a:lnTo>
                  <a:pt x="378" y="188"/>
                </a:lnTo>
                <a:lnTo>
                  <a:pt x="394" y="178"/>
                </a:lnTo>
                <a:lnTo>
                  <a:pt x="394" y="172"/>
                </a:lnTo>
                <a:lnTo>
                  <a:pt x="405" y="170"/>
                </a:lnTo>
                <a:lnTo>
                  <a:pt x="410" y="162"/>
                </a:lnTo>
                <a:lnTo>
                  <a:pt x="411" y="150"/>
                </a:lnTo>
                <a:lnTo>
                  <a:pt x="413" y="145"/>
                </a:lnTo>
                <a:lnTo>
                  <a:pt x="424" y="143"/>
                </a:lnTo>
                <a:lnTo>
                  <a:pt x="436" y="128"/>
                </a:lnTo>
                <a:lnTo>
                  <a:pt x="448" y="128"/>
                </a:lnTo>
                <a:lnTo>
                  <a:pt x="457" y="122"/>
                </a:lnTo>
                <a:lnTo>
                  <a:pt x="434" y="115"/>
                </a:lnTo>
                <a:lnTo>
                  <a:pt x="408" y="88"/>
                </a:lnTo>
                <a:lnTo>
                  <a:pt x="392" y="86"/>
                </a:lnTo>
                <a:lnTo>
                  <a:pt x="380" y="80"/>
                </a:lnTo>
                <a:lnTo>
                  <a:pt x="380" y="66"/>
                </a:lnTo>
                <a:lnTo>
                  <a:pt x="356" y="63"/>
                </a:lnTo>
                <a:lnTo>
                  <a:pt x="328" y="67"/>
                </a:lnTo>
                <a:lnTo>
                  <a:pt x="307" y="71"/>
                </a:lnTo>
                <a:lnTo>
                  <a:pt x="282" y="55"/>
                </a:lnTo>
                <a:lnTo>
                  <a:pt x="286" y="40"/>
                </a:lnTo>
                <a:lnTo>
                  <a:pt x="272" y="39"/>
                </a:lnTo>
                <a:lnTo>
                  <a:pt x="262" y="28"/>
                </a:lnTo>
                <a:lnTo>
                  <a:pt x="227" y="25"/>
                </a:lnTo>
                <a:lnTo>
                  <a:pt x="221" y="16"/>
                </a:lnTo>
                <a:lnTo>
                  <a:pt x="209" y="12"/>
                </a:lnTo>
                <a:lnTo>
                  <a:pt x="183" y="23"/>
                </a:lnTo>
                <a:lnTo>
                  <a:pt x="176" y="23"/>
                </a:lnTo>
                <a:lnTo>
                  <a:pt x="159" y="2"/>
                </a:lnTo>
                <a:lnTo>
                  <a:pt x="148" y="0"/>
                </a:lnTo>
                <a:lnTo>
                  <a:pt x="143" y="20"/>
                </a:lnTo>
                <a:lnTo>
                  <a:pt x="98" y="34"/>
                </a:lnTo>
                <a:lnTo>
                  <a:pt x="91" y="43"/>
                </a:lnTo>
                <a:lnTo>
                  <a:pt x="30" y="62"/>
                </a:lnTo>
                <a:lnTo>
                  <a:pt x="23" y="74"/>
                </a:lnTo>
                <a:lnTo>
                  <a:pt x="0" y="65"/>
                </a:lnTo>
                <a:lnTo>
                  <a:pt x="0" y="73"/>
                </a:lnTo>
                <a:lnTo>
                  <a:pt x="23" y="88"/>
                </a:lnTo>
                <a:lnTo>
                  <a:pt x="24" y="116"/>
                </a:lnTo>
                <a:lnTo>
                  <a:pt x="119" y="189"/>
                </a:lnTo>
                <a:lnTo>
                  <a:pt x="134" y="193"/>
                </a:lnTo>
                <a:lnTo>
                  <a:pt x="143" y="200"/>
                </a:lnTo>
                <a:close/>
              </a:path>
            </a:pathLst>
          </a:custGeom>
          <a:solidFill>
            <a:srgbClr val="FFFFFF"/>
          </a:solidFill>
          <a:ln w="3175">
            <a:solidFill>
              <a:srgbClr val="000000"/>
            </a:solidFill>
            <a:prstDash val="solid"/>
            <a:round/>
            <a:headEnd/>
            <a:tailEnd/>
          </a:ln>
        </p:spPr>
        <p:txBody>
          <a:bodyPr/>
          <a:lstStyle/>
          <a:p>
            <a:endParaRPr lang="cs-CZ"/>
          </a:p>
        </p:txBody>
      </p:sp>
      <p:sp>
        <p:nvSpPr>
          <p:cNvPr id="13335" name="Freeform 24"/>
          <p:cNvSpPr>
            <a:spLocks/>
          </p:cNvSpPr>
          <p:nvPr/>
        </p:nvSpPr>
        <p:spPr bwMode="auto">
          <a:xfrm>
            <a:off x="4180814" y="3863975"/>
            <a:ext cx="1016396" cy="357188"/>
          </a:xfrm>
          <a:custGeom>
            <a:avLst/>
            <a:gdLst>
              <a:gd name="T0" fmla="*/ 2147483647 w 532"/>
              <a:gd name="T1" fmla="*/ 2147483647 h 202"/>
              <a:gd name="T2" fmla="*/ 2147483647 w 532"/>
              <a:gd name="T3" fmla="*/ 2147483647 h 202"/>
              <a:gd name="T4" fmla="*/ 2147483647 w 532"/>
              <a:gd name="T5" fmla="*/ 2147483647 h 202"/>
              <a:gd name="T6" fmla="*/ 2147483647 w 532"/>
              <a:gd name="T7" fmla="*/ 2147483647 h 202"/>
              <a:gd name="T8" fmla="*/ 2147483647 w 532"/>
              <a:gd name="T9" fmla="*/ 2147483647 h 202"/>
              <a:gd name="T10" fmla="*/ 2147483647 w 532"/>
              <a:gd name="T11" fmla="*/ 2147483647 h 202"/>
              <a:gd name="T12" fmla="*/ 2147483647 w 532"/>
              <a:gd name="T13" fmla="*/ 2147483647 h 202"/>
              <a:gd name="T14" fmla="*/ 2147483647 w 532"/>
              <a:gd name="T15" fmla="*/ 0 h 202"/>
              <a:gd name="T16" fmla="*/ 2147483647 w 532"/>
              <a:gd name="T17" fmla="*/ 2147483647 h 202"/>
              <a:gd name="T18" fmla="*/ 2147483647 w 532"/>
              <a:gd name="T19" fmla="*/ 2147483647 h 202"/>
              <a:gd name="T20" fmla="*/ 2147483647 w 532"/>
              <a:gd name="T21" fmla="*/ 2147483647 h 202"/>
              <a:gd name="T22" fmla="*/ 2147483647 w 532"/>
              <a:gd name="T23" fmla="*/ 2147483647 h 202"/>
              <a:gd name="T24" fmla="*/ 2147483647 w 532"/>
              <a:gd name="T25" fmla="*/ 2147483647 h 202"/>
              <a:gd name="T26" fmla="*/ 2147483647 w 532"/>
              <a:gd name="T27" fmla="*/ 2147483647 h 202"/>
              <a:gd name="T28" fmla="*/ 2147483647 w 532"/>
              <a:gd name="T29" fmla="*/ 2147483647 h 202"/>
              <a:gd name="T30" fmla="*/ 2147483647 w 532"/>
              <a:gd name="T31" fmla="*/ 2147483647 h 202"/>
              <a:gd name="T32" fmla="*/ 2147483647 w 532"/>
              <a:gd name="T33" fmla="*/ 2147483647 h 202"/>
              <a:gd name="T34" fmla="*/ 2147483647 w 532"/>
              <a:gd name="T35" fmla="*/ 2147483647 h 202"/>
              <a:gd name="T36" fmla="*/ 2147483647 w 532"/>
              <a:gd name="T37" fmla="*/ 2147483647 h 202"/>
              <a:gd name="T38" fmla="*/ 0 w 532"/>
              <a:gd name="T39" fmla="*/ 2147483647 h 202"/>
              <a:gd name="T40" fmla="*/ 2147483647 w 532"/>
              <a:gd name="T41" fmla="*/ 2147483647 h 202"/>
              <a:gd name="T42" fmla="*/ 2147483647 w 532"/>
              <a:gd name="T43" fmla="*/ 2147483647 h 202"/>
              <a:gd name="T44" fmla="*/ 2147483647 w 532"/>
              <a:gd name="T45" fmla="*/ 2147483647 h 202"/>
              <a:gd name="T46" fmla="*/ 2147483647 w 532"/>
              <a:gd name="T47" fmla="*/ 2147483647 h 202"/>
              <a:gd name="T48" fmla="*/ 2147483647 w 532"/>
              <a:gd name="T49" fmla="*/ 2147483647 h 202"/>
              <a:gd name="T50" fmla="*/ 2147483647 w 532"/>
              <a:gd name="T51" fmla="*/ 2147483647 h 202"/>
              <a:gd name="T52" fmla="*/ 2147483647 w 532"/>
              <a:gd name="T53" fmla="*/ 2147483647 h 202"/>
              <a:gd name="T54" fmla="*/ 2147483647 w 532"/>
              <a:gd name="T55" fmla="*/ 2147483647 h 202"/>
              <a:gd name="T56" fmla="*/ 2147483647 w 532"/>
              <a:gd name="T57" fmla="*/ 2147483647 h 202"/>
              <a:gd name="T58" fmla="*/ 2147483647 w 532"/>
              <a:gd name="T59" fmla="*/ 2147483647 h 202"/>
              <a:gd name="T60" fmla="*/ 2147483647 w 532"/>
              <a:gd name="T61" fmla="*/ 2147483647 h 202"/>
              <a:gd name="T62" fmla="*/ 2147483647 w 532"/>
              <a:gd name="T63" fmla="*/ 2147483647 h 202"/>
              <a:gd name="T64" fmla="*/ 2147483647 w 532"/>
              <a:gd name="T65" fmla="*/ 2147483647 h 202"/>
              <a:gd name="T66" fmla="*/ 2147483647 w 532"/>
              <a:gd name="T67" fmla="*/ 2147483647 h 2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32"/>
              <a:gd name="T103" fmla="*/ 0 h 202"/>
              <a:gd name="T104" fmla="*/ 532 w 532"/>
              <a:gd name="T105" fmla="*/ 202 h 20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32" h="202">
                <a:moveTo>
                  <a:pt x="486" y="153"/>
                </a:moveTo>
                <a:lnTo>
                  <a:pt x="485" y="133"/>
                </a:lnTo>
                <a:lnTo>
                  <a:pt x="495" y="115"/>
                </a:lnTo>
                <a:lnTo>
                  <a:pt x="488" y="107"/>
                </a:lnTo>
                <a:lnTo>
                  <a:pt x="492" y="99"/>
                </a:lnTo>
                <a:lnTo>
                  <a:pt x="525" y="99"/>
                </a:lnTo>
                <a:lnTo>
                  <a:pt x="532" y="91"/>
                </a:lnTo>
                <a:lnTo>
                  <a:pt x="530" y="71"/>
                </a:lnTo>
                <a:lnTo>
                  <a:pt x="521" y="58"/>
                </a:lnTo>
                <a:lnTo>
                  <a:pt x="513" y="37"/>
                </a:lnTo>
                <a:lnTo>
                  <a:pt x="513" y="23"/>
                </a:lnTo>
                <a:lnTo>
                  <a:pt x="502" y="14"/>
                </a:lnTo>
                <a:lnTo>
                  <a:pt x="458" y="18"/>
                </a:lnTo>
                <a:lnTo>
                  <a:pt x="441" y="6"/>
                </a:lnTo>
                <a:lnTo>
                  <a:pt x="431" y="2"/>
                </a:lnTo>
                <a:lnTo>
                  <a:pt x="389" y="0"/>
                </a:lnTo>
                <a:lnTo>
                  <a:pt x="382" y="10"/>
                </a:lnTo>
                <a:lnTo>
                  <a:pt x="376" y="18"/>
                </a:lnTo>
                <a:lnTo>
                  <a:pt x="354" y="30"/>
                </a:lnTo>
                <a:lnTo>
                  <a:pt x="326" y="30"/>
                </a:lnTo>
                <a:lnTo>
                  <a:pt x="317" y="23"/>
                </a:lnTo>
                <a:lnTo>
                  <a:pt x="302" y="19"/>
                </a:lnTo>
                <a:lnTo>
                  <a:pt x="300" y="26"/>
                </a:lnTo>
                <a:lnTo>
                  <a:pt x="279" y="33"/>
                </a:lnTo>
                <a:lnTo>
                  <a:pt x="268" y="50"/>
                </a:lnTo>
                <a:lnTo>
                  <a:pt x="240" y="58"/>
                </a:lnTo>
                <a:lnTo>
                  <a:pt x="234" y="69"/>
                </a:lnTo>
                <a:lnTo>
                  <a:pt x="242" y="100"/>
                </a:lnTo>
                <a:lnTo>
                  <a:pt x="242" y="109"/>
                </a:lnTo>
                <a:lnTo>
                  <a:pt x="234" y="111"/>
                </a:lnTo>
                <a:lnTo>
                  <a:pt x="228" y="105"/>
                </a:lnTo>
                <a:lnTo>
                  <a:pt x="195" y="100"/>
                </a:lnTo>
                <a:lnTo>
                  <a:pt x="148" y="107"/>
                </a:lnTo>
                <a:lnTo>
                  <a:pt x="122" y="118"/>
                </a:lnTo>
                <a:lnTo>
                  <a:pt x="104" y="118"/>
                </a:lnTo>
                <a:lnTo>
                  <a:pt x="75" y="107"/>
                </a:lnTo>
                <a:lnTo>
                  <a:pt x="54" y="123"/>
                </a:lnTo>
                <a:lnTo>
                  <a:pt x="36" y="109"/>
                </a:lnTo>
                <a:lnTo>
                  <a:pt x="14" y="106"/>
                </a:lnTo>
                <a:lnTo>
                  <a:pt x="0" y="110"/>
                </a:lnTo>
                <a:lnTo>
                  <a:pt x="9" y="118"/>
                </a:lnTo>
                <a:lnTo>
                  <a:pt x="2" y="136"/>
                </a:lnTo>
                <a:lnTo>
                  <a:pt x="10" y="148"/>
                </a:lnTo>
                <a:lnTo>
                  <a:pt x="31" y="159"/>
                </a:lnTo>
                <a:lnTo>
                  <a:pt x="52" y="156"/>
                </a:lnTo>
                <a:lnTo>
                  <a:pt x="61" y="163"/>
                </a:lnTo>
                <a:lnTo>
                  <a:pt x="84" y="167"/>
                </a:lnTo>
                <a:lnTo>
                  <a:pt x="129" y="156"/>
                </a:lnTo>
                <a:lnTo>
                  <a:pt x="153" y="155"/>
                </a:lnTo>
                <a:lnTo>
                  <a:pt x="165" y="153"/>
                </a:lnTo>
                <a:lnTo>
                  <a:pt x="181" y="149"/>
                </a:lnTo>
                <a:lnTo>
                  <a:pt x="183" y="156"/>
                </a:lnTo>
                <a:lnTo>
                  <a:pt x="185" y="164"/>
                </a:lnTo>
                <a:lnTo>
                  <a:pt x="223" y="187"/>
                </a:lnTo>
                <a:lnTo>
                  <a:pt x="261" y="193"/>
                </a:lnTo>
                <a:lnTo>
                  <a:pt x="279" y="197"/>
                </a:lnTo>
                <a:lnTo>
                  <a:pt x="289" y="198"/>
                </a:lnTo>
                <a:lnTo>
                  <a:pt x="310" y="198"/>
                </a:lnTo>
                <a:lnTo>
                  <a:pt x="349" y="202"/>
                </a:lnTo>
                <a:lnTo>
                  <a:pt x="371" y="186"/>
                </a:lnTo>
                <a:lnTo>
                  <a:pt x="389" y="182"/>
                </a:lnTo>
                <a:lnTo>
                  <a:pt x="413" y="187"/>
                </a:lnTo>
                <a:lnTo>
                  <a:pt x="418" y="178"/>
                </a:lnTo>
                <a:lnTo>
                  <a:pt x="446" y="179"/>
                </a:lnTo>
                <a:lnTo>
                  <a:pt x="450" y="172"/>
                </a:lnTo>
                <a:lnTo>
                  <a:pt x="460" y="168"/>
                </a:lnTo>
                <a:lnTo>
                  <a:pt x="472" y="156"/>
                </a:lnTo>
                <a:lnTo>
                  <a:pt x="486" y="153"/>
                </a:lnTo>
                <a:close/>
              </a:path>
            </a:pathLst>
          </a:custGeom>
          <a:solidFill>
            <a:srgbClr val="39B218"/>
          </a:solidFill>
          <a:ln w="36576">
            <a:solidFill>
              <a:srgbClr val="000000"/>
            </a:solidFill>
            <a:prstDash val="solid"/>
            <a:round/>
            <a:headEnd/>
            <a:tailEnd/>
          </a:ln>
        </p:spPr>
        <p:txBody>
          <a:bodyPr/>
          <a:lstStyle/>
          <a:p>
            <a:endParaRPr lang="cs-CZ"/>
          </a:p>
        </p:txBody>
      </p:sp>
      <p:sp>
        <p:nvSpPr>
          <p:cNvPr id="13336" name="Freeform 25"/>
          <p:cNvSpPr>
            <a:spLocks/>
          </p:cNvSpPr>
          <p:nvPr/>
        </p:nvSpPr>
        <p:spPr bwMode="auto">
          <a:xfrm>
            <a:off x="3663156" y="4013200"/>
            <a:ext cx="607087" cy="250825"/>
          </a:xfrm>
          <a:custGeom>
            <a:avLst/>
            <a:gdLst>
              <a:gd name="T0" fmla="*/ 2147483647 w 317"/>
              <a:gd name="T1" fmla="*/ 2147483647 h 142"/>
              <a:gd name="T2" fmla="*/ 2147483647 w 317"/>
              <a:gd name="T3" fmla="*/ 2147483647 h 142"/>
              <a:gd name="T4" fmla="*/ 2147483647 w 317"/>
              <a:gd name="T5" fmla="*/ 2147483647 h 142"/>
              <a:gd name="T6" fmla="*/ 2147483647 w 317"/>
              <a:gd name="T7" fmla="*/ 2147483647 h 142"/>
              <a:gd name="T8" fmla="*/ 2147483647 w 317"/>
              <a:gd name="T9" fmla="*/ 2147483647 h 142"/>
              <a:gd name="T10" fmla="*/ 2147483647 w 317"/>
              <a:gd name="T11" fmla="*/ 2147483647 h 142"/>
              <a:gd name="T12" fmla="*/ 2147483647 w 317"/>
              <a:gd name="T13" fmla="*/ 2147483647 h 142"/>
              <a:gd name="T14" fmla="*/ 2147483647 w 317"/>
              <a:gd name="T15" fmla="*/ 2147483647 h 142"/>
              <a:gd name="T16" fmla="*/ 2147483647 w 317"/>
              <a:gd name="T17" fmla="*/ 2147483647 h 142"/>
              <a:gd name="T18" fmla="*/ 2147483647 w 317"/>
              <a:gd name="T19" fmla="*/ 0 h 142"/>
              <a:gd name="T20" fmla="*/ 2147483647 w 317"/>
              <a:gd name="T21" fmla="*/ 2147483647 h 142"/>
              <a:gd name="T22" fmla="*/ 2147483647 w 317"/>
              <a:gd name="T23" fmla="*/ 2147483647 h 142"/>
              <a:gd name="T24" fmla="*/ 2147483647 w 317"/>
              <a:gd name="T25" fmla="*/ 2147483647 h 142"/>
              <a:gd name="T26" fmla="*/ 2147483647 w 317"/>
              <a:gd name="T27" fmla="*/ 2147483647 h 142"/>
              <a:gd name="T28" fmla="*/ 2147483647 w 317"/>
              <a:gd name="T29" fmla="*/ 2147483647 h 142"/>
              <a:gd name="T30" fmla="*/ 2147483647 w 317"/>
              <a:gd name="T31" fmla="*/ 2147483647 h 142"/>
              <a:gd name="T32" fmla="*/ 2147483647 w 317"/>
              <a:gd name="T33" fmla="*/ 2147483647 h 142"/>
              <a:gd name="T34" fmla="*/ 2147483647 w 317"/>
              <a:gd name="T35" fmla="*/ 2147483647 h 142"/>
              <a:gd name="T36" fmla="*/ 0 w 317"/>
              <a:gd name="T37" fmla="*/ 2147483647 h 142"/>
              <a:gd name="T38" fmla="*/ 2147483647 w 317"/>
              <a:gd name="T39" fmla="*/ 2147483647 h 142"/>
              <a:gd name="T40" fmla="*/ 2147483647 w 317"/>
              <a:gd name="T41" fmla="*/ 2147483647 h 142"/>
              <a:gd name="T42" fmla="*/ 2147483647 w 317"/>
              <a:gd name="T43" fmla="*/ 2147483647 h 142"/>
              <a:gd name="T44" fmla="*/ 2147483647 w 317"/>
              <a:gd name="T45" fmla="*/ 2147483647 h 142"/>
              <a:gd name="T46" fmla="*/ 2147483647 w 317"/>
              <a:gd name="T47" fmla="*/ 2147483647 h 142"/>
              <a:gd name="T48" fmla="*/ 2147483647 w 317"/>
              <a:gd name="T49" fmla="*/ 2147483647 h 142"/>
              <a:gd name="T50" fmla="*/ 2147483647 w 317"/>
              <a:gd name="T51" fmla="*/ 2147483647 h 142"/>
              <a:gd name="T52" fmla="*/ 2147483647 w 317"/>
              <a:gd name="T53" fmla="*/ 2147483647 h 142"/>
              <a:gd name="T54" fmla="*/ 2147483647 w 317"/>
              <a:gd name="T55" fmla="*/ 2147483647 h 142"/>
              <a:gd name="T56" fmla="*/ 2147483647 w 317"/>
              <a:gd name="T57" fmla="*/ 2147483647 h 142"/>
              <a:gd name="T58" fmla="*/ 2147483647 w 317"/>
              <a:gd name="T59" fmla="*/ 2147483647 h 142"/>
              <a:gd name="T60" fmla="*/ 2147483647 w 317"/>
              <a:gd name="T61" fmla="*/ 2147483647 h 142"/>
              <a:gd name="T62" fmla="*/ 2147483647 w 317"/>
              <a:gd name="T63" fmla="*/ 2147483647 h 142"/>
              <a:gd name="T64" fmla="*/ 2147483647 w 317"/>
              <a:gd name="T65" fmla="*/ 2147483647 h 142"/>
              <a:gd name="T66" fmla="*/ 2147483647 w 317"/>
              <a:gd name="T67" fmla="*/ 2147483647 h 142"/>
              <a:gd name="T68" fmla="*/ 2147483647 w 317"/>
              <a:gd name="T69" fmla="*/ 2147483647 h 142"/>
              <a:gd name="T70" fmla="*/ 2147483647 w 317"/>
              <a:gd name="T71" fmla="*/ 2147483647 h 142"/>
              <a:gd name="T72" fmla="*/ 2147483647 w 317"/>
              <a:gd name="T73" fmla="*/ 2147483647 h 142"/>
              <a:gd name="T74" fmla="*/ 2147483647 w 317"/>
              <a:gd name="T75" fmla="*/ 2147483647 h 142"/>
              <a:gd name="T76" fmla="*/ 2147483647 w 317"/>
              <a:gd name="T77" fmla="*/ 2147483647 h 142"/>
              <a:gd name="T78" fmla="*/ 2147483647 w 317"/>
              <a:gd name="T79" fmla="*/ 2147483647 h 142"/>
              <a:gd name="T80" fmla="*/ 2147483647 w 317"/>
              <a:gd name="T81" fmla="*/ 2147483647 h 142"/>
              <a:gd name="T82" fmla="*/ 2147483647 w 317"/>
              <a:gd name="T83" fmla="*/ 2147483647 h 142"/>
              <a:gd name="T84" fmla="*/ 2147483647 w 317"/>
              <a:gd name="T85" fmla="*/ 2147483647 h 142"/>
              <a:gd name="T86" fmla="*/ 2147483647 w 317"/>
              <a:gd name="T87" fmla="*/ 2147483647 h 142"/>
              <a:gd name="T88" fmla="*/ 2147483647 w 317"/>
              <a:gd name="T89" fmla="*/ 2147483647 h 142"/>
              <a:gd name="T90" fmla="*/ 2147483647 w 317"/>
              <a:gd name="T91" fmla="*/ 2147483647 h 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7"/>
              <a:gd name="T139" fmla="*/ 0 h 142"/>
              <a:gd name="T140" fmla="*/ 317 w 317"/>
              <a:gd name="T141" fmla="*/ 142 h 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7" h="142">
                <a:moveTo>
                  <a:pt x="308" y="65"/>
                </a:moveTo>
                <a:lnTo>
                  <a:pt x="286" y="68"/>
                </a:lnTo>
                <a:lnTo>
                  <a:pt x="265" y="57"/>
                </a:lnTo>
                <a:lnTo>
                  <a:pt x="256" y="45"/>
                </a:lnTo>
                <a:lnTo>
                  <a:pt x="265" y="27"/>
                </a:lnTo>
                <a:lnTo>
                  <a:pt x="254" y="19"/>
                </a:lnTo>
                <a:lnTo>
                  <a:pt x="209" y="2"/>
                </a:lnTo>
                <a:lnTo>
                  <a:pt x="176" y="6"/>
                </a:lnTo>
                <a:lnTo>
                  <a:pt x="132" y="7"/>
                </a:lnTo>
                <a:lnTo>
                  <a:pt x="123" y="0"/>
                </a:lnTo>
                <a:lnTo>
                  <a:pt x="113" y="6"/>
                </a:lnTo>
                <a:lnTo>
                  <a:pt x="83" y="4"/>
                </a:lnTo>
                <a:lnTo>
                  <a:pt x="76" y="11"/>
                </a:lnTo>
                <a:lnTo>
                  <a:pt x="80" y="16"/>
                </a:lnTo>
                <a:lnTo>
                  <a:pt x="38" y="46"/>
                </a:lnTo>
                <a:lnTo>
                  <a:pt x="22" y="62"/>
                </a:lnTo>
                <a:lnTo>
                  <a:pt x="10" y="72"/>
                </a:lnTo>
                <a:lnTo>
                  <a:pt x="5" y="83"/>
                </a:lnTo>
                <a:lnTo>
                  <a:pt x="0" y="106"/>
                </a:lnTo>
                <a:lnTo>
                  <a:pt x="3" y="109"/>
                </a:lnTo>
                <a:lnTo>
                  <a:pt x="13" y="104"/>
                </a:lnTo>
                <a:lnTo>
                  <a:pt x="29" y="90"/>
                </a:lnTo>
                <a:lnTo>
                  <a:pt x="52" y="91"/>
                </a:lnTo>
                <a:lnTo>
                  <a:pt x="54" y="110"/>
                </a:lnTo>
                <a:lnTo>
                  <a:pt x="55" y="121"/>
                </a:lnTo>
                <a:lnTo>
                  <a:pt x="64" y="123"/>
                </a:lnTo>
                <a:lnTo>
                  <a:pt x="68" y="136"/>
                </a:lnTo>
                <a:lnTo>
                  <a:pt x="78" y="136"/>
                </a:lnTo>
                <a:lnTo>
                  <a:pt x="111" y="132"/>
                </a:lnTo>
                <a:lnTo>
                  <a:pt x="127" y="134"/>
                </a:lnTo>
                <a:lnTo>
                  <a:pt x="143" y="125"/>
                </a:lnTo>
                <a:lnTo>
                  <a:pt x="150" y="111"/>
                </a:lnTo>
                <a:lnTo>
                  <a:pt x="172" y="99"/>
                </a:lnTo>
                <a:lnTo>
                  <a:pt x="177" y="119"/>
                </a:lnTo>
                <a:lnTo>
                  <a:pt x="207" y="142"/>
                </a:lnTo>
                <a:lnTo>
                  <a:pt x="230" y="110"/>
                </a:lnTo>
                <a:lnTo>
                  <a:pt x="233" y="99"/>
                </a:lnTo>
                <a:lnTo>
                  <a:pt x="251" y="109"/>
                </a:lnTo>
                <a:lnTo>
                  <a:pt x="266" y="110"/>
                </a:lnTo>
                <a:lnTo>
                  <a:pt x="293" y="115"/>
                </a:lnTo>
                <a:lnTo>
                  <a:pt x="291" y="106"/>
                </a:lnTo>
                <a:lnTo>
                  <a:pt x="293" y="92"/>
                </a:lnTo>
                <a:lnTo>
                  <a:pt x="312" y="90"/>
                </a:lnTo>
                <a:lnTo>
                  <a:pt x="312" y="83"/>
                </a:lnTo>
                <a:lnTo>
                  <a:pt x="317" y="72"/>
                </a:lnTo>
                <a:lnTo>
                  <a:pt x="308" y="65"/>
                </a:lnTo>
                <a:close/>
              </a:path>
            </a:pathLst>
          </a:custGeom>
          <a:solidFill>
            <a:srgbClr val="39B218"/>
          </a:solidFill>
          <a:ln w="3175">
            <a:solidFill>
              <a:srgbClr val="000000"/>
            </a:solidFill>
            <a:prstDash val="solid"/>
            <a:round/>
            <a:headEnd/>
            <a:tailEnd/>
          </a:ln>
        </p:spPr>
        <p:txBody>
          <a:bodyPr/>
          <a:lstStyle/>
          <a:p>
            <a:endParaRPr lang="cs-CZ"/>
          </a:p>
        </p:txBody>
      </p:sp>
      <p:sp>
        <p:nvSpPr>
          <p:cNvPr id="13337" name="Rectangle 26"/>
          <p:cNvSpPr>
            <a:spLocks noChangeArrowheads="1"/>
          </p:cNvSpPr>
          <p:nvPr/>
        </p:nvSpPr>
        <p:spPr bwMode="auto">
          <a:xfrm>
            <a:off x="3783542" y="4076700"/>
            <a:ext cx="294953" cy="138499"/>
          </a:xfrm>
          <a:prstGeom prst="rect">
            <a:avLst/>
          </a:prstGeom>
          <a:noFill/>
          <a:ln w="9525">
            <a:noFill/>
            <a:miter lim="800000"/>
            <a:headEnd/>
            <a:tailEnd/>
          </a:ln>
        </p:spPr>
        <p:txBody>
          <a:bodyPr wrap="none" lIns="0" tIns="0" rIns="0" bIns="0">
            <a:spAutoFit/>
          </a:bodyPr>
          <a:lstStyle/>
          <a:p>
            <a:r>
              <a:rPr lang="en-US" altLang="cs-CZ" sz="900" b="1">
                <a:solidFill>
                  <a:srgbClr val="FFFFFF"/>
                </a:solidFill>
                <a:latin typeface="Arial" pitchFamily="34" charset="0"/>
                <a:cs typeface="Arial" pitchFamily="34" charset="0"/>
              </a:rPr>
              <a:t>Switz</a:t>
            </a:r>
            <a:endParaRPr lang="en-US" altLang="cs-CZ">
              <a:latin typeface="Times New Roman" pitchFamily="18" charset="0"/>
              <a:cs typeface="Arial" pitchFamily="34" charset="0"/>
            </a:endParaRPr>
          </a:p>
        </p:txBody>
      </p:sp>
      <p:sp>
        <p:nvSpPr>
          <p:cNvPr id="13338" name="Freeform 27"/>
          <p:cNvSpPr>
            <a:spLocks/>
          </p:cNvSpPr>
          <p:nvPr/>
        </p:nvSpPr>
        <p:spPr bwMode="auto">
          <a:xfrm>
            <a:off x="1224492" y="4503738"/>
            <a:ext cx="624285" cy="722312"/>
          </a:xfrm>
          <a:custGeom>
            <a:avLst/>
            <a:gdLst>
              <a:gd name="T0" fmla="*/ 2147483647 w 326"/>
              <a:gd name="T1" fmla="*/ 2147483647 h 409"/>
              <a:gd name="T2" fmla="*/ 2147483647 w 326"/>
              <a:gd name="T3" fmla="*/ 2147483647 h 409"/>
              <a:gd name="T4" fmla="*/ 2147483647 w 326"/>
              <a:gd name="T5" fmla="*/ 2147483647 h 409"/>
              <a:gd name="T6" fmla="*/ 2147483647 w 326"/>
              <a:gd name="T7" fmla="*/ 2147483647 h 409"/>
              <a:gd name="T8" fmla="*/ 2147483647 w 326"/>
              <a:gd name="T9" fmla="*/ 2147483647 h 409"/>
              <a:gd name="T10" fmla="*/ 2147483647 w 326"/>
              <a:gd name="T11" fmla="*/ 2147483647 h 409"/>
              <a:gd name="T12" fmla="*/ 2147483647 w 326"/>
              <a:gd name="T13" fmla="*/ 2147483647 h 409"/>
              <a:gd name="T14" fmla="*/ 2147483647 w 326"/>
              <a:gd name="T15" fmla="*/ 2147483647 h 409"/>
              <a:gd name="T16" fmla="*/ 2147483647 w 326"/>
              <a:gd name="T17" fmla="*/ 2147483647 h 409"/>
              <a:gd name="T18" fmla="*/ 2147483647 w 326"/>
              <a:gd name="T19" fmla="*/ 2147483647 h 409"/>
              <a:gd name="T20" fmla="*/ 2147483647 w 326"/>
              <a:gd name="T21" fmla="*/ 2147483647 h 409"/>
              <a:gd name="T22" fmla="*/ 2147483647 w 326"/>
              <a:gd name="T23" fmla="*/ 2147483647 h 409"/>
              <a:gd name="T24" fmla="*/ 2147483647 w 326"/>
              <a:gd name="T25" fmla="*/ 2147483647 h 409"/>
              <a:gd name="T26" fmla="*/ 2147483647 w 326"/>
              <a:gd name="T27" fmla="*/ 2147483647 h 409"/>
              <a:gd name="T28" fmla="*/ 2147483647 w 326"/>
              <a:gd name="T29" fmla="*/ 2147483647 h 409"/>
              <a:gd name="T30" fmla="*/ 2147483647 w 326"/>
              <a:gd name="T31" fmla="*/ 2147483647 h 409"/>
              <a:gd name="T32" fmla="*/ 2147483647 w 326"/>
              <a:gd name="T33" fmla="*/ 2147483647 h 409"/>
              <a:gd name="T34" fmla="*/ 2147483647 w 326"/>
              <a:gd name="T35" fmla="*/ 2147483647 h 409"/>
              <a:gd name="T36" fmla="*/ 2147483647 w 326"/>
              <a:gd name="T37" fmla="*/ 2147483647 h 409"/>
              <a:gd name="T38" fmla="*/ 2147483647 w 326"/>
              <a:gd name="T39" fmla="*/ 2147483647 h 409"/>
              <a:gd name="T40" fmla="*/ 2147483647 w 326"/>
              <a:gd name="T41" fmla="*/ 2147483647 h 409"/>
              <a:gd name="T42" fmla="*/ 2147483647 w 326"/>
              <a:gd name="T43" fmla="*/ 2147483647 h 409"/>
              <a:gd name="T44" fmla="*/ 2147483647 w 326"/>
              <a:gd name="T45" fmla="*/ 2147483647 h 409"/>
              <a:gd name="T46" fmla="*/ 2147483647 w 326"/>
              <a:gd name="T47" fmla="*/ 2147483647 h 409"/>
              <a:gd name="T48" fmla="*/ 2147483647 w 326"/>
              <a:gd name="T49" fmla="*/ 2147483647 h 409"/>
              <a:gd name="T50" fmla="*/ 2147483647 w 326"/>
              <a:gd name="T51" fmla="*/ 2147483647 h 409"/>
              <a:gd name="T52" fmla="*/ 2147483647 w 326"/>
              <a:gd name="T53" fmla="*/ 2147483647 h 409"/>
              <a:gd name="T54" fmla="*/ 2147483647 w 326"/>
              <a:gd name="T55" fmla="*/ 2147483647 h 409"/>
              <a:gd name="T56" fmla="*/ 2147483647 w 326"/>
              <a:gd name="T57" fmla="*/ 2147483647 h 409"/>
              <a:gd name="T58" fmla="*/ 2147483647 w 326"/>
              <a:gd name="T59" fmla="*/ 2147483647 h 409"/>
              <a:gd name="T60" fmla="*/ 2147483647 w 326"/>
              <a:gd name="T61" fmla="*/ 2147483647 h 409"/>
              <a:gd name="T62" fmla="*/ 2147483647 w 326"/>
              <a:gd name="T63" fmla="*/ 2147483647 h 409"/>
              <a:gd name="T64" fmla="*/ 2147483647 w 326"/>
              <a:gd name="T65" fmla="*/ 2147483647 h 40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6"/>
              <a:gd name="T100" fmla="*/ 0 h 409"/>
              <a:gd name="T101" fmla="*/ 326 w 326"/>
              <a:gd name="T102" fmla="*/ 409 h 40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6" h="409">
                <a:moveTo>
                  <a:pt x="129" y="369"/>
                </a:moveTo>
                <a:lnTo>
                  <a:pt x="179" y="344"/>
                </a:lnTo>
                <a:lnTo>
                  <a:pt x="179" y="329"/>
                </a:lnTo>
                <a:lnTo>
                  <a:pt x="171" y="315"/>
                </a:lnTo>
                <a:lnTo>
                  <a:pt x="169" y="299"/>
                </a:lnTo>
                <a:lnTo>
                  <a:pt x="176" y="283"/>
                </a:lnTo>
                <a:lnTo>
                  <a:pt x="190" y="271"/>
                </a:lnTo>
                <a:lnTo>
                  <a:pt x="199" y="261"/>
                </a:lnTo>
                <a:lnTo>
                  <a:pt x="197" y="254"/>
                </a:lnTo>
                <a:lnTo>
                  <a:pt x="186" y="231"/>
                </a:lnTo>
                <a:lnTo>
                  <a:pt x="188" y="212"/>
                </a:lnTo>
                <a:lnTo>
                  <a:pt x="202" y="207"/>
                </a:lnTo>
                <a:lnTo>
                  <a:pt x="220" y="207"/>
                </a:lnTo>
                <a:lnTo>
                  <a:pt x="237" y="196"/>
                </a:lnTo>
                <a:lnTo>
                  <a:pt x="240" y="185"/>
                </a:lnTo>
                <a:lnTo>
                  <a:pt x="235" y="173"/>
                </a:lnTo>
                <a:lnTo>
                  <a:pt x="251" y="150"/>
                </a:lnTo>
                <a:lnTo>
                  <a:pt x="265" y="119"/>
                </a:lnTo>
                <a:lnTo>
                  <a:pt x="270" y="109"/>
                </a:lnTo>
                <a:lnTo>
                  <a:pt x="307" y="90"/>
                </a:lnTo>
                <a:lnTo>
                  <a:pt x="322" y="78"/>
                </a:lnTo>
                <a:lnTo>
                  <a:pt x="326" y="69"/>
                </a:lnTo>
                <a:lnTo>
                  <a:pt x="319" y="57"/>
                </a:lnTo>
                <a:lnTo>
                  <a:pt x="314" y="44"/>
                </a:lnTo>
                <a:lnTo>
                  <a:pt x="272" y="31"/>
                </a:lnTo>
                <a:lnTo>
                  <a:pt x="251" y="35"/>
                </a:lnTo>
                <a:lnTo>
                  <a:pt x="220" y="24"/>
                </a:lnTo>
                <a:lnTo>
                  <a:pt x="202" y="23"/>
                </a:lnTo>
                <a:lnTo>
                  <a:pt x="193" y="15"/>
                </a:lnTo>
                <a:lnTo>
                  <a:pt x="197" y="1"/>
                </a:lnTo>
                <a:lnTo>
                  <a:pt x="178" y="0"/>
                </a:lnTo>
                <a:lnTo>
                  <a:pt x="155" y="1"/>
                </a:lnTo>
                <a:lnTo>
                  <a:pt x="139" y="11"/>
                </a:lnTo>
                <a:lnTo>
                  <a:pt x="134" y="62"/>
                </a:lnTo>
                <a:lnTo>
                  <a:pt x="132" y="74"/>
                </a:lnTo>
                <a:lnTo>
                  <a:pt x="124" y="81"/>
                </a:lnTo>
                <a:lnTo>
                  <a:pt x="110" y="105"/>
                </a:lnTo>
                <a:lnTo>
                  <a:pt x="103" y="113"/>
                </a:lnTo>
                <a:lnTo>
                  <a:pt x="92" y="131"/>
                </a:lnTo>
                <a:lnTo>
                  <a:pt x="77" y="158"/>
                </a:lnTo>
                <a:lnTo>
                  <a:pt x="61" y="177"/>
                </a:lnTo>
                <a:lnTo>
                  <a:pt x="49" y="189"/>
                </a:lnTo>
                <a:lnTo>
                  <a:pt x="24" y="206"/>
                </a:lnTo>
                <a:lnTo>
                  <a:pt x="17" y="226"/>
                </a:lnTo>
                <a:lnTo>
                  <a:pt x="5" y="241"/>
                </a:lnTo>
                <a:lnTo>
                  <a:pt x="15" y="253"/>
                </a:lnTo>
                <a:lnTo>
                  <a:pt x="22" y="275"/>
                </a:lnTo>
                <a:lnTo>
                  <a:pt x="33" y="273"/>
                </a:lnTo>
                <a:lnTo>
                  <a:pt x="56" y="276"/>
                </a:lnTo>
                <a:lnTo>
                  <a:pt x="47" y="284"/>
                </a:lnTo>
                <a:lnTo>
                  <a:pt x="42" y="303"/>
                </a:lnTo>
                <a:lnTo>
                  <a:pt x="33" y="315"/>
                </a:lnTo>
                <a:lnTo>
                  <a:pt x="33" y="325"/>
                </a:lnTo>
                <a:lnTo>
                  <a:pt x="24" y="350"/>
                </a:lnTo>
                <a:lnTo>
                  <a:pt x="19" y="360"/>
                </a:lnTo>
                <a:lnTo>
                  <a:pt x="5" y="372"/>
                </a:lnTo>
                <a:lnTo>
                  <a:pt x="0" y="386"/>
                </a:lnTo>
                <a:lnTo>
                  <a:pt x="3" y="391"/>
                </a:lnTo>
                <a:lnTo>
                  <a:pt x="21" y="390"/>
                </a:lnTo>
                <a:lnTo>
                  <a:pt x="38" y="394"/>
                </a:lnTo>
                <a:lnTo>
                  <a:pt x="56" y="399"/>
                </a:lnTo>
                <a:lnTo>
                  <a:pt x="68" y="406"/>
                </a:lnTo>
                <a:lnTo>
                  <a:pt x="84" y="409"/>
                </a:lnTo>
                <a:lnTo>
                  <a:pt x="99" y="407"/>
                </a:lnTo>
                <a:lnTo>
                  <a:pt x="111" y="405"/>
                </a:lnTo>
                <a:lnTo>
                  <a:pt x="124" y="403"/>
                </a:lnTo>
                <a:lnTo>
                  <a:pt x="129" y="369"/>
                </a:lnTo>
                <a:close/>
              </a:path>
            </a:pathLst>
          </a:custGeom>
          <a:solidFill>
            <a:srgbClr val="39B218"/>
          </a:solidFill>
          <a:ln w="3175">
            <a:solidFill>
              <a:srgbClr val="000000"/>
            </a:solidFill>
            <a:prstDash val="solid"/>
            <a:round/>
            <a:headEnd/>
            <a:tailEnd/>
          </a:ln>
        </p:spPr>
        <p:txBody>
          <a:bodyPr/>
          <a:lstStyle/>
          <a:p>
            <a:endParaRPr lang="cs-CZ"/>
          </a:p>
        </p:txBody>
      </p:sp>
      <p:sp>
        <p:nvSpPr>
          <p:cNvPr id="13339" name="Freeform 28"/>
          <p:cNvSpPr>
            <a:spLocks/>
          </p:cNvSpPr>
          <p:nvPr/>
        </p:nvSpPr>
        <p:spPr bwMode="auto">
          <a:xfrm>
            <a:off x="5413905" y="4235450"/>
            <a:ext cx="631164" cy="615950"/>
          </a:xfrm>
          <a:custGeom>
            <a:avLst/>
            <a:gdLst>
              <a:gd name="T0" fmla="*/ 2147483647 w 330"/>
              <a:gd name="T1" fmla="*/ 2147483647 h 349"/>
              <a:gd name="T2" fmla="*/ 2147483647 w 330"/>
              <a:gd name="T3" fmla="*/ 2147483647 h 349"/>
              <a:gd name="T4" fmla="*/ 2147483647 w 330"/>
              <a:gd name="T5" fmla="*/ 2147483647 h 349"/>
              <a:gd name="T6" fmla="*/ 2147483647 w 330"/>
              <a:gd name="T7" fmla="*/ 2147483647 h 349"/>
              <a:gd name="T8" fmla="*/ 2147483647 w 330"/>
              <a:gd name="T9" fmla="*/ 2147483647 h 349"/>
              <a:gd name="T10" fmla="*/ 2147483647 w 330"/>
              <a:gd name="T11" fmla="*/ 2147483647 h 349"/>
              <a:gd name="T12" fmla="*/ 2147483647 w 330"/>
              <a:gd name="T13" fmla="*/ 2147483647 h 349"/>
              <a:gd name="T14" fmla="*/ 2147483647 w 330"/>
              <a:gd name="T15" fmla="*/ 2147483647 h 349"/>
              <a:gd name="T16" fmla="*/ 2147483647 w 330"/>
              <a:gd name="T17" fmla="*/ 2147483647 h 349"/>
              <a:gd name="T18" fmla="*/ 2147483647 w 330"/>
              <a:gd name="T19" fmla="*/ 2147483647 h 349"/>
              <a:gd name="T20" fmla="*/ 2147483647 w 330"/>
              <a:gd name="T21" fmla="*/ 2147483647 h 349"/>
              <a:gd name="T22" fmla="*/ 2147483647 w 330"/>
              <a:gd name="T23" fmla="*/ 2147483647 h 349"/>
              <a:gd name="T24" fmla="*/ 2147483647 w 330"/>
              <a:gd name="T25" fmla="*/ 2147483647 h 349"/>
              <a:gd name="T26" fmla="*/ 2147483647 w 330"/>
              <a:gd name="T27" fmla="*/ 2147483647 h 349"/>
              <a:gd name="T28" fmla="*/ 2147483647 w 330"/>
              <a:gd name="T29" fmla="*/ 2147483647 h 349"/>
              <a:gd name="T30" fmla="*/ 2147483647 w 330"/>
              <a:gd name="T31" fmla="*/ 2147483647 h 349"/>
              <a:gd name="T32" fmla="*/ 2147483647 w 330"/>
              <a:gd name="T33" fmla="*/ 2147483647 h 349"/>
              <a:gd name="T34" fmla="*/ 2147483647 w 330"/>
              <a:gd name="T35" fmla="*/ 2147483647 h 349"/>
              <a:gd name="T36" fmla="*/ 2147483647 w 330"/>
              <a:gd name="T37" fmla="*/ 2147483647 h 349"/>
              <a:gd name="T38" fmla="*/ 2147483647 w 330"/>
              <a:gd name="T39" fmla="*/ 2147483647 h 349"/>
              <a:gd name="T40" fmla="*/ 2147483647 w 330"/>
              <a:gd name="T41" fmla="*/ 0 h 349"/>
              <a:gd name="T42" fmla="*/ 2147483647 w 330"/>
              <a:gd name="T43" fmla="*/ 2147483647 h 349"/>
              <a:gd name="T44" fmla="*/ 2147483647 w 330"/>
              <a:gd name="T45" fmla="*/ 2147483647 h 349"/>
              <a:gd name="T46" fmla="*/ 2147483647 w 330"/>
              <a:gd name="T47" fmla="*/ 2147483647 h 349"/>
              <a:gd name="T48" fmla="*/ 2147483647 w 330"/>
              <a:gd name="T49" fmla="*/ 2147483647 h 349"/>
              <a:gd name="T50" fmla="*/ 2147483647 w 330"/>
              <a:gd name="T51" fmla="*/ 2147483647 h 349"/>
              <a:gd name="T52" fmla="*/ 2147483647 w 330"/>
              <a:gd name="T53" fmla="*/ 2147483647 h 349"/>
              <a:gd name="T54" fmla="*/ 2147483647 w 330"/>
              <a:gd name="T55" fmla="*/ 2147483647 h 349"/>
              <a:gd name="T56" fmla="*/ 2147483647 w 330"/>
              <a:gd name="T57" fmla="*/ 2147483647 h 349"/>
              <a:gd name="T58" fmla="*/ 2147483647 w 330"/>
              <a:gd name="T59" fmla="*/ 2147483647 h 349"/>
              <a:gd name="T60" fmla="*/ 2147483647 w 330"/>
              <a:gd name="T61" fmla="*/ 2147483647 h 349"/>
              <a:gd name="T62" fmla="*/ 2147483647 w 330"/>
              <a:gd name="T63" fmla="*/ 2147483647 h 349"/>
              <a:gd name="T64" fmla="*/ 2147483647 w 330"/>
              <a:gd name="T65" fmla="*/ 2147483647 h 349"/>
              <a:gd name="T66" fmla="*/ 2147483647 w 330"/>
              <a:gd name="T67" fmla="*/ 2147483647 h 349"/>
              <a:gd name="T68" fmla="*/ 2147483647 w 330"/>
              <a:gd name="T69" fmla="*/ 2147483647 h 349"/>
              <a:gd name="T70" fmla="*/ 2147483647 w 330"/>
              <a:gd name="T71" fmla="*/ 2147483647 h 349"/>
              <a:gd name="T72" fmla="*/ 2147483647 w 330"/>
              <a:gd name="T73" fmla="*/ 2147483647 h 349"/>
              <a:gd name="T74" fmla="*/ 2147483647 w 330"/>
              <a:gd name="T75" fmla="*/ 2147483647 h 349"/>
              <a:gd name="T76" fmla="*/ 2147483647 w 330"/>
              <a:gd name="T77" fmla="*/ 2147483647 h 349"/>
              <a:gd name="T78" fmla="*/ 2147483647 w 330"/>
              <a:gd name="T79" fmla="*/ 2147483647 h 349"/>
              <a:gd name="T80" fmla="*/ 2147483647 w 330"/>
              <a:gd name="T81" fmla="*/ 2147483647 h 349"/>
              <a:gd name="T82" fmla="*/ 2147483647 w 330"/>
              <a:gd name="T83" fmla="*/ 2147483647 h 349"/>
              <a:gd name="T84" fmla="*/ 2147483647 w 330"/>
              <a:gd name="T85" fmla="*/ 2147483647 h 349"/>
              <a:gd name="T86" fmla="*/ 2147483647 w 330"/>
              <a:gd name="T87" fmla="*/ 2147483647 h 349"/>
              <a:gd name="T88" fmla="*/ 2147483647 w 330"/>
              <a:gd name="T89" fmla="*/ 2147483647 h 349"/>
              <a:gd name="T90" fmla="*/ 2147483647 w 330"/>
              <a:gd name="T91" fmla="*/ 2147483647 h 349"/>
              <a:gd name="T92" fmla="*/ 2147483647 w 330"/>
              <a:gd name="T93" fmla="*/ 2147483647 h 349"/>
              <a:gd name="T94" fmla="*/ 2147483647 w 330"/>
              <a:gd name="T95" fmla="*/ 2147483647 h 349"/>
              <a:gd name="T96" fmla="*/ 2147483647 w 330"/>
              <a:gd name="T97" fmla="*/ 2147483647 h 349"/>
              <a:gd name="T98" fmla="*/ 2147483647 w 330"/>
              <a:gd name="T99" fmla="*/ 2147483647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0"/>
              <a:gd name="T151" fmla="*/ 0 h 349"/>
              <a:gd name="T152" fmla="*/ 330 w 330"/>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0" h="349">
                <a:moveTo>
                  <a:pt x="75" y="321"/>
                </a:moveTo>
                <a:lnTo>
                  <a:pt x="80" y="305"/>
                </a:lnTo>
                <a:lnTo>
                  <a:pt x="89" y="298"/>
                </a:lnTo>
                <a:lnTo>
                  <a:pt x="98" y="287"/>
                </a:lnTo>
                <a:lnTo>
                  <a:pt x="108" y="295"/>
                </a:lnTo>
                <a:lnTo>
                  <a:pt x="127" y="295"/>
                </a:lnTo>
                <a:lnTo>
                  <a:pt x="138" y="307"/>
                </a:lnTo>
                <a:lnTo>
                  <a:pt x="152" y="311"/>
                </a:lnTo>
                <a:lnTo>
                  <a:pt x="169" y="328"/>
                </a:lnTo>
                <a:lnTo>
                  <a:pt x="183" y="326"/>
                </a:lnTo>
                <a:lnTo>
                  <a:pt x="183" y="317"/>
                </a:lnTo>
                <a:lnTo>
                  <a:pt x="211" y="310"/>
                </a:lnTo>
                <a:lnTo>
                  <a:pt x="220" y="317"/>
                </a:lnTo>
                <a:lnTo>
                  <a:pt x="234" y="306"/>
                </a:lnTo>
                <a:lnTo>
                  <a:pt x="256" y="309"/>
                </a:lnTo>
                <a:lnTo>
                  <a:pt x="260" y="303"/>
                </a:lnTo>
                <a:lnTo>
                  <a:pt x="281" y="305"/>
                </a:lnTo>
                <a:lnTo>
                  <a:pt x="296" y="302"/>
                </a:lnTo>
                <a:lnTo>
                  <a:pt x="305" y="305"/>
                </a:lnTo>
                <a:lnTo>
                  <a:pt x="302" y="279"/>
                </a:lnTo>
                <a:lnTo>
                  <a:pt x="316" y="251"/>
                </a:lnTo>
                <a:lnTo>
                  <a:pt x="330" y="237"/>
                </a:lnTo>
                <a:lnTo>
                  <a:pt x="309" y="221"/>
                </a:lnTo>
                <a:lnTo>
                  <a:pt x="293" y="206"/>
                </a:lnTo>
                <a:lnTo>
                  <a:pt x="288" y="184"/>
                </a:lnTo>
                <a:lnTo>
                  <a:pt x="290" y="163"/>
                </a:lnTo>
                <a:lnTo>
                  <a:pt x="310" y="153"/>
                </a:lnTo>
                <a:lnTo>
                  <a:pt x="298" y="150"/>
                </a:lnTo>
                <a:lnTo>
                  <a:pt x="284" y="134"/>
                </a:lnTo>
                <a:lnTo>
                  <a:pt x="296" y="122"/>
                </a:lnTo>
                <a:lnTo>
                  <a:pt x="286" y="111"/>
                </a:lnTo>
                <a:lnTo>
                  <a:pt x="272" y="122"/>
                </a:lnTo>
                <a:lnTo>
                  <a:pt x="234" y="114"/>
                </a:lnTo>
                <a:lnTo>
                  <a:pt x="213" y="103"/>
                </a:lnTo>
                <a:lnTo>
                  <a:pt x="204" y="77"/>
                </a:lnTo>
                <a:lnTo>
                  <a:pt x="180" y="71"/>
                </a:lnTo>
                <a:lnTo>
                  <a:pt x="166" y="58"/>
                </a:lnTo>
                <a:lnTo>
                  <a:pt x="159" y="39"/>
                </a:lnTo>
                <a:lnTo>
                  <a:pt x="134" y="16"/>
                </a:lnTo>
                <a:lnTo>
                  <a:pt x="115" y="11"/>
                </a:lnTo>
                <a:lnTo>
                  <a:pt x="108" y="8"/>
                </a:lnTo>
                <a:lnTo>
                  <a:pt x="101" y="0"/>
                </a:lnTo>
                <a:lnTo>
                  <a:pt x="87" y="6"/>
                </a:lnTo>
                <a:lnTo>
                  <a:pt x="72" y="7"/>
                </a:lnTo>
                <a:lnTo>
                  <a:pt x="51" y="19"/>
                </a:lnTo>
                <a:lnTo>
                  <a:pt x="33" y="20"/>
                </a:lnTo>
                <a:lnTo>
                  <a:pt x="24" y="26"/>
                </a:lnTo>
                <a:lnTo>
                  <a:pt x="5" y="27"/>
                </a:lnTo>
                <a:lnTo>
                  <a:pt x="17" y="34"/>
                </a:lnTo>
                <a:lnTo>
                  <a:pt x="16" y="41"/>
                </a:lnTo>
                <a:lnTo>
                  <a:pt x="19" y="46"/>
                </a:lnTo>
                <a:lnTo>
                  <a:pt x="16" y="50"/>
                </a:lnTo>
                <a:lnTo>
                  <a:pt x="21" y="54"/>
                </a:lnTo>
                <a:lnTo>
                  <a:pt x="26" y="52"/>
                </a:lnTo>
                <a:lnTo>
                  <a:pt x="31" y="54"/>
                </a:lnTo>
                <a:lnTo>
                  <a:pt x="26" y="57"/>
                </a:lnTo>
                <a:lnTo>
                  <a:pt x="28" y="68"/>
                </a:lnTo>
                <a:lnTo>
                  <a:pt x="38" y="73"/>
                </a:lnTo>
                <a:lnTo>
                  <a:pt x="56" y="73"/>
                </a:lnTo>
                <a:lnTo>
                  <a:pt x="59" y="76"/>
                </a:lnTo>
                <a:lnTo>
                  <a:pt x="54" y="79"/>
                </a:lnTo>
                <a:lnTo>
                  <a:pt x="42" y="79"/>
                </a:lnTo>
                <a:lnTo>
                  <a:pt x="37" y="87"/>
                </a:lnTo>
                <a:lnTo>
                  <a:pt x="42" y="98"/>
                </a:lnTo>
                <a:lnTo>
                  <a:pt x="42" y="102"/>
                </a:lnTo>
                <a:lnTo>
                  <a:pt x="58" y="102"/>
                </a:lnTo>
                <a:lnTo>
                  <a:pt x="59" y="114"/>
                </a:lnTo>
                <a:lnTo>
                  <a:pt x="45" y="134"/>
                </a:lnTo>
                <a:lnTo>
                  <a:pt x="47" y="140"/>
                </a:lnTo>
                <a:lnTo>
                  <a:pt x="42" y="145"/>
                </a:lnTo>
                <a:lnTo>
                  <a:pt x="45" y="152"/>
                </a:lnTo>
                <a:lnTo>
                  <a:pt x="59" y="153"/>
                </a:lnTo>
                <a:lnTo>
                  <a:pt x="84" y="169"/>
                </a:lnTo>
                <a:lnTo>
                  <a:pt x="79" y="177"/>
                </a:lnTo>
                <a:lnTo>
                  <a:pt x="68" y="177"/>
                </a:lnTo>
                <a:lnTo>
                  <a:pt x="61" y="175"/>
                </a:lnTo>
                <a:lnTo>
                  <a:pt x="58" y="179"/>
                </a:lnTo>
                <a:lnTo>
                  <a:pt x="79" y="196"/>
                </a:lnTo>
                <a:lnTo>
                  <a:pt x="77" y="207"/>
                </a:lnTo>
                <a:lnTo>
                  <a:pt x="66" y="206"/>
                </a:lnTo>
                <a:lnTo>
                  <a:pt x="38" y="213"/>
                </a:lnTo>
                <a:lnTo>
                  <a:pt x="37" y="219"/>
                </a:lnTo>
                <a:lnTo>
                  <a:pt x="47" y="229"/>
                </a:lnTo>
                <a:lnTo>
                  <a:pt x="47" y="236"/>
                </a:lnTo>
                <a:lnTo>
                  <a:pt x="42" y="237"/>
                </a:lnTo>
                <a:lnTo>
                  <a:pt x="35" y="229"/>
                </a:lnTo>
                <a:lnTo>
                  <a:pt x="30" y="229"/>
                </a:lnTo>
                <a:lnTo>
                  <a:pt x="17" y="237"/>
                </a:lnTo>
                <a:lnTo>
                  <a:pt x="14" y="253"/>
                </a:lnTo>
                <a:lnTo>
                  <a:pt x="2" y="259"/>
                </a:lnTo>
                <a:lnTo>
                  <a:pt x="0" y="270"/>
                </a:lnTo>
                <a:lnTo>
                  <a:pt x="9" y="286"/>
                </a:lnTo>
                <a:lnTo>
                  <a:pt x="2" y="294"/>
                </a:lnTo>
                <a:lnTo>
                  <a:pt x="2" y="302"/>
                </a:lnTo>
                <a:lnTo>
                  <a:pt x="26" y="314"/>
                </a:lnTo>
                <a:lnTo>
                  <a:pt x="42" y="325"/>
                </a:lnTo>
                <a:lnTo>
                  <a:pt x="54" y="332"/>
                </a:lnTo>
                <a:lnTo>
                  <a:pt x="63" y="345"/>
                </a:lnTo>
                <a:lnTo>
                  <a:pt x="72" y="349"/>
                </a:lnTo>
                <a:lnTo>
                  <a:pt x="79" y="333"/>
                </a:lnTo>
                <a:lnTo>
                  <a:pt x="75" y="321"/>
                </a:lnTo>
                <a:close/>
              </a:path>
            </a:pathLst>
          </a:custGeom>
          <a:solidFill>
            <a:schemeClr val="bg1"/>
          </a:solidFill>
          <a:ln w="3175">
            <a:solidFill>
              <a:srgbClr val="000000"/>
            </a:solidFill>
            <a:prstDash val="solid"/>
            <a:round/>
            <a:headEnd/>
            <a:tailEnd/>
          </a:ln>
        </p:spPr>
        <p:txBody>
          <a:bodyPr/>
          <a:lstStyle/>
          <a:p>
            <a:endParaRPr lang="cs-CZ"/>
          </a:p>
        </p:txBody>
      </p:sp>
      <p:sp>
        <p:nvSpPr>
          <p:cNvPr id="13340" name="Freeform 29"/>
          <p:cNvSpPr>
            <a:spLocks noEditPoints="1"/>
          </p:cNvSpPr>
          <p:nvPr/>
        </p:nvSpPr>
        <p:spPr bwMode="auto">
          <a:xfrm>
            <a:off x="3790421" y="3013075"/>
            <a:ext cx="1109266" cy="1068388"/>
          </a:xfrm>
          <a:custGeom>
            <a:avLst/>
            <a:gdLst>
              <a:gd name="T0" fmla="*/ 2147483647 w 580"/>
              <a:gd name="T1" fmla="*/ 2147483647 h 605"/>
              <a:gd name="T2" fmla="*/ 2147483647 w 580"/>
              <a:gd name="T3" fmla="*/ 2147483647 h 605"/>
              <a:gd name="T4" fmla="*/ 2147483647 w 580"/>
              <a:gd name="T5" fmla="*/ 2147483647 h 605"/>
              <a:gd name="T6" fmla="*/ 2147483647 w 580"/>
              <a:gd name="T7" fmla="*/ 2147483647 h 605"/>
              <a:gd name="T8" fmla="*/ 2147483647 w 580"/>
              <a:gd name="T9" fmla="*/ 2147483647 h 605"/>
              <a:gd name="T10" fmla="*/ 2147483647 w 580"/>
              <a:gd name="T11" fmla="*/ 2147483647 h 605"/>
              <a:gd name="T12" fmla="*/ 2147483647 w 580"/>
              <a:gd name="T13" fmla="*/ 2147483647 h 605"/>
              <a:gd name="T14" fmla="*/ 2147483647 w 580"/>
              <a:gd name="T15" fmla="*/ 2147483647 h 605"/>
              <a:gd name="T16" fmla="*/ 2147483647 w 580"/>
              <a:gd name="T17" fmla="*/ 2147483647 h 605"/>
              <a:gd name="T18" fmla="*/ 2147483647 w 580"/>
              <a:gd name="T19" fmla="*/ 2147483647 h 605"/>
              <a:gd name="T20" fmla="*/ 2147483647 w 580"/>
              <a:gd name="T21" fmla="*/ 2147483647 h 605"/>
              <a:gd name="T22" fmla="*/ 2147483647 w 580"/>
              <a:gd name="T23" fmla="*/ 2147483647 h 605"/>
              <a:gd name="T24" fmla="*/ 2147483647 w 580"/>
              <a:gd name="T25" fmla="*/ 2147483647 h 605"/>
              <a:gd name="T26" fmla="*/ 2147483647 w 580"/>
              <a:gd name="T27" fmla="*/ 2147483647 h 605"/>
              <a:gd name="T28" fmla="*/ 2147483647 w 580"/>
              <a:gd name="T29" fmla="*/ 2147483647 h 605"/>
              <a:gd name="T30" fmla="*/ 2147483647 w 580"/>
              <a:gd name="T31" fmla="*/ 2147483647 h 605"/>
              <a:gd name="T32" fmla="*/ 2147483647 w 580"/>
              <a:gd name="T33" fmla="*/ 2147483647 h 605"/>
              <a:gd name="T34" fmla="*/ 2147483647 w 580"/>
              <a:gd name="T35" fmla="*/ 2147483647 h 605"/>
              <a:gd name="T36" fmla="*/ 2147483647 w 580"/>
              <a:gd name="T37" fmla="*/ 2147483647 h 605"/>
              <a:gd name="T38" fmla="*/ 2147483647 w 580"/>
              <a:gd name="T39" fmla="*/ 2147483647 h 605"/>
              <a:gd name="T40" fmla="*/ 2147483647 w 580"/>
              <a:gd name="T41" fmla="*/ 2147483647 h 605"/>
              <a:gd name="T42" fmla="*/ 2147483647 w 580"/>
              <a:gd name="T43" fmla="*/ 2147483647 h 605"/>
              <a:gd name="T44" fmla="*/ 2147483647 w 580"/>
              <a:gd name="T45" fmla="*/ 2147483647 h 605"/>
              <a:gd name="T46" fmla="*/ 2147483647 w 580"/>
              <a:gd name="T47" fmla="*/ 2147483647 h 605"/>
              <a:gd name="T48" fmla="*/ 2147483647 w 580"/>
              <a:gd name="T49" fmla="*/ 2147483647 h 605"/>
              <a:gd name="T50" fmla="*/ 2147483647 w 580"/>
              <a:gd name="T51" fmla="*/ 2147483647 h 605"/>
              <a:gd name="T52" fmla="*/ 2147483647 w 580"/>
              <a:gd name="T53" fmla="*/ 2147483647 h 605"/>
              <a:gd name="T54" fmla="*/ 2147483647 w 580"/>
              <a:gd name="T55" fmla="*/ 2147483647 h 605"/>
              <a:gd name="T56" fmla="*/ 2147483647 w 580"/>
              <a:gd name="T57" fmla="*/ 2147483647 h 605"/>
              <a:gd name="T58" fmla="*/ 2147483647 w 580"/>
              <a:gd name="T59" fmla="*/ 2147483647 h 605"/>
              <a:gd name="T60" fmla="*/ 2147483647 w 580"/>
              <a:gd name="T61" fmla="*/ 2147483647 h 605"/>
              <a:gd name="T62" fmla="*/ 2147483647 w 580"/>
              <a:gd name="T63" fmla="*/ 2147483647 h 605"/>
              <a:gd name="T64" fmla="*/ 2147483647 w 580"/>
              <a:gd name="T65" fmla="*/ 2147483647 h 605"/>
              <a:gd name="T66" fmla="*/ 2147483647 w 580"/>
              <a:gd name="T67" fmla="*/ 2147483647 h 605"/>
              <a:gd name="T68" fmla="*/ 2147483647 w 580"/>
              <a:gd name="T69" fmla="*/ 2147483647 h 605"/>
              <a:gd name="T70" fmla="*/ 2147483647 w 580"/>
              <a:gd name="T71" fmla="*/ 2147483647 h 605"/>
              <a:gd name="T72" fmla="*/ 2147483647 w 580"/>
              <a:gd name="T73" fmla="*/ 2147483647 h 605"/>
              <a:gd name="T74" fmla="*/ 2147483647 w 580"/>
              <a:gd name="T75" fmla="*/ 2147483647 h 605"/>
              <a:gd name="T76" fmla="*/ 2147483647 w 580"/>
              <a:gd name="T77" fmla="*/ 2147483647 h 605"/>
              <a:gd name="T78" fmla="*/ 2147483647 w 580"/>
              <a:gd name="T79" fmla="*/ 2147483647 h 605"/>
              <a:gd name="T80" fmla="*/ 2147483647 w 580"/>
              <a:gd name="T81" fmla="*/ 2147483647 h 605"/>
              <a:gd name="T82" fmla="*/ 2147483647 w 580"/>
              <a:gd name="T83" fmla="*/ 2147483647 h 605"/>
              <a:gd name="T84" fmla="*/ 2147483647 w 580"/>
              <a:gd name="T85" fmla="*/ 2147483647 h 605"/>
              <a:gd name="T86" fmla="*/ 2147483647 w 580"/>
              <a:gd name="T87" fmla="*/ 2147483647 h 605"/>
              <a:gd name="T88" fmla="*/ 2147483647 w 580"/>
              <a:gd name="T89" fmla="*/ 2147483647 h 605"/>
              <a:gd name="T90" fmla="*/ 2147483647 w 580"/>
              <a:gd name="T91" fmla="*/ 2147483647 h 605"/>
              <a:gd name="T92" fmla="*/ 2147483647 w 580"/>
              <a:gd name="T93" fmla="*/ 2147483647 h 605"/>
              <a:gd name="T94" fmla="*/ 2147483647 w 580"/>
              <a:gd name="T95" fmla="*/ 2147483647 h 605"/>
              <a:gd name="T96" fmla="*/ 2147483647 w 580"/>
              <a:gd name="T97" fmla="*/ 2147483647 h 605"/>
              <a:gd name="T98" fmla="*/ 2147483647 w 580"/>
              <a:gd name="T99" fmla="*/ 2147483647 h 6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0"/>
              <a:gd name="T151" fmla="*/ 0 h 605"/>
              <a:gd name="T152" fmla="*/ 580 w 580"/>
              <a:gd name="T153" fmla="*/ 605 h 6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0" h="605">
                <a:moveTo>
                  <a:pt x="68" y="170"/>
                </a:moveTo>
                <a:lnTo>
                  <a:pt x="70" y="179"/>
                </a:lnTo>
                <a:lnTo>
                  <a:pt x="89" y="187"/>
                </a:lnTo>
                <a:lnTo>
                  <a:pt x="85" y="198"/>
                </a:lnTo>
                <a:lnTo>
                  <a:pt x="64" y="210"/>
                </a:lnTo>
                <a:lnTo>
                  <a:pt x="54" y="229"/>
                </a:lnTo>
                <a:lnTo>
                  <a:pt x="43" y="230"/>
                </a:lnTo>
                <a:lnTo>
                  <a:pt x="31" y="224"/>
                </a:lnTo>
                <a:lnTo>
                  <a:pt x="19" y="222"/>
                </a:lnTo>
                <a:lnTo>
                  <a:pt x="17" y="230"/>
                </a:lnTo>
                <a:lnTo>
                  <a:pt x="19" y="253"/>
                </a:lnTo>
                <a:lnTo>
                  <a:pt x="12" y="281"/>
                </a:lnTo>
                <a:lnTo>
                  <a:pt x="3" y="294"/>
                </a:lnTo>
                <a:lnTo>
                  <a:pt x="5" y="316"/>
                </a:lnTo>
                <a:lnTo>
                  <a:pt x="10" y="322"/>
                </a:lnTo>
                <a:lnTo>
                  <a:pt x="10" y="332"/>
                </a:lnTo>
                <a:lnTo>
                  <a:pt x="15" y="341"/>
                </a:lnTo>
                <a:lnTo>
                  <a:pt x="14" y="348"/>
                </a:lnTo>
                <a:lnTo>
                  <a:pt x="0" y="362"/>
                </a:lnTo>
                <a:lnTo>
                  <a:pt x="9" y="367"/>
                </a:lnTo>
                <a:lnTo>
                  <a:pt x="5" y="374"/>
                </a:lnTo>
                <a:lnTo>
                  <a:pt x="12" y="394"/>
                </a:lnTo>
                <a:lnTo>
                  <a:pt x="12" y="406"/>
                </a:lnTo>
                <a:lnTo>
                  <a:pt x="5" y="412"/>
                </a:lnTo>
                <a:lnTo>
                  <a:pt x="19" y="423"/>
                </a:lnTo>
                <a:lnTo>
                  <a:pt x="33" y="442"/>
                </a:lnTo>
                <a:lnTo>
                  <a:pt x="56" y="446"/>
                </a:lnTo>
                <a:lnTo>
                  <a:pt x="120" y="467"/>
                </a:lnTo>
                <a:lnTo>
                  <a:pt x="115" y="478"/>
                </a:lnTo>
                <a:lnTo>
                  <a:pt x="87" y="511"/>
                </a:lnTo>
                <a:lnTo>
                  <a:pt x="70" y="559"/>
                </a:lnTo>
                <a:lnTo>
                  <a:pt x="71" y="573"/>
                </a:lnTo>
                <a:lnTo>
                  <a:pt x="80" y="580"/>
                </a:lnTo>
                <a:lnTo>
                  <a:pt x="125" y="578"/>
                </a:lnTo>
                <a:lnTo>
                  <a:pt x="158" y="574"/>
                </a:lnTo>
                <a:lnTo>
                  <a:pt x="204" y="592"/>
                </a:lnTo>
                <a:lnTo>
                  <a:pt x="218" y="588"/>
                </a:lnTo>
                <a:lnTo>
                  <a:pt x="240" y="591"/>
                </a:lnTo>
                <a:lnTo>
                  <a:pt x="258" y="605"/>
                </a:lnTo>
                <a:lnTo>
                  <a:pt x="279" y="589"/>
                </a:lnTo>
                <a:lnTo>
                  <a:pt x="308" y="600"/>
                </a:lnTo>
                <a:lnTo>
                  <a:pt x="326" y="600"/>
                </a:lnTo>
                <a:lnTo>
                  <a:pt x="352" y="589"/>
                </a:lnTo>
                <a:lnTo>
                  <a:pt x="399" y="582"/>
                </a:lnTo>
                <a:lnTo>
                  <a:pt x="432" y="587"/>
                </a:lnTo>
                <a:lnTo>
                  <a:pt x="438" y="593"/>
                </a:lnTo>
                <a:lnTo>
                  <a:pt x="446" y="591"/>
                </a:lnTo>
                <a:lnTo>
                  <a:pt x="446" y="582"/>
                </a:lnTo>
                <a:lnTo>
                  <a:pt x="438" y="551"/>
                </a:lnTo>
                <a:lnTo>
                  <a:pt x="444" y="540"/>
                </a:lnTo>
                <a:lnTo>
                  <a:pt x="472" y="532"/>
                </a:lnTo>
                <a:lnTo>
                  <a:pt x="483" y="515"/>
                </a:lnTo>
                <a:lnTo>
                  <a:pt x="504" y="508"/>
                </a:lnTo>
                <a:lnTo>
                  <a:pt x="506" y="501"/>
                </a:lnTo>
                <a:lnTo>
                  <a:pt x="411" y="428"/>
                </a:lnTo>
                <a:lnTo>
                  <a:pt x="410" y="400"/>
                </a:lnTo>
                <a:lnTo>
                  <a:pt x="387" y="385"/>
                </a:lnTo>
                <a:lnTo>
                  <a:pt x="387" y="377"/>
                </a:lnTo>
                <a:lnTo>
                  <a:pt x="410" y="386"/>
                </a:lnTo>
                <a:lnTo>
                  <a:pt x="417" y="374"/>
                </a:lnTo>
                <a:lnTo>
                  <a:pt x="478" y="355"/>
                </a:lnTo>
                <a:lnTo>
                  <a:pt x="485" y="346"/>
                </a:lnTo>
                <a:lnTo>
                  <a:pt x="530" y="332"/>
                </a:lnTo>
                <a:lnTo>
                  <a:pt x="535" y="312"/>
                </a:lnTo>
                <a:lnTo>
                  <a:pt x="546" y="314"/>
                </a:lnTo>
                <a:lnTo>
                  <a:pt x="563" y="335"/>
                </a:lnTo>
                <a:lnTo>
                  <a:pt x="570" y="335"/>
                </a:lnTo>
                <a:lnTo>
                  <a:pt x="575" y="327"/>
                </a:lnTo>
                <a:lnTo>
                  <a:pt x="579" y="310"/>
                </a:lnTo>
                <a:lnTo>
                  <a:pt x="580" y="291"/>
                </a:lnTo>
                <a:lnTo>
                  <a:pt x="561" y="271"/>
                </a:lnTo>
                <a:lnTo>
                  <a:pt x="558" y="225"/>
                </a:lnTo>
                <a:lnTo>
                  <a:pt x="549" y="188"/>
                </a:lnTo>
                <a:lnTo>
                  <a:pt x="533" y="172"/>
                </a:lnTo>
                <a:lnTo>
                  <a:pt x="546" y="151"/>
                </a:lnTo>
                <a:lnTo>
                  <a:pt x="547" y="125"/>
                </a:lnTo>
                <a:lnTo>
                  <a:pt x="535" y="103"/>
                </a:lnTo>
                <a:lnTo>
                  <a:pt x="511" y="96"/>
                </a:lnTo>
                <a:lnTo>
                  <a:pt x="509" y="86"/>
                </a:lnTo>
                <a:lnTo>
                  <a:pt x="499" y="73"/>
                </a:lnTo>
                <a:lnTo>
                  <a:pt x="488" y="73"/>
                </a:lnTo>
                <a:lnTo>
                  <a:pt x="479" y="68"/>
                </a:lnTo>
                <a:lnTo>
                  <a:pt x="476" y="63"/>
                </a:lnTo>
                <a:lnTo>
                  <a:pt x="462" y="52"/>
                </a:lnTo>
                <a:lnTo>
                  <a:pt x="444" y="54"/>
                </a:lnTo>
                <a:lnTo>
                  <a:pt x="429" y="60"/>
                </a:lnTo>
                <a:lnTo>
                  <a:pt x="438" y="52"/>
                </a:lnTo>
                <a:lnTo>
                  <a:pt x="448" y="46"/>
                </a:lnTo>
                <a:lnTo>
                  <a:pt x="432" y="46"/>
                </a:lnTo>
                <a:lnTo>
                  <a:pt x="417" y="60"/>
                </a:lnTo>
                <a:lnTo>
                  <a:pt x="406" y="65"/>
                </a:lnTo>
                <a:lnTo>
                  <a:pt x="385" y="68"/>
                </a:lnTo>
                <a:lnTo>
                  <a:pt x="368" y="79"/>
                </a:lnTo>
                <a:lnTo>
                  <a:pt x="371" y="83"/>
                </a:lnTo>
                <a:lnTo>
                  <a:pt x="347" y="79"/>
                </a:lnTo>
                <a:lnTo>
                  <a:pt x="331" y="86"/>
                </a:lnTo>
                <a:lnTo>
                  <a:pt x="328" y="76"/>
                </a:lnTo>
                <a:lnTo>
                  <a:pt x="333" y="69"/>
                </a:lnTo>
                <a:lnTo>
                  <a:pt x="347" y="60"/>
                </a:lnTo>
                <a:lnTo>
                  <a:pt x="347" y="52"/>
                </a:lnTo>
                <a:lnTo>
                  <a:pt x="317" y="53"/>
                </a:lnTo>
                <a:lnTo>
                  <a:pt x="314" y="46"/>
                </a:lnTo>
                <a:lnTo>
                  <a:pt x="301" y="42"/>
                </a:lnTo>
                <a:lnTo>
                  <a:pt x="289" y="46"/>
                </a:lnTo>
                <a:lnTo>
                  <a:pt x="289" y="40"/>
                </a:lnTo>
                <a:lnTo>
                  <a:pt x="277" y="37"/>
                </a:lnTo>
                <a:lnTo>
                  <a:pt x="286" y="30"/>
                </a:lnTo>
                <a:lnTo>
                  <a:pt x="286" y="23"/>
                </a:lnTo>
                <a:lnTo>
                  <a:pt x="281" y="14"/>
                </a:lnTo>
                <a:lnTo>
                  <a:pt x="265" y="7"/>
                </a:lnTo>
                <a:lnTo>
                  <a:pt x="249" y="7"/>
                </a:lnTo>
                <a:lnTo>
                  <a:pt x="214" y="0"/>
                </a:lnTo>
                <a:lnTo>
                  <a:pt x="213" y="8"/>
                </a:lnTo>
                <a:lnTo>
                  <a:pt x="228" y="33"/>
                </a:lnTo>
                <a:lnTo>
                  <a:pt x="214" y="38"/>
                </a:lnTo>
                <a:lnTo>
                  <a:pt x="209" y="45"/>
                </a:lnTo>
                <a:lnTo>
                  <a:pt x="220" y="49"/>
                </a:lnTo>
                <a:lnTo>
                  <a:pt x="216" y="54"/>
                </a:lnTo>
                <a:lnTo>
                  <a:pt x="225" y="64"/>
                </a:lnTo>
                <a:lnTo>
                  <a:pt x="218" y="67"/>
                </a:lnTo>
                <a:lnTo>
                  <a:pt x="216" y="73"/>
                </a:lnTo>
                <a:lnTo>
                  <a:pt x="228" y="84"/>
                </a:lnTo>
                <a:lnTo>
                  <a:pt x="204" y="83"/>
                </a:lnTo>
                <a:lnTo>
                  <a:pt x="197" y="92"/>
                </a:lnTo>
                <a:lnTo>
                  <a:pt x="193" y="119"/>
                </a:lnTo>
                <a:lnTo>
                  <a:pt x="188" y="109"/>
                </a:lnTo>
                <a:lnTo>
                  <a:pt x="179" y="106"/>
                </a:lnTo>
                <a:lnTo>
                  <a:pt x="178" y="114"/>
                </a:lnTo>
                <a:lnTo>
                  <a:pt x="171" y="114"/>
                </a:lnTo>
                <a:lnTo>
                  <a:pt x="169" y="103"/>
                </a:lnTo>
                <a:lnTo>
                  <a:pt x="165" y="95"/>
                </a:lnTo>
                <a:lnTo>
                  <a:pt x="148" y="91"/>
                </a:lnTo>
                <a:lnTo>
                  <a:pt x="117" y="92"/>
                </a:lnTo>
                <a:lnTo>
                  <a:pt x="108" y="103"/>
                </a:lnTo>
                <a:lnTo>
                  <a:pt x="115" y="114"/>
                </a:lnTo>
                <a:lnTo>
                  <a:pt x="120" y="122"/>
                </a:lnTo>
                <a:lnTo>
                  <a:pt x="103" y="123"/>
                </a:lnTo>
                <a:lnTo>
                  <a:pt x="85" y="163"/>
                </a:lnTo>
                <a:lnTo>
                  <a:pt x="68" y="170"/>
                </a:lnTo>
                <a:close/>
                <a:moveTo>
                  <a:pt x="504" y="38"/>
                </a:moveTo>
                <a:lnTo>
                  <a:pt x="502" y="52"/>
                </a:lnTo>
                <a:lnTo>
                  <a:pt x="504" y="60"/>
                </a:lnTo>
                <a:lnTo>
                  <a:pt x="499" y="57"/>
                </a:lnTo>
                <a:lnTo>
                  <a:pt x="488" y="61"/>
                </a:lnTo>
                <a:lnTo>
                  <a:pt x="472" y="54"/>
                </a:lnTo>
                <a:lnTo>
                  <a:pt x="476" y="48"/>
                </a:lnTo>
                <a:lnTo>
                  <a:pt x="474" y="41"/>
                </a:lnTo>
                <a:lnTo>
                  <a:pt x="488" y="40"/>
                </a:lnTo>
                <a:lnTo>
                  <a:pt x="483" y="30"/>
                </a:lnTo>
                <a:lnTo>
                  <a:pt x="504" y="38"/>
                </a:lnTo>
                <a:close/>
              </a:path>
            </a:pathLst>
          </a:custGeom>
          <a:solidFill>
            <a:srgbClr val="39B218"/>
          </a:solidFill>
          <a:ln w="36576">
            <a:solidFill>
              <a:srgbClr val="000000"/>
            </a:solidFill>
            <a:prstDash val="solid"/>
            <a:round/>
            <a:headEnd/>
            <a:tailEnd/>
          </a:ln>
        </p:spPr>
        <p:txBody>
          <a:bodyPr/>
          <a:lstStyle/>
          <a:p>
            <a:endParaRPr lang="cs-CZ"/>
          </a:p>
        </p:txBody>
      </p:sp>
      <p:sp>
        <p:nvSpPr>
          <p:cNvPr id="13341" name="Freeform 30"/>
          <p:cNvSpPr>
            <a:spLocks/>
          </p:cNvSpPr>
          <p:nvPr/>
        </p:nvSpPr>
        <p:spPr bwMode="auto">
          <a:xfrm>
            <a:off x="3943483" y="703263"/>
            <a:ext cx="2044832" cy="1865312"/>
          </a:xfrm>
          <a:custGeom>
            <a:avLst/>
            <a:gdLst>
              <a:gd name="T0" fmla="*/ 2147483647 w 1069"/>
              <a:gd name="T1" fmla="*/ 2147483647 h 1056"/>
              <a:gd name="T2" fmla="*/ 2147483647 w 1069"/>
              <a:gd name="T3" fmla="*/ 2147483647 h 1056"/>
              <a:gd name="T4" fmla="*/ 2147483647 w 1069"/>
              <a:gd name="T5" fmla="*/ 2147483647 h 1056"/>
              <a:gd name="T6" fmla="*/ 2147483647 w 1069"/>
              <a:gd name="T7" fmla="*/ 2147483647 h 1056"/>
              <a:gd name="T8" fmla="*/ 2147483647 w 1069"/>
              <a:gd name="T9" fmla="*/ 2147483647 h 1056"/>
              <a:gd name="T10" fmla="*/ 2147483647 w 1069"/>
              <a:gd name="T11" fmla="*/ 2147483647 h 1056"/>
              <a:gd name="T12" fmla="*/ 2147483647 w 1069"/>
              <a:gd name="T13" fmla="*/ 2147483647 h 1056"/>
              <a:gd name="T14" fmla="*/ 2147483647 w 1069"/>
              <a:gd name="T15" fmla="*/ 2147483647 h 1056"/>
              <a:gd name="T16" fmla="*/ 2147483647 w 1069"/>
              <a:gd name="T17" fmla="*/ 2147483647 h 1056"/>
              <a:gd name="T18" fmla="*/ 2147483647 w 1069"/>
              <a:gd name="T19" fmla="*/ 2147483647 h 1056"/>
              <a:gd name="T20" fmla="*/ 2147483647 w 1069"/>
              <a:gd name="T21" fmla="*/ 2147483647 h 1056"/>
              <a:gd name="T22" fmla="*/ 2147483647 w 1069"/>
              <a:gd name="T23" fmla="*/ 2147483647 h 1056"/>
              <a:gd name="T24" fmla="*/ 2147483647 w 1069"/>
              <a:gd name="T25" fmla="*/ 2147483647 h 1056"/>
              <a:gd name="T26" fmla="*/ 2147483647 w 1069"/>
              <a:gd name="T27" fmla="*/ 2147483647 h 1056"/>
              <a:gd name="T28" fmla="*/ 2147483647 w 1069"/>
              <a:gd name="T29" fmla="*/ 2147483647 h 1056"/>
              <a:gd name="T30" fmla="*/ 2147483647 w 1069"/>
              <a:gd name="T31" fmla="*/ 2147483647 h 1056"/>
              <a:gd name="T32" fmla="*/ 2147483647 w 1069"/>
              <a:gd name="T33" fmla="*/ 2147483647 h 1056"/>
              <a:gd name="T34" fmla="*/ 2147483647 w 1069"/>
              <a:gd name="T35" fmla="*/ 2147483647 h 1056"/>
              <a:gd name="T36" fmla="*/ 2147483647 w 1069"/>
              <a:gd name="T37" fmla="*/ 2147483647 h 1056"/>
              <a:gd name="T38" fmla="*/ 2147483647 w 1069"/>
              <a:gd name="T39" fmla="*/ 2147483647 h 1056"/>
              <a:gd name="T40" fmla="*/ 2147483647 w 1069"/>
              <a:gd name="T41" fmla="*/ 0 h 1056"/>
              <a:gd name="T42" fmla="*/ 2147483647 w 1069"/>
              <a:gd name="T43" fmla="*/ 2147483647 h 1056"/>
              <a:gd name="T44" fmla="*/ 2147483647 w 1069"/>
              <a:gd name="T45" fmla="*/ 2147483647 h 1056"/>
              <a:gd name="T46" fmla="*/ 2147483647 w 1069"/>
              <a:gd name="T47" fmla="*/ 2147483647 h 1056"/>
              <a:gd name="T48" fmla="*/ 2147483647 w 1069"/>
              <a:gd name="T49" fmla="*/ 2147483647 h 1056"/>
              <a:gd name="T50" fmla="*/ 2147483647 w 1069"/>
              <a:gd name="T51" fmla="*/ 2147483647 h 1056"/>
              <a:gd name="T52" fmla="*/ 2147483647 w 1069"/>
              <a:gd name="T53" fmla="*/ 2147483647 h 1056"/>
              <a:gd name="T54" fmla="*/ 2147483647 w 1069"/>
              <a:gd name="T55" fmla="*/ 2147483647 h 1056"/>
              <a:gd name="T56" fmla="*/ 2147483647 w 1069"/>
              <a:gd name="T57" fmla="*/ 2147483647 h 1056"/>
              <a:gd name="T58" fmla="*/ 2147483647 w 1069"/>
              <a:gd name="T59" fmla="*/ 2147483647 h 1056"/>
              <a:gd name="T60" fmla="*/ 2147483647 w 1069"/>
              <a:gd name="T61" fmla="*/ 2147483647 h 1056"/>
              <a:gd name="T62" fmla="*/ 2147483647 w 1069"/>
              <a:gd name="T63" fmla="*/ 2147483647 h 1056"/>
              <a:gd name="T64" fmla="*/ 2147483647 w 1069"/>
              <a:gd name="T65" fmla="*/ 2147483647 h 1056"/>
              <a:gd name="T66" fmla="*/ 2147483647 w 1069"/>
              <a:gd name="T67" fmla="*/ 2147483647 h 1056"/>
              <a:gd name="T68" fmla="*/ 2147483647 w 1069"/>
              <a:gd name="T69" fmla="*/ 2147483647 h 1056"/>
              <a:gd name="T70" fmla="*/ 2147483647 w 1069"/>
              <a:gd name="T71" fmla="*/ 2147483647 h 1056"/>
              <a:gd name="T72" fmla="*/ 2147483647 w 1069"/>
              <a:gd name="T73" fmla="*/ 2147483647 h 1056"/>
              <a:gd name="T74" fmla="*/ 2147483647 w 1069"/>
              <a:gd name="T75" fmla="*/ 2147483647 h 1056"/>
              <a:gd name="T76" fmla="*/ 2147483647 w 1069"/>
              <a:gd name="T77" fmla="*/ 2147483647 h 1056"/>
              <a:gd name="T78" fmla="*/ 2147483647 w 1069"/>
              <a:gd name="T79" fmla="*/ 2147483647 h 1056"/>
              <a:gd name="T80" fmla="*/ 2147483647 w 1069"/>
              <a:gd name="T81" fmla="*/ 2147483647 h 1056"/>
              <a:gd name="T82" fmla="*/ 2147483647 w 1069"/>
              <a:gd name="T83" fmla="*/ 2147483647 h 1056"/>
              <a:gd name="T84" fmla="*/ 2147483647 w 1069"/>
              <a:gd name="T85" fmla="*/ 2147483647 h 1056"/>
              <a:gd name="T86" fmla="*/ 2147483647 w 1069"/>
              <a:gd name="T87" fmla="*/ 2147483647 h 1056"/>
              <a:gd name="T88" fmla="*/ 2147483647 w 1069"/>
              <a:gd name="T89" fmla="*/ 2147483647 h 1056"/>
              <a:gd name="T90" fmla="*/ 2147483647 w 1069"/>
              <a:gd name="T91" fmla="*/ 2147483647 h 1056"/>
              <a:gd name="T92" fmla="*/ 2147483647 w 1069"/>
              <a:gd name="T93" fmla="*/ 2147483647 h 1056"/>
              <a:gd name="T94" fmla="*/ 2147483647 w 1069"/>
              <a:gd name="T95" fmla="*/ 2147483647 h 1056"/>
              <a:gd name="T96" fmla="*/ 2147483647 w 1069"/>
              <a:gd name="T97" fmla="*/ 2147483647 h 1056"/>
              <a:gd name="T98" fmla="*/ 2147483647 w 1069"/>
              <a:gd name="T99" fmla="*/ 2147483647 h 1056"/>
              <a:gd name="T100" fmla="*/ 2147483647 w 1069"/>
              <a:gd name="T101" fmla="*/ 2147483647 h 1056"/>
              <a:gd name="T102" fmla="*/ 2147483647 w 1069"/>
              <a:gd name="T103" fmla="*/ 2147483647 h 1056"/>
              <a:gd name="T104" fmla="*/ 2147483647 w 1069"/>
              <a:gd name="T105" fmla="*/ 2147483647 h 1056"/>
              <a:gd name="T106" fmla="*/ 2147483647 w 1069"/>
              <a:gd name="T107" fmla="*/ 2147483647 h 1056"/>
              <a:gd name="T108" fmla="*/ 2147483647 w 1069"/>
              <a:gd name="T109" fmla="*/ 2147483647 h 1056"/>
              <a:gd name="T110" fmla="*/ 2147483647 w 1069"/>
              <a:gd name="T111" fmla="*/ 2147483647 h 1056"/>
              <a:gd name="T112" fmla="*/ 2147483647 w 1069"/>
              <a:gd name="T113" fmla="*/ 2147483647 h 1056"/>
              <a:gd name="T114" fmla="*/ 2147483647 w 1069"/>
              <a:gd name="T115" fmla="*/ 2147483647 h 1056"/>
              <a:gd name="T116" fmla="*/ 2147483647 w 1069"/>
              <a:gd name="T117" fmla="*/ 2147483647 h 1056"/>
              <a:gd name="T118" fmla="*/ 2147483647 w 1069"/>
              <a:gd name="T119" fmla="*/ 2147483647 h 1056"/>
              <a:gd name="T120" fmla="*/ 2147483647 w 1069"/>
              <a:gd name="T121" fmla="*/ 2147483647 h 1056"/>
              <a:gd name="T122" fmla="*/ 2147483647 w 1069"/>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69"/>
              <a:gd name="T187" fmla="*/ 0 h 1056"/>
              <a:gd name="T188" fmla="*/ 1069 w 1069"/>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69" h="1056">
                <a:moveTo>
                  <a:pt x="307" y="983"/>
                </a:moveTo>
                <a:lnTo>
                  <a:pt x="307" y="1002"/>
                </a:lnTo>
                <a:lnTo>
                  <a:pt x="330" y="987"/>
                </a:lnTo>
                <a:lnTo>
                  <a:pt x="331" y="967"/>
                </a:lnTo>
                <a:lnTo>
                  <a:pt x="328" y="959"/>
                </a:lnTo>
                <a:lnTo>
                  <a:pt x="328" y="947"/>
                </a:lnTo>
                <a:lnTo>
                  <a:pt x="342" y="931"/>
                </a:lnTo>
                <a:lnTo>
                  <a:pt x="342" y="921"/>
                </a:lnTo>
                <a:lnTo>
                  <a:pt x="368" y="914"/>
                </a:lnTo>
                <a:lnTo>
                  <a:pt x="373" y="906"/>
                </a:lnTo>
                <a:lnTo>
                  <a:pt x="380" y="868"/>
                </a:lnTo>
                <a:lnTo>
                  <a:pt x="373" y="845"/>
                </a:lnTo>
                <a:lnTo>
                  <a:pt x="364" y="836"/>
                </a:lnTo>
                <a:lnTo>
                  <a:pt x="382" y="828"/>
                </a:lnTo>
                <a:lnTo>
                  <a:pt x="391" y="820"/>
                </a:lnTo>
                <a:lnTo>
                  <a:pt x="398" y="807"/>
                </a:lnTo>
                <a:lnTo>
                  <a:pt x="394" y="792"/>
                </a:lnTo>
                <a:lnTo>
                  <a:pt x="377" y="780"/>
                </a:lnTo>
                <a:lnTo>
                  <a:pt x="370" y="769"/>
                </a:lnTo>
                <a:lnTo>
                  <a:pt x="371" y="727"/>
                </a:lnTo>
                <a:lnTo>
                  <a:pt x="370" y="717"/>
                </a:lnTo>
                <a:lnTo>
                  <a:pt x="371" y="688"/>
                </a:lnTo>
                <a:lnTo>
                  <a:pt x="382" y="667"/>
                </a:lnTo>
                <a:lnTo>
                  <a:pt x="370" y="642"/>
                </a:lnTo>
                <a:lnTo>
                  <a:pt x="403" y="602"/>
                </a:lnTo>
                <a:lnTo>
                  <a:pt x="434" y="591"/>
                </a:lnTo>
                <a:lnTo>
                  <a:pt x="460" y="595"/>
                </a:lnTo>
                <a:lnTo>
                  <a:pt x="467" y="587"/>
                </a:lnTo>
                <a:lnTo>
                  <a:pt x="471" y="566"/>
                </a:lnTo>
                <a:lnTo>
                  <a:pt x="453" y="550"/>
                </a:lnTo>
                <a:lnTo>
                  <a:pt x="483" y="501"/>
                </a:lnTo>
                <a:lnTo>
                  <a:pt x="490" y="432"/>
                </a:lnTo>
                <a:lnTo>
                  <a:pt x="518" y="421"/>
                </a:lnTo>
                <a:lnTo>
                  <a:pt x="528" y="393"/>
                </a:lnTo>
                <a:lnTo>
                  <a:pt x="560" y="359"/>
                </a:lnTo>
                <a:lnTo>
                  <a:pt x="555" y="328"/>
                </a:lnTo>
                <a:lnTo>
                  <a:pt x="574" y="289"/>
                </a:lnTo>
                <a:lnTo>
                  <a:pt x="593" y="271"/>
                </a:lnTo>
                <a:lnTo>
                  <a:pt x="617" y="279"/>
                </a:lnTo>
                <a:lnTo>
                  <a:pt x="628" y="241"/>
                </a:lnTo>
                <a:lnTo>
                  <a:pt x="661" y="235"/>
                </a:lnTo>
                <a:lnTo>
                  <a:pt x="692" y="240"/>
                </a:lnTo>
                <a:lnTo>
                  <a:pt x="699" y="210"/>
                </a:lnTo>
                <a:lnTo>
                  <a:pt x="715" y="187"/>
                </a:lnTo>
                <a:lnTo>
                  <a:pt x="755" y="171"/>
                </a:lnTo>
                <a:lnTo>
                  <a:pt x="778" y="193"/>
                </a:lnTo>
                <a:lnTo>
                  <a:pt x="783" y="202"/>
                </a:lnTo>
                <a:lnTo>
                  <a:pt x="816" y="209"/>
                </a:lnTo>
                <a:lnTo>
                  <a:pt x="832" y="202"/>
                </a:lnTo>
                <a:lnTo>
                  <a:pt x="842" y="190"/>
                </a:lnTo>
                <a:lnTo>
                  <a:pt x="856" y="199"/>
                </a:lnTo>
                <a:lnTo>
                  <a:pt x="877" y="199"/>
                </a:lnTo>
                <a:lnTo>
                  <a:pt x="903" y="174"/>
                </a:lnTo>
                <a:lnTo>
                  <a:pt x="895" y="126"/>
                </a:lnTo>
                <a:lnTo>
                  <a:pt x="900" y="110"/>
                </a:lnTo>
                <a:lnTo>
                  <a:pt x="928" y="94"/>
                </a:lnTo>
                <a:lnTo>
                  <a:pt x="950" y="82"/>
                </a:lnTo>
                <a:lnTo>
                  <a:pt x="964" y="78"/>
                </a:lnTo>
                <a:lnTo>
                  <a:pt x="977" y="87"/>
                </a:lnTo>
                <a:lnTo>
                  <a:pt x="997" y="92"/>
                </a:lnTo>
                <a:lnTo>
                  <a:pt x="1011" y="99"/>
                </a:lnTo>
                <a:lnTo>
                  <a:pt x="1024" y="120"/>
                </a:lnTo>
                <a:lnTo>
                  <a:pt x="1013" y="140"/>
                </a:lnTo>
                <a:lnTo>
                  <a:pt x="1024" y="148"/>
                </a:lnTo>
                <a:lnTo>
                  <a:pt x="1046" y="118"/>
                </a:lnTo>
                <a:lnTo>
                  <a:pt x="1050" y="98"/>
                </a:lnTo>
                <a:lnTo>
                  <a:pt x="1065" y="102"/>
                </a:lnTo>
                <a:lnTo>
                  <a:pt x="1069" y="82"/>
                </a:lnTo>
                <a:lnTo>
                  <a:pt x="1055" y="83"/>
                </a:lnTo>
                <a:lnTo>
                  <a:pt x="1029" y="79"/>
                </a:lnTo>
                <a:lnTo>
                  <a:pt x="996" y="71"/>
                </a:lnTo>
                <a:lnTo>
                  <a:pt x="999" y="65"/>
                </a:lnTo>
                <a:lnTo>
                  <a:pt x="1031" y="64"/>
                </a:lnTo>
                <a:lnTo>
                  <a:pt x="1059" y="37"/>
                </a:lnTo>
                <a:lnTo>
                  <a:pt x="1013" y="15"/>
                </a:lnTo>
                <a:lnTo>
                  <a:pt x="1008" y="22"/>
                </a:lnTo>
                <a:lnTo>
                  <a:pt x="984" y="9"/>
                </a:lnTo>
                <a:lnTo>
                  <a:pt x="966" y="21"/>
                </a:lnTo>
                <a:lnTo>
                  <a:pt x="970" y="36"/>
                </a:lnTo>
                <a:lnTo>
                  <a:pt x="959" y="32"/>
                </a:lnTo>
                <a:lnTo>
                  <a:pt x="949" y="34"/>
                </a:lnTo>
                <a:lnTo>
                  <a:pt x="949" y="29"/>
                </a:lnTo>
                <a:lnTo>
                  <a:pt x="956" y="19"/>
                </a:lnTo>
                <a:lnTo>
                  <a:pt x="950" y="0"/>
                </a:lnTo>
                <a:lnTo>
                  <a:pt x="928" y="9"/>
                </a:lnTo>
                <a:lnTo>
                  <a:pt x="923" y="29"/>
                </a:lnTo>
                <a:lnTo>
                  <a:pt x="907" y="61"/>
                </a:lnTo>
                <a:lnTo>
                  <a:pt x="907" y="45"/>
                </a:lnTo>
                <a:lnTo>
                  <a:pt x="900" y="38"/>
                </a:lnTo>
                <a:lnTo>
                  <a:pt x="900" y="18"/>
                </a:lnTo>
                <a:lnTo>
                  <a:pt x="879" y="52"/>
                </a:lnTo>
                <a:lnTo>
                  <a:pt x="872" y="74"/>
                </a:lnTo>
                <a:lnTo>
                  <a:pt x="861" y="92"/>
                </a:lnTo>
                <a:lnTo>
                  <a:pt x="860" y="52"/>
                </a:lnTo>
                <a:lnTo>
                  <a:pt x="874" y="29"/>
                </a:lnTo>
                <a:lnTo>
                  <a:pt x="835" y="26"/>
                </a:lnTo>
                <a:lnTo>
                  <a:pt x="825" y="59"/>
                </a:lnTo>
                <a:lnTo>
                  <a:pt x="813" y="67"/>
                </a:lnTo>
                <a:lnTo>
                  <a:pt x="797" y="88"/>
                </a:lnTo>
                <a:lnTo>
                  <a:pt x="767" y="92"/>
                </a:lnTo>
                <a:lnTo>
                  <a:pt x="739" y="90"/>
                </a:lnTo>
                <a:lnTo>
                  <a:pt x="750" y="105"/>
                </a:lnTo>
                <a:lnTo>
                  <a:pt x="729" y="110"/>
                </a:lnTo>
                <a:lnTo>
                  <a:pt x="729" y="120"/>
                </a:lnTo>
                <a:lnTo>
                  <a:pt x="717" y="121"/>
                </a:lnTo>
                <a:lnTo>
                  <a:pt x="699" y="157"/>
                </a:lnTo>
                <a:lnTo>
                  <a:pt x="699" y="130"/>
                </a:lnTo>
                <a:lnTo>
                  <a:pt x="696" y="120"/>
                </a:lnTo>
                <a:lnTo>
                  <a:pt x="682" y="137"/>
                </a:lnTo>
                <a:lnTo>
                  <a:pt x="678" y="159"/>
                </a:lnTo>
                <a:lnTo>
                  <a:pt x="675" y="133"/>
                </a:lnTo>
                <a:lnTo>
                  <a:pt x="657" y="136"/>
                </a:lnTo>
                <a:lnTo>
                  <a:pt x="654" y="145"/>
                </a:lnTo>
                <a:lnTo>
                  <a:pt x="656" y="157"/>
                </a:lnTo>
                <a:lnTo>
                  <a:pt x="663" y="164"/>
                </a:lnTo>
                <a:lnTo>
                  <a:pt x="663" y="170"/>
                </a:lnTo>
                <a:lnTo>
                  <a:pt x="649" y="159"/>
                </a:lnTo>
                <a:lnTo>
                  <a:pt x="640" y="164"/>
                </a:lnTo>
                <a:lnTo>
                  <a:pt x="649" y="170"/>
                </a:lnTo>
                <a:lnTo>
                  <a:pt x="619" y="175"/>
                </a:lnTo>
                <a:lnTo>
                  <a:pt x="609" y="190"/>
                </a:lnTo>
                <a:lnTo>
                  <a:pt x="567" y="235"/>
                </a:lnTo>
                <a:lnTo>
                  <a:pt x="595" y="240"/>
                </a:lnTo>
                <a:lnTo>
                  <a:pt x="586" y="250"/>
                </a:lnTo>
                <a:lnTo>
                  <a:pt x="560" y="250"/>
                </a:lnTo>
                <a:lnTo>
                  <a:pt x="563" y="262"/>
                </a:lnTo>
                <a:lnTo>
                  <a:pt x="563" y="274"/>
                </a:lnTo>
                <a:lnTo>
                  <a:pt x="549" y="264"/>
                </a:lnTo>
                <a:lnTo>
                  <a:pt x="528" y="293"/>
                </a:lnTo>
                <a:lnTo>
                  <a:pt x="521" y="312"/>
                </a:lnTo>
                <a:lnTo>
                  <a:pt x="541" y="312"/>
                </a:lnTo>
                <a:lnTo>
                  <a:pt x="530" y="320"/>
                </a:lnTo>
                <a:lnTo>
                  <a:pt x="495" y="320"/>
                </a:lnTo>
                <a:lnTo>
                  <a:pt x="405" y="442"/>
                </a:lnTo>
                <a:lnTo>
                  <a:pt x="419" y="450"/>
                </a:lnTo>
                <a:lnTo>
                  <a:pt x="405" y="461"/>
                </a:lnTo>
                <a:lnTo>
                  <a:pt x="410" y="485"/>
                </a:lnTo>
                <a:lnTo>
                  <a:pt x="394" y="470"/>
                </a:lnTo>
                <a:lnTo>
                  <a:pt x="394" y="481"/>
                </a:lnTo>
                <a:lnTo>
                  <a:pt x="349" y="531"/>
                </a:lnTo>
                <a:lnTo>
                  <a:pt x="354" y="534"/>
                </a:lnTo>
                <a:lnTo>
                  <a:pt x="331" y="545"/>
                </a:lnTo>
                <a:lnTo>
                  <a:pt x="270" y="599"/>
                </a:lnTo>
                <a:lnTo>
                  <a:pt x="289" y="621"/>
                </a:lnTo>
                <a:lnTo>
                  <a:pt x="338" y="606"/>
                </a:lnTo>
                <a:lnTo>
                  <a:pt x="331" y="611"/>
                </a:lnTo>
                <a:lnTo>
                  <a:pt x="317" y="616"/>
                </a:lnTo>
                <a:lnTo>
                  <a:pt x="296" y="631"/>
                </a:lnTo>
                <a:lnTo>
                  <a:pt x="260" y="621"/>
                </a:lnTo>
                <a:lnTo>
                  <a:pt x="242" y="639"/>
                </a:lnTo>
                <a:lnTo>
                  <a:pt x="239" y="626"/>
                </a:lnTo>
                <a:lnTo>
                  <a:pt x="208" y="641"/>
                </a:lnTo>
                <a:lnTo>
                  <a:pt x="166" y="652"/>
                </a:lnTo>
                <a:lnTo>
                  <a:pt x="162" y="661"/>
                </a:lnTo>
                <a:lnTo>
                  <a:pt x="133" y="671"/>
                </a:lnTo>
                <a:lnTo>
                  <a:pt x="155" y="696"/>
                </a:lnTo>
                <a:lnTo>
                  <a:pt x="106" y="690"/>
                </a:lnTo>
                <a:lnTo>
                  <a:pt x="103" y="706"/>
                </a:lnTo>
                <a:lnTo>
                  <a:pt x="105" y="722"/>
                </a:lnTo>
                <a:lnTo>
                  <a:pt x="96" y="707"/>
                </a:lnTo>
                <a:lnTo>
                  <a:pt x="75" y="726"/>
                </a:lnTo>
                <a:lnTo>
                  <a:pt x="54" y="719"/>
                </a:lnTo>
                <a:lnTo>
                  <a:pt x="42" y="717"/>
                </a:lnTo>
                <a:lnTo>
                  <a:pt x="38" y="736"/>
                </a:lnTo>
                <a:lnTo>
                  <a:pt x="63" y="738"/>
                </a:lnTo>
                <a:lnTo>
                  <a:pt x="85" y="736"/>
                </a:lnTo>
                <a:lnTo>
                  <a:pt x="70" y="741"/>
                </a:lnTo>
                <a:lnTo>
                  <a:pt x="70" y="748"/>
                </a:lnTo>
                <a:lnTo>
                  <a:pt x="47" y="742"/>
                </a:lnTo>
                <a:lnTo>
                  <a:pt x="24" y="750"/>
                </a:lnTo>
                <a:lnTo>
                  <a:pt x="33" y="764"/>
                </a:lnTo>
                <a:lnTo>
                  <a:pt x="21" y="776"/>
                </a:lnTo>
                <a:lnTo>
                  <a:pt x="21" y="792"/>
                </a:lnTo>
                <a:lnTo>
                  <a:pt x="35" y="801"/>
                </a:lnTo>
                <a:lnTo>
                  <a:pt x="82" y="792"/>
                </a:lnTo>
                <a:lnTo>
                  <a:pt x="92" y="783"/>
                </a:lnTo>
                <a:lnTo>
                  <a:pt x="89" y="799"/>
                </a:lnTo>
                <a:lnTo>
                  <a:pt x="126" y="797"/>
                </a:lnTo>
                <a:lnTo>
                  <a:pt x="131" y="780"/>
                </a:lnTo>
                <a:lnTo>
                  <a:pt x="143" y="776"/>
                </a:lnTo>
                <a:lnTo>
                  <a:pt x="134" y="790"/>
                </a:lnTo>
                <a:lnTo>
                  <a:pt x="131" y="798"/>
                </a:lnTo>
                <a:lnTo>
                  <a:pt x="133" y="807"/>
                </a:lnTo>
                <a:lnTo>
                  <a:pt x="115" y="810"/>
                </a:lnTo>
                <a:lnTo>
                  <a:pt x="105" y="828"/>
                </a:lnTo>
                <a:lnTo>
                  <a:pt x="96" y="809"/>
                </a:lnTo>
                <a:lnTo>
                  <a:pt x="38" y="809"/>
                </a:lnTo>
                <a:lnTo>
                  <a:pt x="23" y="805"/>
                </a:lnTo>
                <a:lnTo>
                  <a:pt x="16" y="811"/>
                </a:lnTo>
                <a:lnTo>
                  <a:pt x="24" y="830"/>
                </a:lnTo>
                <a:lnTo>
                  <a:pt x="14" y="840"/>
                </a:lnTo>
                <a:lnTo>
                  <a:pt x="33" y="836"/>
                </a:lnTo>
                <a:lnTo>
                  <a:pt x="28" y="844"/>
                </a:lnTo>
                <a:lnTo>
                  <a:pt x="16" y="856"/>
                </a:lnTo>
                <a:lnTo>
                  <a:pt x="12" y="856"/>
                </a:lnTo>
                <a:lnTo>
                  <a:pt x="9" y="859"/>
                </a:lnTo>
                <a:lnTo>
                  <a:pt x="9" y="863"/>
                </a:lnTo>
                <a:lnTo>
                  <a:pt x="10" y="866"/>
                </a:lnTo>
                <a:lnTo>
                  <a:pt x="23" y="871"/>
                </a:lnTo>
                <a:lnTo>
                  <a:pt x="21" y="895"/>
                </a:lnTo>
                <a:lnTo>
                  <a:pt x="38" y="883"/>
                </a:lnTo>
                <a:lnTo>
                  <a:pt x="40" y="875"/>
                </a:lnTo>
                <a:lnTo>
                  <a:pt x="59" y="863"/>
                </a:lnTo>
                <a:lnTo>
                  <a:pt x="72" y="851"/>
                </a:lnTo>
                <a:lnTo>
                  <a:pt x="82" y="845"/>
                </a:lnTo>
                <a:lnTo>
                  <a:pt x="96" y="851"/>
                </a:lnTo>
                <a:lnTo>
                  <a:pt x="89" y="857"/>
                </a:lnTo>
                <a:lnTo>
                  <a:pt x="59" y="875"/>
                </a:lnTo>
                <a:lnTo>
                  <a:pt x="52" y="885"/>
                </a:lnTo>
                <a:lnTo>
                  <a:pt x="31" y="901"/>
                </a:lnTo>
                <a:lnTo>
                  <a:pt x="56" y="908"/>
                </a:lnTo>
                <a:lnTo>
                  <a:pt x="5" y="924"/>
                </a:lnTo>
                <a:lnTo>
                  <a:pt x="0" y="936"/>
                </a:lnTo>
                <a:lnTo>
                  <a:pt x="24" y="943"/>
                </a:lnTo>
                <a:lnTo>
                  <a:pt x="47" y="933"/>
                </a:lnTo>
                <a:lnTo>
                  <a:pt x="42" y="943"/>
                </a:lnTo>
                <a:lnTo>
                  <a:pt x="12" y="968"/>
                </a:lnTo>
                <a:lnTo>
                  <a:pt x="2" y="991"/>
                </a:lnTo>
                <a:lnTo>
                  <a:pt x="10" y="1005"/>
                </a:lnTo>
                <a:lnTo>
                  <a:pt x="30" y="1021"/>
                </a:lnTo>
                <a:lnTo>
                  <a:pt x="42" y="1029"/>
                </a:lnTo>
                <a:lnTo>
                  <a:pt x="52" y="1032"/>
                </a:lnTo>
                <a:lnTo>
                  <a:pt x="63" y="1024"/>
                </a:lnTo>
                <a:lnTo>
                  <a:pt x="59" y="1038"/>
                </a:lnTo>
                <a:lnTo>
                  <a:pt x="56" y="1047"/>
                </a:lnTo>
                <a:lnTo>
                  <a:pt x="72" y="1048"/>
                </a:lnTo>
                <a:lnTo>
                  <a:pt x="91" y="1044"/>
                </a:lnTo>
                <a:lnTo>
                  <a:pt x="82" y="1050"/>
                </a:lnTo>
                <a:lnTo>
                  <a:pt x="98" y="1056"/>
                </a:lnTo>
                <a:lnTo>
                  <a:pt x="110" y="1054"/>
                </a:lnTo>
                <a:lnTo>
                  <a:pt x="124" y="1047"/>
                </a:lnTo>
                <a:lnTo>
                  <a:pt x="129" y="1036"/>
                </a:lnTo>
                <a:lnTo>
                  <a:pt x="136" y="1046"/>
                </a:lnTo>
                <a:lnTo>
                  <a:pt x="157" y="1036"/>
                </a:lnTo>
                <a:lnTo>
                  <a:pt x="178" y="1017"/>
                </a:lnTo>
                <a:lnTo>
                  <a:pt x="190" y="1014"/>
                </a:lnTo>
                <a:lnTo>
                  <a:pt x="195" y="1006"/>
                </a:lnTo>
                <a:lnTo>
                  <a:pt x="221" y="986"/>
                </a:lnTo>
                <a:lnTo>
                  <a:pt x="246" y="986"/>
                </a:lnTo>
                <a:lnTo>
                  <a:pt x="256" y="975"/>
                </a:lnTo>
                <a:lnTo>
                  <a:pt x="265" y="958"/>
                </a:lnTo>
                <a:lnTo>
                  <a:pt x="256" y="945"/>
                </a:lnTo>
                <a:lnTo>
                  <a:pt x="260" y="932"/>
                </a:lnTo>
                <a:lnTo>
                  <a:pt x="272" y="945"/>
                </a:lnTo>
                <a:lnTo>
                  <a:pt x="270" y="922"/>
                </a:lnTo>
                <a:lnTo>
                  <a:pt x="279" y="941"/>
                </a:lnTo>
                <a:lnTo>
                  <a:pt x="279" y="963"/>
                </a:lnTo>
                <a:lnTo>
                  <a:pt x="281" y="971"/>
                </a:lnTo>
                <a:lnTo>
                  <a:pt x="307" y="983"/>
                </a:lnTo>
                <a:close/>
              </a:path>
            </a:pathLst>
          </a:custGeom>
          <a:solidFill>
            <a:schemeClr val="bg1"/>
          </a:solidFill>
          <a:ln w="36513">
            <a:solidFill>
              <a:srgbClr val="000000"/>
            </a:solidFill>
            <a:prstDash val="solid"/>
            <a:round/>
            <a:headEnd/>
            <a:tailEnd/>
          </a:ln>
        </p:spPr>
        <p:txBody>
          <a:bodyPr/>
          <a:lstStyle/>
          <a:p>
            <a:endParaRPr lang="cs-CZ"/>
          </a:p>
        </p:txBody>
      </p:sp>
      <p:sp>
        <p:nvSpPr>
          <p:cNvPr id="13342" name="Freeform 31"/>
          <p:cNvSpPr>
            <a:spLocks noEditPoints="1"/>
          </p:cNvSpPr>
          <p:nvPr/>
        </p:nvSpPr>
        <p:spPr bwMode="auto">
          <a:xfrm>
            <a:off x="5616840" y="2290763"/>
            <a:ext cx="622565" cy="285750"/>
          </a:xfrm>
          <a:custGeom>
            <a:avLst/>
            <a:gdLst>
              <a:gd name="T0" fmla="*/ 2147483647 w 325"/>
              <a:gd name="T1" fmla="*/ 2147483647 h 162"/>
              <a:gd name="T2" fmla="*/ 2147483647 w 325"/>
              <a:gd name="T3" fmla="*/ 2147483647 h 162"/>
              <a:gd name="T4" fmla="*/ 2147483647 w 325"/>
              <a:gd name="T5" fmla="*/ 2147483647 h 162"/>
              <a:gd name="T6" fmla="*/ 2147483647 w 325"/>
              <a:gd name="T7" fmla="*/ 2147483647 h 162"/>
              <a:gd name="T8" fmla="*/ 2147483647 w 325"/>
              <a:gd name="T9" fmla="*/ 2147483647 h 162"/>
              <a:gd name="T10" fmla="*/ 2147483647 w 325"/>
              <a:gd name="T11" fmla="*/ 2147483647 h 162"/>
              <a:gd name="T12" fmla="*/ 2147483647 w 325"/>
              <a:gd name="T13" fmla="*/ 2147483647 h 162"/>
              <a:gd name="T14" fmla="*/ 2147483647 w 325"/>
              <a:gd name="T15" fmla="*/ 0 h 162"/>
              <a:gd name="T16" fmla="*/ 2147483647 w 325"/>
              <a:gd name="T17" fmla="*/ 2147483647 h 162"/>
              <a:gd name="T18" fmla="*/ 2147483647 w 325"/>
              <a:gd name="T19" fmla="*/ 2147483647 h 162"/>
              <a:gd name="T20" fmla="*/ 2147483647 w 325"/>
              <a:gd name="T21" fmla="*/ 2147483647 h 162"/>
              <a:gd name="T22" fmla="*/ 2147483647 w 325"/>
              <a:gd name="T23" fmla="*/ 2147483647 h 162"/>
              <a:gd name="T24" fmla="*/ 2147483647 w 325"/>
              <a:gd name="T25" fmla="*/ 2147483647 h 162"/>
              <a:gd name="T26" fmla="*/ 2147483647 w 325"/>
              <a:gd name="T27" fmla="*/ 2147483647 h 162"/>
              <a:gd name="T28" fmla="*/ 2147483647 w 325"/>
              <a:gd name="T29" fmla="*/ 2147483647 h 162"/>
              <a:gd name="T30" fmla="*/ 2147483647 w 325"/>
              <a:gd name="T31" fmla="*/ 2147483647 h 162"/>
              <a:gd name="T32" fmla="*/ 2147483647 w 325"/>
              <a:gd name="T33" fmla="*/ 2147483647 h 162"/>
              <a:gd name="T34" fmla="*/ 2147483647 w 325"/>
              <a:gd name="T35" fmla="*/ 2147483647 h 162"/>
              <a:gd name="T36" fmla="*/ 2147483647 w 325"/>
              <a:gd name="T37" fmla="*/ 2147483647 h 162"/>
              <a:gd name="T38" fmla="*/ 2147483647 w 325"/>
              <a:gd name="T39" fmla="*/ 2147483647 h 162"/>
              <a:gd name="T40" fmla="*/ 2147483647 w 325"/>
              <a:gd name="T41" fmla="*/ 2147483647 h 162"/>
              <a:gd name="T42" fmla="*/ 2147483647 w 325"/>
              <a:gd name="T43" fmla="*/ 2147483647 h 162"/>
              <a:gd name="T44" fmla="*/ 2147483647 w 325"/>
              <a:gd name="T45" fmla="*/ 2147483647 h 162"/>
              <a:gd name="T46" fmla="*/ 2147483647 w 325"/>
              <a:gd name="T47" fmla="*/ 2147483647 h 162"/>
              <a:gd name="T48" fmla="*/ 2147483647 w 325"/>
              <a:gd name="T49" fmla="*/ 2147483647 h 162"/>
              <a:gd name="T50" fmla="*/ 2147483647 w 325"/>
              <a:gd name="T51" fmla="*/ 2147483647 h 162"/>
              <a:gd name="T52" fmla="*/ 2147483647 w 325"/>
              <a:gd name="T53" fmla="*/ 2147483647 h 162"/>
              <a:gd name="T54" fmla="*/ 2147483647 w 325"/>
              <a:gd name="T55" fmla="*/ 2147483647 h 162"/>
              <a:gd name="T56" fmla="*/ 2147483647 w 325"/>
              <a:gd name="T57" fmla="*/ 2147483647 h 162"/>
              <a:gd name="T58" fmla="*/ 2147483647 w 325"/>
              <a:gd name="T59" fmla="*/ 2147483647 h 162"/>
              <a:gd name="T60" fmla="*/ 2147483647 w 325"/>
              <a:gd name="T61" fmla="*/ 2147483647 h 162"/>
              <a:gd name="T62" fmla="*/ 2147483647 w 325"/>
              <a:gd name="T63" fmla="*/ 2147483647 h 162"/>
              <a:gd name="T64" fmla="*/ 2147483647 w 325"/>
              <a:gd name="T65" fmla="*/ 2147483647 h 162"/>
              <a:gd name="T66" fmla="*/ 2147483647 w 325"/>
              <a:gd name="T67" fmla="*/ 2147483647 h 162"/>
              <a:gd name="T68" fmla="*/ 2147483647 w 325"/>
              <a:gd name="T69" fmla="*/ 2147483647 h 162"/>
              <a:gd name="T70" fmla="*/ 0 w 325"/>
              <a:gd name="T71" fmla="*/ 2147483647 h 162"/>
              <a:gd name="T72" fmla="*/ 2147483647 w 325"/>
              <a:gd name="T73" fmla="*/ 2147483647 h 162"/>
              <a:gd name="T74" fmla="*/ 2147483647 w 325"/>
              <a:gd name="T75" fmla="*/ 2147483647 h 162"/>
              <a:gd name="T76" fmla="*/ 2147483647 w 325"/>
              <a:gd name="T77" fmla="*/ 2147483647 h 162"/>
              <a:gd name="T78" fmla="*/ 2147483647 w 325"/>
              <a:gd name="T79" fmla="*/ 2147483647 h 162"/>
              <a:gd name="T80" fmla="*/ 2147483647 w 325"/>
              <a:gd name="T81" fmla="*/ 2147483647 h 162"/>
              <a:gd name="T82" fmla="*/ 2147483647 w 325"/>
              <a:gd name="T83" fmla="*/ 2147483647 h 162"/>
              <a:gd name="T84" fmla="*/ 2147483647 w 325"/>
              <a:gd name="T85" fmla="*/ 2147483647 h 16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5"/>
              <a:gd name="T130" fmla="*/ 0 h 162"/>
              <a:gd name="T131" fmla="*/ 325 w 325"/>
              <a:gd name="T132" fmla="*/ 162 h 16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5" h="162">
                <a:moveTo>
                  <a:pt x="156" y="151"/>
                </a:moveTo>
                <a:lnTo>
                  <a:pt x="168" y="143"/>
                </a:lnTo>
                <a:lnTo>
                  <a:pt x="210" y="137"/>
                </a:lnTo>
                <a:lnTo>
                  <a:pt x="224" y="144"/>
                </a:lnTo>
                <a:lnTo>
                  <a:pt x="239" y="145"/>
                </a:lnTo>
                <a:lnTo>
                  <a:pt x="246" y="152"/>
                </a:lnTo>
                <a:lnTo>
                  <a:pt x="285" y="160"/>
                </a:lnTo>
                <a:lnTo>
                  <a:pt x="316" y="152"/>
                </a:lnTo>
                <a:lnTo>
                  <a:pt x="323" y="133"/>
                </a:lnTo>
                <a:lnTo>
                  <a:pt x="307" y="107"/>
                </a:lnTo>
                <a:lnTo>
                  <a:pt x="313" y="72"/>
                </a:lnTo>
                <a:lnTo>
                  <a:pt x="313" y="59"/>
                </a:lnTo>
                <a:lnTo>
                  <a:pt x="283" y="41"/>
                </a:lnTo>
                <a:lnTo>
                  <a:pt x="316" y="25"/>
                </a:lnTo>
                <a:lnTo>
                  <a:pt x="325" y="10"/>
                </a:lnTo>
                <a:lnTo>
                  <a:pt x="314" y="0"/>
                </a:lnTo>
                <a:lnTo>
                  <a:pt x="309" y="0"/>
                </a:lnTo>
                <a:lnTo>
                  <a:pt x="307" y="6"/>
                </a:lnTo>
                <a:lnTo>
                  <a:pt x="297" y="10"/>
                </a:lnTo>
                <a:lnTo>
                  <a:pt x="257" y="15"/>
                </a:lnTo>
                <a:lnTo>
                  <a:pt x="245" y="14"/>
                </a:lnTo>
                <a:lnTo>
                  <a:pt x="239" y="10"/>
                </a:lnTo>
                <a:lnTo>
                  <a:pt x="220" y="11"/>
                </a:lnTo>
                <a:lnTo>
                  <a:pt x="201" y="9"/>
                </a:lnTo>
                <a:lnTo>
                  <a:pt x="194" y="11"/>
                </a:lnTo>
                <a:lnTo>
                  <a:pt x="185" y="6"/>
                </a:lnTo>
                <a:lnTo>
                  <a:pt x="184" y="11"/>
                </a:lnTo>
                <a:lnTo>
                  <a:pt x="175" y="11"/>
                </a:lnTo>
                <a:lnTo>
                  <a:pt x="177" y="17"/>
                </a:lnTo>
                <a:lnTo>
                  <a:pt x="173" y="21"/>
                </a:lnTo>
                <a:lnTo>
                  <a:pt x="154" y="23"/>
                </a:lnTo>
                <a:lnTo>
                  <a:pt x="143" y="21"/>
                </a:lnTo>
                <a:lnTo>
                  <a:pt x="142" y="27"/>
                </a:lnTo>
                <a:lnTo>
                  <a:pt x="122" y="30"/>
                </a:lnTo>
                <a:lnTo>
                  <a:pt x="107" y="40"/>
                </a:lnTo>
                <a:lnTo>
                  <a:pt x="107" y="44"/>
                </a:lnTo>
                <a:lnTo>
                  <a:pt x="79" y="53"/>
                </a:lnTo>
                <a:lnTo>
                  <a:pt x="77" y="71"/>
                </a:lnTo>
                <a:lnTo>
                  <a:pt x="82" y="71"/>
                </a:lnTo>
                <a:lnTo>
                  <a:pt x="82" y="87"/>
                </a:lnTo>
                <a:lnTo>
                  <a:pt x="98" y="90"/>
                </a:lnTo>
                <a:lnTo>
                  <a:pt x="88" y="92"/>
                </a:lnTo>
                <a:lnTo>
                  <a:pt x="88" y="107"/>
                </a:lnTo>
                <a:lnTo>
                  <a:pt x="95" y="113"/>
                </a:lnTo>
                <a:lnTo>
                  <a:pt x="100" y="121"/>
                </a:lnTo>
                <a:lnTo>
                  <a:pt x="114" y="121"/>
                </a:lnTo>
                <a:lnTo>
                  <a:pt x="121" y="128"/>
                </a:lnTo>
                <a:lnTo>
                  <a:pt x="128" y="122"/>
                </a:lnTo>
                <a:lnTo>
                  <a:pt x="129" y="117"/>
                </a:lnTo>
                <a:lnTo>
                  <a:pt x="143" y="117"/>
                </a:lnTo>
                <a:lnTo>
                  <a:pt x="143" y="129"/>
                </a:lnTo>
                <a:lnTo>
                  <a:pt x="149" y="153"/>
                </a:lnTo>
                <a:lnTo>
                  <a:pt x="156" y="151"/>
                </a:lnTo>
                <a:close/>
                <a:moveTo>
                  <a:pt x="21" y="82"/>
                </a:moveTo>
                <a:lnTo>
                  <a:pt x="9" y="84"/>
                </a:lnTo>
                <a:lnTo>
                  <a:pt x="6" y="87"/>
                </a:lnTo>
                <a:lnTo>
                  <a:pt x="9" y="88"/>
                </a:lnTo>
                <a:lnTo>
                  <a:pt x="18" y="87"/>
                </a:lnTo>
                <a:lnTo>
                  <a:pt x="28" y="99"/>
                </a:lnTo>
                <a:lnTo>
                  <a:pt x="35" y="99"/>
                </a:lnTo>
                <a:lnTo>
                  <a:pt x="37" y="91"/>
                </a:lnTo>
                <a:lnTo>
                  <a:pt x="54" y="86"/>
                </a:lnTo>
                <a:lnTo>
                  <a:pt x="53" y="78"/>
                </a:lnTo>
                <a:lnTo>
                  <a:pt x="35" y="71"/>
                </a:lnTo>
                <a:lnTo>
                  <a:pt x="30" y="69"/>
                </a:lnTo>
                <a:lnTo>
                  <a:pt x="21" y="82"/>
                </a:lnTo>
                <a:close/>
                <a:moveTo>
                  <a:pt x="60" y="106"/>
                </a:moveTo>
                <a:lnTo>
                  <a:pt x="37" y="109"/>
                </a:lnTo>
                <a:lnTo>
                  <a:pt x="25" y="109"/>
                </a:lnTo>
                <a:lnTo>
                  <a:pt x="20" y="118"/>
                </a:lnTo>
                <a:lnTo>
                  <a:pt x="14" y="117"/>
                </a:lnTo>
                <a:lnTo>
                  <a:pt x="0" y="118"/>
                </a:lnTo>
                <a:lnTo>
                  <a:pt x="4" y="136"/>
                </a:lnTo>
                <a:lnTo>
                  <a:pt x="16" y="144"/>
                </a:lnTo>
                <a:lnTo>
                  <a:pt x="13" y="156"/>
                </a:lnTo>
                <a:lnTo>
                  <a:pt x="13" y="162"/>
                </a:lnTo>
                <a:lnTo>
                  <a:pt x="20" y="153"/>
                </a:lnTo>
                <a:lnTo>
                  <a:pt x="28" y="133"/>
                </a:lnTo>
                <a:lnTo>
                  <a:pt x="39" y="136"/>
                </a:lnTo>
                <a:lnTo>
                  <a:pt x="49" y="133"/>
                </a:lnTo>
                <a:lnTo>
                  <a:pt x="53" y="128"/>
                </a:lnTo>
                <a:lnTo>
                  <a:pt x="61" y="124"/>
                </a:lnTo>
                <a:lnTo>
                  <a:pt x="65" y="118"/>
                </a:lnTo>
                <a:lnTo>
                  <a:pt x="74" y="117"/>
                </a:lnTo>
                <a:lnTo>
                  <a:pt x="72" y="113"/>
                </a:lnTo>
                <a:lnTo>
                  <a:pt x="60" y="106"/>
                </a:lnTo>
                <a:close/>
              </a:path>
            </a:pathLst>
          </a:custGeom>
          <a:solidFill>
            <a:srgbClr val="39B218"/>
          </a:solidFill>
          <a:ln w="3175">
            <a:solidFill>
              <a:srgbClr val="000000"/>
            </a:solidFill>
            <a:prstDash val="solid"/>
            <a:round/>
            <a:headEnd/>
            <a:tailEnd/>
          </a:ln>
        </p:spPr>
        <p:txBody>
          <a:bodyPr/>
          <a:lstStyle/>
          <a:p>
            <a:endParaRPr lang="cs-CZ"/>
          </a:p>
        </p:txBody>
      </p:sp>
      <p:sp>
        <p:nvSpPr>
          <p:cNvPr id="13343" name="Freeform 32"/>
          <p:cNvSpPr>
            <a:spLocks/>
          </p:cNvSpPr>
          <p:nvPr/>
        </p:nvSpPr>
        <p:spPr bwMode="auto">
          <a:xfrm>
            <a:off x="5161095" y="3775076"/>
            <a:ext cx="706834" cy="257175"/>
          </a:xfrm>
          <a:custGeom>
            <a:avLst/>
            <a:gdLst>
              <a:gd name="T0" fmla="*/ 2147483647 w 369"/>
              <a:gd name="T1" fmla="*/ 2147483647 h 146"/>
              <a:gd name="T2" fmla="*/ 2147483647 w 369"/>
              <a:gd name="T3" fmla="*/ 0 h 146"/>
              <a:gd name="T4" fmla="*/ 2147483647 w 369"/>
              <a:gd name="T5" fmla="*/ 2147483647 h 146"/>
              <a:gd name="T6" fmla="*/ 2147483647 w 369"/>
              <a:gd name="T7" fmla="*/ 2147483647 h 146"/>
              <a:gd name="T8" fmla="*/ 2147483647 w 369"/>
              <a:gd name="T9" fmla="*/ 2147483647 h 146"/>
              <a:gd name="T10" fmla="*/ 2147483647 w 369"/>
              <a:gd name="T11" fmla="*/ 2147483647 h 146"/>
              <a:gd name="T12" fmla="*/ 2147483647 w 369"/>
              <a:gd name="T13" fmla="*/ 2147483647 h 146"/>
              <a:gd name="T14" fmla="*/ 2147483647 w 369"/>
              <a:gd name="T15" fmla="*/ 2147483647 h 146"/>
              <a:gd name="T16" fmla="*/ 2147483647 w 369"/>
              <a:gd name="T17" fmla="*/ 2147483647 h 146"/>
              <a:gd name="T18" fmla="*/ 2147483647 w 369"/>
              <a:gd name="T19" fmla="*/ 2147483647 h 146"/>
              <a:gd name="T20" fmla="*/ 2147483647 w 369"/>
              <a:gd name="T21" fmla="*/ 2147483647 h 146"/>
              <a:gd name="T22" fmla="*/ 2147483647 w 369"/>
              <a:gd name="T23" fmla="*/ 0 h 146"/>
              <a:gd name="T24" fmla="*/ 2147483647 w 369"/>
              <a:gd name="T25" fmla="*/ 2147483647 h 146"/>
              <a:gd name="T26" fmla="*/ 2147483647 w 369"/>
              <a:gd name="T27" fmla="*/ 2147483647 h 146"/>
              <a:gd name="T28" fmla="*/ 2147483647 w 369"/>
              <a:gd name="T29" fmla="*/ 2147483647 h 146"/>
              <a:gd name="T30" fmla="*/ 2147483647 w 369"/>
              <a:gd name="T31" fmla="*/ 2147483647 h 146"/>
              <a:gd name="T32" fmla="*/ 2147483647 w 369"/>
              <a:gd name="T33" fmla="*/ 2147483647 h 146"/>
              <a:gd name="T34" fmla="*/ 2147483647 w 369"/>
              <a:gd name="T35" fmla="*/ 2147483647 h 146"/>
              <a:gd name="T36" fmla="*/ 2147483647 w 369"/>
              <a:gd name="T37" fmla="*/ 2147483647 h 146"/>
              <a:gd name="T38" fmla="*/ 2147483647 w 369"/>
              <a:gd name="T39" fmla="*/ 2147483647 h 146"/>
              <a:gd name="T40" fmla="*/ 2147483647 w 369"/>
              <a:gd name="T41" fmla="*/ 2147483647 h 146"/>
              <a:gd name="T42" fmla="*/ 2147483647 w 369"/>
              <a:gd name="T43" fmla="*/ 2147483647 h 146"/>
              <a:gd name="T44" fmla="*/ 2147483647 w 369"/>
              <a:gd name="T45" fmla="*/ 2147483647 h 146"/>
              <a:gd name="T46" fmla="*/ 2147483647 w 369"/>
              <a:gd name="T47" fmla="*/ 2147483647 h 146"/>
              <a:gd name="T48" fmla="*/ 2147483647 w 369"/>
              <a:gd name="T49" fmla="*/ 2147483647 h 146"/>
              <a:gd name="T50" fmla="*/ 2147483647 w 369"/>
              <a:gd name="T51" fmla="*/ 2147483647 h 146"/>
              <a:gd name="T52" fmla="*/ 2147483647 w 369"/>
              <a:gd name="T53" fmla="*/ 2147483647 h 146"/>
              <a:gd name="T54" fmla="*/ 0 w 369"/>
              <a:gd name="T55" fmla="*/ 2147483647 h 146"/>
              <a:gd name="T56" fmla="*/ 2147483647 w 369"/>
              <a:gd name="T57" fmla="*/ 2147483647 h 146"/>
              <a:gd name="T58" fmla="*/ 2147483647 w 369"/>
              <a:gd name="T59" fmla="*/ 2147483647 h 146"/>
              <a:gd name="T60" fmla="*/ 2147483647 w 369"/>
              <a:gd name="T61" fmla="*/ 2147483647 h 146"/>
              <a:gd name="T62" fmla="*/ 2147483647 w 369"/>
              <a:gd name="T63" fmla="*/ 2147483647 h 146"/>
              <a:gd name="T64" fmla="*/ 2147483647 w 369"/>
              <a:gd name="T65" fmla="*/ 2147483647 h 146"/>
              <a:gd name="T66" fmla="*/ 2147483647 w 369"/>
              <a:gd name="T67" fmla="*/ 2147483647 h 146"/>
              <a:gd name="T68" fmla="*/ 2147483647 w 369"/>
              <a:gd name="T69" fmla="*/ 2147483647 h 146"/>
              <a:gd name="T70" fmla="*/ 2147483647 w 369"/>
              <a:gd name="T71" fmla="*/ 2147483647 h 146"/>
              <a:gd name="T72" fmla="*/ 2147483647 w 369"/>
              <a:gd name="T73" fmla="*/ 2147483647 h 146"/>
              <a:gd name="T74" fmla="*/ 2147483647 w 369"/>
              <a:gd name="T75" fmla="*/ 2147483647 h 146"/>
              <a:gd name="T76" fmla="*/ 2147483647 w 369"/>
              <a:gd name="T77" fmla="*/ 2147483647 h 146"/>
              <a:gd name="T78" fmla="*/ 2147483647 w 369"/>
              <a:gd name="T79" fmla="*/ 2147483647 h 146"/>
              <a:gd name="T80" fmla="*/ 2147483647 w 369"/>
              <a:gd name="T81" fmla="*/ 2147483647 h 146"/>
              <a:gd name="T82" fmla="*/ 2147483647 w 369"/>
              <a:gd name="T83" fmla="*/ 2147483647 h 146"/>
              <a:gd name="T84" fmla="*/ 2147483647 w 369"/>
              <a:gd name="T85" fmla="*/ 2147483647 h 146"/>
              <a:gd name="T86" fmla="*/ 2147483647 w 369"/>
              <a:gd name="T87" fmla="*/ 2147483647 h 146"/>
              <a:gd name="T88" fmla="*/ 2147483647 w 369"/>
              <a:gd name="T89" fmla="*/ 2147483647 h 146"/>
              <a:gd name="T90" fmla="*/ 2147483647 w 369"/>
              <a:gd name="T91" fmla="*/ 2147483647 h 146"/>
              <a:gd name="T92" fmla="*/ 2147483647 w 369"/>
              <a:gd name="T93" fmla="*/ 2147483647 h 146"/>
              <a:gd name="T94" fmla="*/ 2147483647 w 369"/>
              <a:gd name="T95" fmla="*/ 2147483647 h 146"/>
              <a:gd name="T96" fmla="*/ 2147483647 w 369"/>
              <a:gd name="T97" fmla="*/ 2147483647 h 1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9"/>
              <a:gd name="T148" fmla="*/ 0 h 146"/>
              <a:gd name="T149" fmla="*/ 369 w 369"/>
              <a:gd name="T150" fmla="*/ 146 h 1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9" h="146">
                <a:moveTo>
                  <a:pt x="333" y="5"/>
                </a:moveTo>
                <a:lnTo>
                  <a:pt x="319" y="0"/>
                </a:lnTo>
                <a:lnTo>
                  <a:pt x="287" y="3"/>
                </a:lnTo>
                <a:lnTo>
                  <a:pt x="275" y="8"/>
                </a:lnTo>
                <a:lnTo>
                  <a:pt x="266" y="13"/>
                </a:lnTo>
                <a:lnTo>
                  <a:pt x="254" y="8"/>
                </a:lnTo>
                <a:lnTo>
                  <a:pt x="230" y="8"/>
                </a:lnTo>
                <a:lnTo>
                  <a:pt x="219" y="19"/>
                </a:lnTo>
                <a:lnTo>
                  <a:pt x="198" y="21"/>
                </a:lnTo>
                <a:lnTo>
                  <a:pt x="190" y="13"/>
                </a:lnTo>
                <a:lnTo>
                  <a:pt x="177" y="4"/>
                </a:lnTo>
                <a:lnTo>
                  <a:pt x="167" y="0"/>
                </a:lnTo>
                <a:lnTo>
                  <a:pt x="141" y="7"/>
                </a:lnTo>
                <a:lnTo>
                  <a:pt x="127" y="3"/>
                </a:lnTo>
                <a:lnTo>
                  <a:pt x="118" y="9"/>
                </a:lnTo>
                <a:lnTo>
                  <a:pt x="106" y="9"/>
                </a:lnTo>
                <a:lnTo>
                  <a:pt x="94" y="24"/>
                </a:lnTo>
                <a:lnTo>
                  <a:pt x="83" y="26"/>
                </a:lnTo>
                <a:lnTo>
                  <a:pt x="81" y="31"/>
                </a:lnTo>
                <a:lnTo>
                  <a:pt x="80" y="43"/>
                </a:lnTo>
                <a:lnTo>
                  <a:pt x="75" y="51"/>
                </a:lnTo>
                <a:lnTo>
                  <a:pt x="64" y="53"/>
                </a:lnTo>
                <a:lnTo>
                  <a:pt x="64" y="59"/>
                </a:lnTo>
                <a:lnTo>
                  <a:pt x="48" y="69"/>
                </a:lnTo>
                <a:lnTo>
                  <a:pt x="29" y="72"/>
                </a:lnTo>
                <a:lnTo>
                  <a:pt x="22" y="67"/>
                </a:lnTo>
                <a:lnTo>
                  <a:pt x="13" y="67"/>
                </a:lnTo>
                <a:lnTo>
                  <a:pt x="0" y="88"/>
                </a:lnTo>
                <a:lnTo>
                  <a:pt x="8" y="109"/>
                </a:lnTo>
                <a:lnTo>
                  <a:pt x="17" y="122"/>
                </a:lnTo>
                <a:lnTo>
                  <a:pt x="34" y="128"/>
                </a:lnTo>
                <a:lnTo>
                  <a:pt x="66" y="146"/>
                </a:lnTo>
                <a:lnTo>
                  <a:pt x="108" y="143"/>
                </a:lnTo>
                <a:lnTo>
                  <a:pt x="115" y="143"/>
                </a:lnTo>
                <a:lnTo>
                  <a:pt x="130" y="123"/>
                </a:lnTo>
                <a:lnTo>
                  <a:pt x="169" y="114"/>
                </a:lnTo>
                <a:lnTo>
                  <a:pt x="188" y="104"/>
                </a:lnTo>
                <a:lnTo>
                  <a:pt x="209" y="108"/>
                </a:lnTo>
                <a:lnTo>
                  <a:pt x="237" y="97"/>
                </a:lnTo>
                <a:lnTo>
                  <a:pt x="242" y="85"/>
                </a:lnTo>
                <a:lnTo>
                  <a:pt x="263" y="76"/>
                </a:lnTo>
                <a:lnTo>
                  <a:pt x="284" y="76"/>
                </a:lnTo>
                <a:lnTo>
                  <a:pt x="298" y="73"/>
                </a:lnTo>
                <a:lnTo>
                  <a:pt x="319" y="76"/>
                </a:lnTo>
                <a:lnTo>
                  <a:pt x="340" y="84"/>
                </a:lnTo>
                <a:lnTo>
                  <a:pt x="355" y="80"/>
                </a:lnTo>
                <a:lnTo>
                  <a:pt x="369" y="21"/>
                </a:lnTo>
                <a:lnTo>
                  <a:pt x="357" y="20"/>
                </a:lnTo>
                <a:lnTo>
                  <a:pt x="333" y="5"/>
                </a:lnTo>
                <a:close/>
              </a:path>
            </a:pathLst>
          </a:custGeom>
          <a:solidFill>
            <a:srgbClr val="FFFFFF"/>
          </a:solidFill>
          <a:ln w="3175">
            <a:solidFill>
              <a:srgbClr val="000000"/>
            </a:solidFill>
            <a:prstDash val="solid"/>
            <a:round/>
            <a:headEnd/>
            <a:tailEnd/>
          </a:ln>
        </p:spPr>
        <p:txBody>
          <a:bodyPr/>
          <a:lstStyle/>
          <a:p>
            <a:endParaRPr lang="cs-CZ"/>
          </a:p>
        </p:txBody>
      </p:sp>
      <p:sp>
        <p:nvSpPr>
          <p:cNvPr id="13344" name="Freeform 33"/>
          <p:cNvSpPr>
            <a:spLocks/>
          </p:cNvSpPr>
          <p:nvPr/>
        </p:nvSpPr>
        <p:spPr bwMode="auto">
          <a:xfrm>
            <a:off x="4810258" y="3033714"/>
            <a:ext cx="1231371" cy="777875"/>
          </a:xfrm>
          <a:custGeom>
            <a:avLst/>
            <a:gdLst>
              <a:gd name="T0" fmla="*/ 2147483647 w 644"/>
              <a:gd name="T1" fmla="*/ 2147483647 h 440"/>
              <a:gd name="T2" fmla="*/ 2147483647 w 644"/>
              <a:gd name="T3" fmla="*/ 2147483647 h 440"/>
              <a:gd name="T4" fmla="*/ 2147483647 w 644"/>
              <a:gd name="T5" fmla="*/ 2147483647 h 440"/>
              <a:gd name="T6" fmla="*/ 2147483647 w 644"/>
              <a:gd name="T7" fmla="*/ 2147483647 h 440"/>
              <a:gd name="T8" fmla="*/ 2147483647 w 644"/>
              <a:gd name="T9" fmla="*/ 2147483647 h 440"/>
              <a:gd name="T10" fmla="*/ 2147483647 w 644"/>
              <a:gd name="T11" fmla="*/ 2147483647 h 440"/>
              <a:gd name="T12" fmla="*/ 2147483647 w 644"/>
              <a:gd name="T13" fmla="*/ 2147483647 h 440"/>
              <a:gd name="T14" fmla="*/ 2147483647 w 644"/>
              <a:gd name="T15" fmla="*/ 2147483647 h 440"/>
              <a:gd name="T16" fmla="*/ 2147483647 w 644"/>
              <a:gd name="T17" fmla="*/ 2147483647 h 440"/>
              <a:gd name="T18" fmla="*/ 2147483647 w 644"/>
              <a:gd name="T19" fmla="*/ 2147483647 h 440"/>
              <a:gd name="T20" fmla="*/ 2147483647 w 644"/>
              <a:gd name="T21" fmla="*/ 2147483647 h 440"/>
              <a:gd name="T22" fmla="*/ 2147483647 w 644"/>
              <a:gd name="T23" fmla="*/ 2147483647 h 440"/>
              <a:gd name="T24" fmla="*/ 2147483647 w 644"/>
              <a:gd name="T25" fmla="*/ 2147483647 h 440"/>
              <a:gd name="T26" fmla="*/ 2147483647 w 644"/>
              <a:gd name="T27" fmla="*/ 2147483647 h 440"/>
              <a:gd name="T28" fmla="*/ 2147483647 w 644"/>
              <a:gd name="T29" fmla="*/ 2147483647 h 440"/>
              <a:gd name="T30" fmla="*/ 2147483647 w 644"/>
              <a:gd name="T31" fmla="*/ 2147483647 h 440"/>
              <a:gd name="T32" fmla="*/ 2147483647 w 644"/>
              <a:gd name="T33" fmla="*/ 2147483647 h 440"/>
              <a:gd name="T34" fmla="*/ 2147483647 w 644"/>
              <a:gd name="T35" fmla="*/ 2147483647 h 440"/>
              <a:gd name="T36" fmla="*/ 2147483647 w 644"/>
              <a:gd name="T37" fmla="*/ 2147483647 h 440"/>
              <a:gd name="T38" fmla="*/ 2147483647 w 644"/>
              <a:gd name="T39" fmla="*/ 2147483647 h 440"/>
              <a:gd name="T40" fmla="*/ 2147483647 w 644"/>
              <a:gd name="T41" fmla="*/ 2147483647 h 440"/>
              <a:gd name="T42" fmla="*/ 2147483647 w 644"/>
              <a:gd name="T43" fmla="*/ 2147483647 h 440"/>
              <a:gd name="T44" fmla="*/ 2147483647 w 644"/>
              <a:gd name="T45" fmla="*/ 2147483647 h 440"/>
              <a:gd name="T46" fmla="*/ 2147483647 w 644"/>
              <a:gd name="T47" fmla="*/ 2147483647 h 440"/>
              <a:gd name="T48" fmla="*/ 2147483647 w 644"/>
              <a:gd name="T49" fmla="*/ 2147483647 h 440"/>
              <a:gd name="T50" fmla="*/ 2147483647 w 644"/>
              <a:gd name="T51" fmla="*/ 2147483647 h 440"/>
              <a:gd name="T52" fmla="*/ 2147483647 w 644"/>
              <a:gd name="T53" fmla="*/ 2147483647 h 440"/>
              <a:gd name="T54" fmla="*/ 2147483647 w 644"/>
              <a:gd name="T55" fmla="*/ 2147483647 h 440"/>
              <a:gd name="T56" fmla="*/ 2147483647 w 644"/>
              <a:gd name="T57" fmla="*/ 2147483647 h 440"/>
              <a:gd name="T58" fmla="*/ 2147483647 w 644"/>
              <a:gd name="T59" fmla="*/ 2147483647 h 440"/>
              <a:gd name="T60" fmla="*/ 2147483647 w 644"/>
              <a:gd name="T61" fmla="*/ 2147483647 h 440"/>
              <a:gd name="T62" fmla="*/ 2147483647 w 644"/>
              <a:gd name="T63" fmla="*/ 2147483647 h 440"/>
              <a:gd name="T64" fmla="*/ 2147483647 w 644"/>
              <a:gd name="T65" fmla="*/ 2147483647 h 440"/>
              <a:gd name="T66" fmla="*/ 2147483647 w 644"/>
              <a:gd name="T67" fmla="*/ 2147483647 h 440"/>
              <a:gd name="T68" fmla="*/ 2147483647 w 644"/>
              <a:gd name="T69" fmla="*/ 0 h 440"/>
              <a:gd name="T70" fmla="*/ 2147483647 w 644"/>
              <a:gd name="T71" fmla="*/ 2147483647 h 440"/>
              <a:gd name="T72" fmla="*/ 2147483647 w 644"/>
              <a:gd name="T73" fmla="*/ 2147483647 h 440"/>
              <a:gd name="T74" fmla="*/ 2147483647 w 644"/>
              <a:gd name="T75" fmla="*/ 2147483647 h 440"/>
              <a:gd name="T76" fmla="*/ 2147483647 w 644"/>
              <a:gd name="T77" fmla="*/ 2147483647 h 440"/>
              <a:gd name="T78" fmla="*/ 2147483647 w 644"/>
              <a:gd name="T79" fmla="*/ 2147483647 h 440"/>
              <a:gd name="T80" fmla="*/ 2147483647 w 644"/>
              <a:gd name="T81" fmla="*/ 2147483647 h 440"/>
              <a:gd name="T82" fmla="*/ 2147483647 w 644"/>
              <a:gd name="T83" fmla="*/ 2147483647 h 44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4"/>
              <a:gd name="T127" fmla="*/ 0 h 440"/>
              <a:gd name="T128" fmla="*/ 644 w 644"/>
              <a:gd name="T129" fmla="*/ 440 h 44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4" h="440">
                <a:moveTo>
                  <a:pt x="14" y="113"/>
                </a:moveTo>
                <a:lnTo>
                  <a:pt x="13" y="139"/>
                </a:lnTo>
                <a:lnTo>
                  <a:pt x="0" y="160"/>
                </a:lnTo>
                <a:lnTo>
                  <a:pt x="16" y="176"/>
                </a:lnTo>
                <a:lnTo>
                  <a:pt x="25" y="213"/>
                </a:lnTo>
                <a:lnTo>
                  <a:pt x="28" y="259"/>
                </a:lnTo>
                <a:lnTo>
                  <a:pt x="47" y="279"/>
                </a:lnTo>
                <a:lnTo>
                  <a:pt x="46" y="298"/>
                </a:lnTo>
                <a:lnTo>
                  <a:pt x="42" y="315"/>
                </a:lnTo>
                <a:lnTo>
                  <a:pt x="37" y="323"/>
                </a:lnTo>
                <a:lnTo>
                  <a:pt x="63" y="312"/>
                </a:lnTo>
                <a:lnTo>
                  <a:pt x="75" y="316"/>
                </a:lnTo>
                <a:lnTo>
                  <a:pt x="81" y="325"/>
                </a:lnTo>
                <a:lnTo>
                  <a:pt x="116" y="328"/>
                </a:lnTo>
                <a:lnTo>
                  <a:pt x="126" y="339"/>
                </a:lnTo>
                <a:lnTo>
                  <a:pt x="140" y="340"/>
                </a:lnTo>
                <a:lnTo>
                  <a:pt x="136" y="355"/>
                </a:lnTo>
                <a:lnTo>
                  <a:pt x="161" y="371"/>
                </a:lnTo>
                <a:lnTo>
                  <a:pt x="182" y="367"/>
                </a:lnTo>
                <a:lnTo>
                  <a:pt x="210" y="363"/>
                </a:lnTo>
                <a:lnTo>
                  <a:pt x="234" y="366"/>
                </a:lnTo>
                <a:lnTo>
                  <a:pt x="234" y="380"/>
                </a:lnTo>
                <a:lnTo>
                  <a:pt x="246" y="386"/>
                </a:lnTo>
                <a:lnTo>
                  <a:pt x="262" y="388"/>
                </a:lnTo>
                <a:lnTo>
                  <a:pt x="288" y="415"/>
                </a:lnTo>
                <a:lnTo>
                  <a:pt x="325" y="426"/>
                </a:lnTo>
                <a:lnTo>
                  <a:pt x="351" y="419"/>
                </a:lnTo>
                <a:lnTo>
                  <a:pt x="361" y="423"/>
                </a:lnTo>
                <a:lnTo>
                  <a:pt x="374" y="432"/>
                </a:lnTo>
                <a:lnTo>
                  <a:pt x="382" y="440"/>
                </a:lnTo>
                <a:lnTo>
                  <a:pt x="403" y="438"/>
                </a:lnTo>
                <a:lnTo>
                  <a:pt x="414" y="427"/>
                </a:lnTo>
                <a:lnTo>
                  <a:pt x="438" y="427"/>
                </a:lnTo>
                <a:lnTo>
                  <a:pt x="450" y="432"/>
                </a:lnTo>
                <a:lnTo>
                  <a:pt x="471" y="422"/>
                </a:lnTo>
                <a:lnTo>
                  <a:pt x="503" y="419"/>
                </a:lnTo>
                <a:lnTo>
                  <a:pt x="517" y="424"/>
                </a:lnTo>
                <a:lnTo>
                  <a:pt x="541" y="439"/>
                </a:lnTo>
                <a:lnTo>
                  <a:pt x="553" y="440"/>
                </a:lnTo>
                <a:lnTo>
                  <a:pt x="572" y="439"/>
                </a:lnTo>
                <a:lnTo>
                  <a:pt x="567" y="427"/>
                </a:lnTo>
                <a:lnTo>
                  <a:pt x="585" y="375"/>
                </a:lnTo>
                <a:lnTo>
                  <a:pt x="600" y="357"/>
                </a:lnTo>
                <a:lnTo>
                  <a:pt x="640" y="327"/>
                </a:lnTo>
                <a:lnTo>
                  <a:pt x="644" y="313"/>
                </a:lnTo>
                <a:lnTo>
                  <a:pt x="635" y="300"/>
                </a:lnTo>
                <a:lnTo>
                  <a:pt x="635" y="289"/>
                </a:lnTo>
                <a:lnTo>
                  <a:pt x="621" y="279"/>
                </a:lnTo>
                <a:lnTo>
                  <a:pt x="607" y="262"/>
                </a:lnTo>
                <a:lnTo>
                  <a:pt x="604" y="250"/>
                </a:lnTo>
                <a:lnTo>
                  <a:pt x="595" y="239"/>
                </a:lnTo>
                <a:lnTo>
                  <a:pt x="595" y="202"/>
                </a:lnTo>
                <a:lnTo>
                  <a:pt x="567" y="183"/>
                </a:lnTo>
                <a:lnTo>
                  <a:pt x="578" y="171"/>
                </a:lnTo>
                <a:lnTo>
                  <a:pt x="604" y="147"/>
                </a:lnTo>
                <a:lnTo>
                  <a:pt x="600" y="117"/>
                </a:lnTo>
                <a:lnTo>
                  <a:pt x="567" y="44"/>
                </a:lnTo>
                <a:lnTo>
                  <a:pt x="539" y="25"/>
                </a:lnTo>
                <a:lnTo>
                  <a:pt x="522" y="19"/>
                </a:lnTo>
                <a:lnTo>
                  <a:pt x="497" y="23"/>
                </a:lnTo>
                <a:lnTo>
                  <a:pt x="468" y="32"/>
                </a:lnTo>
                <a:lnTo>
                  <a:pt x="415" y="36"/>
                </a:lnTo>
                <a:lnTo>
                  <a:pt x="328" y="28"/>
                </a:lnTo>
                <a:lnTo>
                  <a:pt x="320" y="33"/>
                </a:lnTo>
                <a:lnTo>
                  <a:pt x="304" y="36"/>
                </a:lnTo>
                <a:lnTo>
                  <a:pt x="293" y="40"/>
                </a:lnTo>
                <a:lnTo>
                  <a:pt x="260" y="14"/>
                </a:lnTo>
                <a:lnTo>
                  <a:pt x="278" y="18"/>
                </a:lnTo>
                <a:lnTo>
                  <a:pt x="271" y="6"/>
                </a:lnTo>
                <a:lnTo>
                  <a:pt x="250" y="0"/>
                </a:lnTo>
                <a:lnTo>
                  <a:pt x="234" y="0"/>
                </a:lnTo>
                <a:lnTo>
                  <a:pt x="187" y="10"/>
                </a:lnTo>
                <a:lnTo>
                  <a:pt x="164" y="21"/>
                </a:lnTo>
                <a:lnTo>
                  <a:pt x="149" y="25"/>
                </a:lnTo>
                <a:lnTo>
                  <a:pt x="114" y="49"/>
                </a:lnTo>
                <a:lnTo>
                  <a:pt x="79" y="57"/>
                </a:lnTo>
                <a:lnTo>
                  <a:pt x="58" y="60"/>
                </a:lnTo>
                <a:lnTo>
                  <a:pt x="44" y="67"/>
                </a:lnTo>
                <a:lnTo>
                  <a:pt x="32" y="76"/>
                </a:lnTo>
                <a:lnTo>
                  <a:pt x="20" y="76"/>
                </a:lnTo>
                <a:lnTo>
                  <a:pt x="9" y="82"/>
                </a:lnTo>
                <a:lnTo>
                  <a:pt x="25" y="86"/>
                </a:lnTo>
                <a:lnTo>
                  <a:pt x="2" y="91"/>
                </a:lnTo>
                <a:lnTo>
                  <a:pt x="14" y="113"/>
                </a:lnTo>
                <a:close/>
              </a:path>
            </a:pathLst>
          </a:custGeom>
          <a:solidFill>
            <a:srgbClr val="39B218"/>
          </a:solidFill>
          <a:ln w="3175">
            <a:solidFill>
              <a:schemeClr val="tx1"/>
            </a:solidFill>
            <a:prstDash val="solid"/>
            <a:round/>
            <a:headEnd/>
            <a:tailEnd/>
          </a:ln>
        </p:spPr>
        <p:txBody>
          <a:bodyPr/>
          <a:lstStyle/>
          <a:p>
            <a:endParaRPr lang="cs-CZ"/>
          </a:p>
        </p:txBody>
      </p:sp>
      <p:sp>
        <p:nvSpPr>
          <p:cNvPr id="13345" name="Freeform 34"/>
          <p:cNvSpPr>
            <a:spLocks/>
          </p:cNvSpPr>
          <p:nvPr/>
        </p:nvSpPr>
        <p:spPr bwMode="auto">
          <a:xfrm>
            <a:off x="3902208" y="4924425"/>
            <a:ext cx="225292" cy="336550"/>
          </a:xfrm>
          <a:custGeom>
            <a:avLst/>
            <a:gdLst>
              <a:gd name="T0" fmla="*/ 2147483647 w 117"/>
              <a:gd name="T1" fmla="*/ 0 h 191"/>
              <a:gd name="T2" fmla="*/ 2147483647 w 117"/>
              <a:gd name="T3" fmla="*/ 2147483647 h 191"/>
              <a:gd name="T4" fmla="*/ 2147483647 w 117"/>
              <a:gd name="T5" fmla="*/ 2147483647 h 191"/>
              <a:gd name="T6" fmla="*/ 2147483647 w 117"/>
              <a:gd name="T7" fmla="*/ 2147483647 h 191"/>
              <a:gd name="T8" fmla="*/ 2147483647 w 117"/>
              <a:gd name="T9" fmla="*/ 2147483647 h 191"/>
              <a:gd name="T10" fmla="*/ 2147483647 w 117"/>
              <a:gd name="T11" fmla="*/ 2147483647 h 191"/>
              <a:gd name="T12" fmla="*/ 2147483647 w 117"/>
              <a:gd name="T13" fmla="*/ 2147483647 h 191"/>
              <a:gd name="T14" fmla="*/ 2147483647 w 117"/>
              <a:gd name="T15" fmla="*/ 2147483647 h 191"/>
              <a:gd name="T16" fmla="*/ 2147483647 w 117"/>
              <a:gd name="T17" fmla="*/ 2147483647 h 191"/>
              <a:gd name="T18" fmla="*/ 2147483647 w 117"/>
              <a:gd name="T19" fmla="*/ 2147483647 h 191"/>
              <a:gd name="T20" fmla="*/ 2147483647 w 117"/>
              <a:gd name="T21" fmla="*/ 2147483647 h 191"/>
              <a:gd name="T22" fmla="*/ 2147483647 w 117"/>
              <a:gd name="T23" fmla="*/ 2147483647 h 191"/>
              <a:gd name="T24" fmla="*/ 2147483647 w 117"/>
              <a:gd name="T25" fmla="*/ 2147483647 h 191"/>
              <a:gd name="T26" fmla="*/ 2147483647 w 117"/>
              <a:gd name="T27" fmla="*/ 2147483647 h 191"/>
              <a:gd name="T28" fmla="*/ 2147483647 w 117"/>
              <a:gd name="T29" fmla="*/ 2147483647 h 191"/>
              <a:gd name="T30" fmla="*/ 2147483647 w 117"/>
              <a:gd name="T31" fmla="*/ 2147483647 h 191"/>
              <a:gd name="T32" fmla="*/ 2147483647 w 117"/>
              <a:gd name="T33" fmla="*/ 2147483647 h 191"/>
              <a:gd name="T34" fmla="*/ 2147483647 w 117"/>
              <a:gd name="T35" fmla="*/ 2147483647 h 191"/>
              <a:gd name="T36" fmla="*/ 2147483647 w 117"/>
              <a:gd name="T37" fmla="*/ 2147483647 h 191"/>
              <a:gd name="T38" fmla="*/ 2147483647 w 117"/>
              <a:gd name="T39" fmla="*/ 2147483647 h 191"/>
              <a:gd name="T40" fmla="*/ 2147483647 w 117"/>
              <a:gd name="T41" fmla="*/ 2147483647 h 191"/>
              <a:gd name="T42" fmla="*/ 2147483647 w 117"/>
              <a:gd name="T43" fmla="*/ 2147483647 h 191"/>
              <a:gd name="T44" fmla="*/ 2147483647 w 117"/>
              <a:gd name="T45" fmla="*/ 2147483647 h 191"/>
              <a:gd name="T46" fmla="*/ 2147483647 w 117"/>
              <a:gd name="T47" fmla="*/ 2147483647 h 191"/>
              <a:gd name="T48" fmla="*/ 2147483647 w 117"/>
              <a:gd name="T49" fmla="*/ 2147483647 h 191"/>
              <a:gd name="T50" fmla="*/ 2147483647 w 117"/>
              <a:gd name="T51" fmla="*/ 2147483647 h 191"/>
              <a:gd name="T52" fmla="*/ 2147483647 w 117"/>
              <a:gd name="T53" fmla="*/ 2147483647 h 191"/>
              <a:gd name="T54" fmla="*/ 2147483647 w 117"/>
              <a:gd name="T55" fmla="*/ 2147483647 h 191"/>
              <a:gd name="T56" fmla="*/ 2147483647 w 117"/>
              <a:gd name="T57" fmla="*/ 2147483647 h 191"/>
              <a:gd name="T58" fmla="*/ 2147483647 w 117"/>
              <a:gd name="T59" fmla="*/ 2147483647 h 191"/>
              <a:gd name="T60" fmla="*/ 0 w 117"/>
              <a:gd name="T61" fmla="*/ 2147483647 h 191"/>
              <a:gd name="T62" fmla="*/ 2147483647 w 117"/>
              <a:gd name="T63" fmla="*/ 2147483647 h 191"/>
              <a:gd name="T64" fmla="*/ 2147483647 w 117"/>
              <a:gd name="T65" fmla="*/ 2147483647 h 191"/>
              <a:gd name="T66" fmla="*/ 2147483647 w 117"/>
              <a:gd name="T67" fmla="*/ 2147483647 h 191"/>
              <a:gd name="T68" fmla="*/ 2147483647 w 117"/>
              <a:gd name="T69" fmla="*/ 2147483647 h 191"/>
              <a:gd name="T70" fmla="*/ 2147483647 w 117"/>
              <a:gd name="T71" fmla="*/ 2147483647 h 191"/>
              <a:gd name="T72" fmla="*/ 2147483647 w 117"/>
              <a:gd name="T73" fmla="*/ 0 h 1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17"/>
              <a:gd name="T112" fmla="*/ 0 h 191"/>
              <a:gd name="T113" fmla="*/ 117 w 117"/>
              <a:gd name="T114" fmla="*/ 191 h 1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17" h="191">
                <a:moveTo>
                  <a:pt x="79" y="0"/>
                </a:moveTo>
                <a:lnTo>
                  <a:pt x="103" y="15"/>
                </a:lnTo>
                <a:lnTo>
                  <a:pt x="110" y="26"/>
                </a:lnTo>
                <a:lnTo>
                  <a:pt x="115" y="50"/>
                </a:lnTo>
                <a:lnTo>
                  <a:pt x="117" y="70"/>
                </a:lnTo>
                <a:lnTo>
                  <a:pt x="112" y="89"/>
                </a:lnTo>
                <a:lnTo>
                  <a:pt x="110" y="123"/>
                </a:lnTo>
                <a:lnTo>
                  <a:pt x="106" y="154"/>
                </a:lnTo>
                <a:lnTo>
                  <a:pt x="101" y="161"/>
                </a:lnTo>
                <a:lnTo>
                  <a:pt x="99" y="167"/>
                </a:lnTo>
                <a:lnTo>
                  <a:pt x="91" y="172"/>
                </a:lnTo>
                <a:lnTo>
                  <a:pt x="72" y="167"/>
                </a:lnTo>
                <a:lnTo>
                  <a:pt x="65" y="172"/>
                </a:lnTo>
                <a:lnTo>
                  <a:pt x="58" y="183"/>
                </a:lnTo>
                <a:lnTo>
                  <a:pt x="47" y="188"/>
                </a:lnTo>
                <a:lnTo>
                  <a:pt x="31" y="191"/>
                </a:lnTo>
                <a:lnTo>
                  <a:pt x="26" y="185"/>
                </a:lnTo>
                <a:lnTo>
                  <a:pt x="12" y="167"/>
                </a:lnTo>
                <a:lnTo>
                  <a:pt x="11" y="156"/>
                </a:lnTo>
                <a:lnTo>
                  <a:pt x="11" y="150"/>
                </a:lnTo>
                <a:lnTo>
                  <a:pt x="7" y="141"/>
                </a:lnTo>
                <a:lnTo>
                  <a:pt x="14" y="118"/>
                </a:lnTo>
                <a:lnTo>
                  <a:pt x="19" y="115"/>
                </a:lnTo>
                <a:lnTo>
                  <a:pt x="18" y="104"/>
                </a:lnTo>
                <a:lnTo>
                  <a:pt x="16" y="95"/>
                </a:lnTo>
                <a:lnTo>
                  <a:pt x="19" y="85"/>
                </a:lnTo>
                <a:lnTo>
                  <a:pt x="19" y="74"/>
                </a:lnTo>
                <a:lnTo>
                  <a:pt x="18" y="65"/>
                </a:lnTo>
                <a:lnTo>
                  <a:pt x="12" y="54"/>
                </a:lnTo>
                <a:lnTo>
                  <a:pt x="5" y="54"/>
                </a:lnTo>
                <a:lnTo>
                  <a:pt x="0" y="47"/>
                </a:lnTo>
                <a:lnTo>
                  <a:pt x="4" y="24"/>
                </a:lnTo>
                <a:lnTo>
                  <a:pt x="4" y="23"/>
                </a:lnTo>
                <a:lnTo>
                  <a:pt x="16" y="33"/>
                </a:lnTo>
                <a:lnTo>
                  <a:pt x="30" y="31"/>
                </a:lnTo>
                <a:lnTo>
                  <a:pt x="70" y="9"/>
                </a:lnTo>
                <a:lnTo>
                  <a:pt x="79" y="0"/>
                </a:lnTo>
                <a:close/>
              </a:path>
            </a:pathLst>
          </a:custGeom>
          <a:solidFill>
            <a:srgbClr val="39B218"/>
          </a:solidFill>
          <a:ln w="3175">
            <a:solidFill>
              <a:srgbClr val="000000"/>
            </a:solidFill>
            <a:prstDash val="solid"/>
            <a:round/>
            <a:headEnd/>
            <a:tailEnd/>
          </a:ln>
        </p:spPr>
        <p:txBody>
          <a:bodyPr/>
          <a:lstStyle/>
          <a:p>
            <a:endParaRPr lang="cs-CZ"/>
          </a:p>
        </p:txBody>
      </p:sp>
      <p:sp>
        <p:nvSpPr>
          <p:cNvPr id="13346" name="Freeform 35"/>
          <p:cNvSpPr>
            <a:spLocks noEditPoints="1"/>
          </p:cNvSpPr>
          <p:nvPr/>
        </p:nvSpPr>
        <p:spPr bwMode="auto">
          <a:xfrm>
            <a:off x="3769783" y="4127501"/>
            <a:ext cx="1671638" cy="1463675"/>
          </a:xfrm>
          <a:custGeom>
            <a:avLst/>
            <a:gdLst>
              <a:gd name="T0" fmla="*/ 2147483647 w 874"/>
              <a:gd name="T1" fmla="*/ 2147483647 h 829"/>
              <a:gd name="T2" fmla="*/ 2147483647 w 874"/>
              <a:gd name="T3" fmla="*/ 2147483647 h 829"/>
              <a:gd name="T4" fmla="*/ 2147483647 w 874"/>
              <a:gd name="T5" fmla="*/ 2147483647 h 829"/>
              <a:gd name="T6" fmla="*/ 2147483647 w 874"/>
              <a:gd name="T7" fmla="*/ 2147483647 h 829"/>
              <a:gd name="T8" fmla="*/ 2147483647 w 874"/>
              <a:gd name="T9" fmla="*/ 2147483647 h 829"/>
              <a:gd name="T10" fmla="*/ 2147483647 w 874"/>
              <a:gd name="T11" fmla="*/ 2147483647 h 829"/>
              <a:gd name="T12" fmla="*/ 2147483647 w 874"/>
              <a:gd name="T13" fmla="*/ 2147483647 h 829"/>
              <a:gd name="T14" fmla="*/ 2147483647 w 874"/>
              <a:gd name="T15" fmla="*/ 2147483647 h 829"/>
              <a:gd name="T16" fmla="*/ 2147483647 w 874"/>
              <a:gd name="T17" fmla="*/ 2147483647 h 829"/>
              <a:gd name="T18" fmla="*/ 2147483647 w 874"/>
              <a:gd name="T19" fmla="*/ 2147483647 h 829"/>
              <a:gd name="T20" fmla="*/ 2147483647 w 874"/>
              <a:gd name="T21" fmla="*/ 2147483647 h 829"/>
              <a:gd name="T22" fmla="*/ 2147483647 w 874"/>
              <a:gd name="T23" fmla="*/ 2147483647 h 829"/>
              <a:gd name="T24" fmla="*/ 2147483647 w 874"/>
              <a:gd name="T25" fmla="*/ 2147483647 h 829"/>
              <a:gd name="T26" fmla="*/ 2147483647 w 874"/>
              <a:gd name="T27" fmla="*/ 2147483647 h 829"/>
              <a:gd name="T28" fmla="*/ 2147483647 w 874"/>
              <a:gd name="T29" fmla="*/ 2147483647 h 829"/>
              <a:gd name="T30" fmla="*/ 2147483647 w 874"/>
              <a:gd name="T31" fmla="*/ 2147483647 h 829"/>
              <a:gd name="T32" fmla="*/ 2147483647 w 874"/>
              <a:gd name="T33" fmla="*/ 2147483647 h 829"/>
              <a:gd name="T34" fmla="*/ 2147483647 w 874"/>
              <a:gd name="T35" fmla="*/ 2147483647 h 829"/>
              <a:gd name="T36" fmla="*/ 2147483647 w 874"/>
              <a:gd name="T37" fmla="*/ 2147483647 h 829"/>
              <a:gd name="T38" fmla="*/ 2147483647 w 874"/>
              <a:gd name="T39" fmla="*/ 2147483647 h 829"/>
              <a:gd name="T40" fmla="*/ 2147483647 w 874"/>
              <a:gd name="T41" fmla="*/ 2147483647 h 829"/>
              <a:gd name="T42" fmla="*/ 2147483647 w 874"/>
              <a:gd name="T43" fmla="*/ 2147483647 h 829"/>
              <a:gd name="T44" fmla="*/ 2147483647 w 874"/>
              <a:gd name="T45" fmla="*/ 2147483647 h 829"/>
              <a:gd name="T46" fmla="*/ 2147483647 w 874"/>
              <a:gd name="T47" fmla="*/ 2147483647 h 829"/>
              <a:gd name="T48" fmla="*/ 2147483647 w 874"/>
              <a:gd name="T49" fmla="*/ 2147483647 h 829"/>
              <a:gd name="T50" fmla="*/ 2147483647 w 874"/>
              <a:gd name="T51" fmla="*/ 2147483647 h 829"/>
              <a:gd name="T52" fmla="*/ 2147483647 w 874"/>
              <a:gd name="T53" fmla="*/ 2147483647 h 829"/>
              <a:gd name="T54" fmla="*/ 2147483647 w 874"/>
              <a:gd name="T55" fmla="*/ 2147483647 h 829"/>
              <a:gd name="T56" fmla="*/ 2147483647 w 874"/>
              <a:gd name="T57" fmla="*/ 2147483647 h 829"/>
              <a:gd name="T58" fmla="*/ 2147483647 w 874"/>
              <a:gd name="T59" fmla="*/ 2147483647 h 829"/>
              <a:gd name="T60" fmla="*/ 2147483647 w 874"/>
              <a:gd name="T61" fmla="*/ 2147483647 h 829"/>
              <a:gd name="T62" fmla="*/ 2147483647 w 874"/>
              <a:gd name="T63" fmla="*/ 2147483647 h 829"/>
              <a:gd name="T64" fmla="*/ 2147483647 w 874"/>
              <a:gd name="T65" fmla="*/ 2147483647 h 829"/>
              <a:gd name="T66" fmla="*/ 2147483647 w 874"/>
              <a:gd name="T67" fmla="*/ 2147483647 h 829"/>
              <a:gd name="T68" fmla="*/ 2147483647 w 874"/>
              <a:gd name="T69" fmla="*/ 2147483647 h 829"/>
              <a:gd name="T70" fmla="*/ 2147483647 w 874"/>
              <a:gd name="T71" fmla="*/ 2147483647 h 829"/>
              <a:gd name="T72" fmla="*/ 2147483647 w 874"/>
              <a:gd name="T73" fmla="*/ 2147483647 h 829"/>
              <a:gd name="T74" fmla="*/ 2147483647 w 874"/>
              <a:gd name="T75" fmla="*/ 2147483647 h 829"/>
              <a:gd name="T76" fmla="*/ 2147483647 w 874"/>
              <a:gd name="T77" fmla="*/ 2147483647 h 829"/>
              <a:gd name="T78" fmla="*/ 2147483647 w 874"/>
              <a:gd name="T79" fmla="*/ 2147483647 h 829"/>
              <a:gd name="T80" fmla="*/ 2147483647 w 874"/>
              <a:gd name="T81" fmla="*/ 2147483647 h 829"/>
              <a:gd name="T82" fmla="*/ 2147483647 w 874"/>
              <a:gd name="T83" fmla="*/ 2147483647 h 829"/>
              <a:gd name="T84" fmla="*/ 2147483647 w 874"/>
              <a:gd name="T85" fmla="*/ 2147483647 h 829"/>
              <a:gd name="T86" fmla="*/ 2147483647 w 874"/>
              <a:gd name="T87" fmla="*/ 2147483647 h 829"/>
              <a:gd name="T88" fmla="*/ 2147483647 w 874"/>
              <a:gd name="T89" fmla="*/ 2147483647 h 829"/>
              <a:gd name="T90" fmla="*/ 2147483647 w 874"/>
              <a:gd name="T91" fmla="*/ 2147483647 h 829"/>
              <a:gd name="T92" fmla="*/ 2147483647 w 874"/>
              <a:gd name="T93" fmla="*/ 2147483647 h 829"/>
              <a:gd name="T94" fmla="*/ 2147483647 w 874"/>
              <a:gd name="T95" fmla="*/ 2147483647 h 829"/>
              <a:gd name="T96" fmla="*/ 2147483647 w 874"/>
              <a:gd name="T97" fmla="*/ 2147483647 h 829"/>
              <a:gd name="T98" fmla="*/ 2147483647 w 874"/>
              <a:gd name="T99" fmla="*/ 2147483647 h 829"/>
              <a:gd name="T100" fmla="*/ 2147483647 w 874"/>
              <a:gd name="T101" fmla="*/ 2147483647 h 829"/>
              <a:gd name="T102" fmla="*/ 2147483647 w 874"/>
              <a:gd name="T103" fmla="*/ 2147483647 h 829"/>
              <a:gd name="T104" fmla="*/ 2147483647 w 874"/>
              <a:gd name="T105" fmla="*/ 2147483647 h 829"/>
              <a:gd name="T106" fmla="*/ 2147483647 w 874"/>
              <a:gd name="T107" fmla="*/ 2147483647 h 829"/>
              <a:gd name="T108" fmla="*/ 2147483647 w 874"/>
              <a:gd name="T109" fmla="*/ 2147483647 h 829"/>
              <a:gd name="T110" fmla="*/ 2147483647 w 874"/>
              <a:gd name="T111" fmla="*/ 2147483647 h 829"/>
              <a:gd name="T112" fmla="*/ 2147483647 w 874"/>
              <a:gd name="T113" fmla="*/ 2147483647 h 829"/>
              <a:gd name="T114" fmla="*/ 2147483647 w 874"/>
              <a:gd name="T115" fmla="*/ 2147483647 h 829"/>
              <a:gd name="T116" fmla="*/ 2147483647 w 874"/>
              <a:gd name="T117" fmla="*/ 2147483647 h 8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74"/>
              <a:gd name="T178" fmla="*/ 0 h 829"/>
              <a:gd name="T179" fmla="*/ 874 w 874"/>
              <a:gd name="T180" fmla="*/ 829 h 8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74" h="829">
                <a:moveTo>
                  <a:pt x="651" y="701"/>
                </a:moveTo>
                <a:lnTo>
                  <a:pt x="646" y="715"/>
                </a:lnTo>
                <a:lnTo>
                  <a:pt x="625" y="741"/>
                </a:lnTo>
                <a:lnTo>
                  <a:pt x="609" y="771"/>
                </a:lnTo>
                <a:lnTo>
                  <a:pt x="623" y="802"/>
                </a:lnTo>
                <a:lnTo>
                  <a:pt x="614" y="821"/>
                </a:lnTo>
                <a:lnTo>
                  <a:pt x="612" y="829"/>
                </a:lnTo>
                <a:lnTo>
                  <a:pt x="572" y="825"/>
                </a:lnTo>
                <a:lnTo>
                  <a:pt x="543" y="802"/>
                </a:lnTo>
                <a:lnTo>
                  <a:pt x="497" y="791"/>
                </a:lnTo>
                <a:lnTo>
                  <a:pt x="487" y="783"/>
                </a:lnTo>
                <a:lnTo>
                  <a:pt x="452" y="765"/>
                </a:lnTo>
                <a:lnTo>
                  <a:pt x="408" y="754"/>
                </a:lnTo>
                <a:lnTo>
                  <a:pt x="401" y="746"/>
                </a:lnTo>
                <a:lnTo>
                  <a:pt x="398" y="729"/>
                </a:lnTo>
                <a:lnTo>
                  <a:pt x="414" y="708"/>
                </a:lnTo>
                <a:lnTo>
                  <a:pt x="426" y="716"/>
                </a:lnTo>
                <a:lnTo>
                  <a:pt x="435" y="716"/>
                </a:lnTo>
                <a:lnTo>
                  <a:pt x="459" y="706"/>
                </a:lnTo>
                <a:lnTo>
                  <a:pt x="490" y="718"/>
                </a:lnTo>
                <a:lnTo>
                  <a:pt x="496" y="726"/>
                </a:lnTo>
                <a:lnTo>
                  <a:pt x="517" y="723"/>
                </a:lnTo>
                <a:lnTo>
                  <a:pt x="574" y="716"/>
                </a:lnTo>
                <a:lnTo>
                  <a:pt x="586" y="711"/>
                </a:lnTo>
                <a:lnTo>
                  <a:pt x="614" y="711"/>
                </a:lnTo>
                <a:lnTo>
                  <a:pt x="623" y="706"/>
                </a:lnTo>
                <a:lnTo>
                  <a:pt x="651" y="701"/>
                </a:lnTo>
                <a:close/>
                <a:moveTo>
                  <a:pt x="517" y="125"/>
                </a:moveTo>
                <a:lnTo>
                  <a:pt x="522" y="118"/>
                </a:lnTo>
                <a:lnTo>
                  <a:pt x="511" y="107"/>
                </a:lnTo>
                <a:lnTo>
                  <a:pt x="497" y="100"/>
                </a:lnTo>
                <a:lnTo>
                  <a:pt x="499" y="92"/>
                </a:lnTo>
                <a:lnTo>
                  <a:pt x="492" y="87"/>
                </a:lnTo>
                <a:lnTo>
                  <a:pt x="497" y="72"/>
                </a:lnTo>
                <a:lnTo>
                  <a:pt x="487" y="71"/>
                </a:lnTo>
                <a:lnTo>
                  <a:pt x="492" y="58"/>
                </a:lnTo>
                <a:lnTo>
                  <a:pt x="504" y="49"/>
                </a:lnTo>
                <a:lnTo>
                  <a:pt x="494" y="48"/>
                </a:lnTo>
                <a:lnTo>
                  <a:pt x="476" y="44"/>
                </a:lnTo>
                <a:lnTo>
                  <a:pt x="438" y="38"/>
                </a:lnTo>
                <a:lnTo>
                  <a:pt x="400" y="15"/>
                </a:lnTo>
                <a:lnTo>
                  <a:pt x="398" y="7"/>
                </a:lnTo>
                <a:lnTo>
                  <a:pt x="396" y="0"/>
                </a:lnTo>
                <a:lnTo>
                  <a:pt x="380" y="4"/>
                </a:lnTo>
                <a:lnTo>
                  <a:pt x="368" y="6"/>
                </a:lnTo>
                <a:lnTo>
                  <a:pt x="344" y="7"/>
                </a:lnTo>
                <a:lnTo>
                  <a:pt x="299" y="18"/>
                </a:lnTo>
                <a:lnTo>
                  <a:pt x="276" y="14"/>
                </a:lnTo>
                <a:lnTo>
                  <a:pt x="272" y="25"/>
                </a:lnTo>
                <a:lnTo>
                  <a:pt x="272" y="31"/>
                </a:lnTo>
                <a:lnTo>
                  <a:pt x="253" y="34"/>
                </a:lnTo>
                <a:lnTo>
                  <a:pt x="251" y="48"/>
                </a:lnTo>
                <a:lnTo>
                  <a:pt x="251" y="57"/>
                </a:lnTo>
                <a:lnTo>
                  <a:pt x="225" y="52"/>
                </a:lnTo>
                <a:lnTo>
                  <a:pt x="211" y="50"/>
                </a:lnTo>
                <a:lnTo>
                  <a:pt x="194" y="41"/>
                </a:lnTo>
                <a:lnTo>
                  <a:pt x="190" y="52"/>
                </a:lnTo>
                <a:lnTo>
                  <a:pt x="168" y="84"/>
                </a:lnTo>
                <a:lnTo>
                  <a:pt x="138" y="61"/>
                </a:lnTo>
                <a:lnTo>
                  <a:pt x="131" y="41"/>
                </a:lnTo>
                <a:lnTo>
                  <a:pt x="108" y="53"/>
                </a:lnTo>
                <a:lnTo>
                  <a:pt x="101" y="67"/>
                </a:lnTo>
                <a:lnTo>
                  <a:pt x="88" y="76"/>
                </a:lnTo>
                <a:lnTo>
                  <a:pt x="70" y="73"/>
                </a:lnTo>
                <a:lnTo>
                  <a:pt x="37" y="77"/>
                </a:lnTo>
                <a:lnTo>
                  <a:pt x="26" y="77"/>
                </a:lnTo>
                <a:lnTo>
                  <a:pt x="13" y="76"/>
                </a:lnTo>
                <a:lnTo>
                  <a:pt x="13" y="87"/>
                </a:lnTo>
                <a:lnTo>
                  <a:pt x="25" y="125"/>
                </a:lnTo>
                <a:lnTo>
                  <a:pt x="2" y="137"/>
                </a:lnTo>
                <a:lnTo>
                  <a:pt x="0" y="156"/>
                </a:lnTo>
                <a:lnTo>
                  <a:pt x="11" y="160"/>
                </a:lnTo>
                <a:lnTo>
                  <a:pt x="7" y="188"/>
                </a:lnTo>
                <a:lnTo>
                  <a:pt x="16" y="210"/>
                </a:lnTo>
                <a:lnTo>
                  <a:pt x="49" y="215"/>
                </a:lnTo>
                <a:lnTo>
                  <a:pt x="47" y="244"/>
                </a:lnTo>
                <a:lnTo>
                  <a:pt x="72" y="244"/>
                </a:lnTo>
                <a:lnTo>
                  <a:pt x="95" y="238"/>
                </a:lnTo>
                <a:lnTo>
                  <a:pt x="98" y="230"/>
                </a:lnTo>
                <a:lnTo>
                  <a:pt x="117" y="215"/>
                </a:lnTo>
                <a:lnTo>
                  <a:pt x="121" y="210"/>
                </a:lnTo>
                <a:lnTo>
                  <a:pt x="145" y="202"/>
                </a:lnTo>
                <a:lnTo>
                  <a:pt x="169" y="206"/>
                </a:lnTo>
                <a:lnTo>
                  <a:pt x="222" y="234"/>
                </a:lnTo>
                <a:lnTo>
                  <a:pt x="243" y="243"/>
                </a:lnTo>
                <a:lnTo>
                  <a:pt x="248" y="260"/>
                </a:lnTo>
                <a:lnTo>
                  <a:pt x="264" y="298"/>
                </a:lnTo>
                <a:lnTo>
                  <a:pt x="265" y="318"/>
                </a:lnTo>
                <a:lnTo>
                  <a:pt x="293" y="340"/>
                </a:lnTo>
                <a:lnTo>
                  <a:pt x="306" y="355"/>
                </a:lnTo>
                <a:lnTo>
                  <a:pt x="309" y="371"/>
                </a:lnTo>
                <a:lnTo>
                  <a:pt x="330" y="368"/>
                </a:lnTo>
                <a:lnTo>
                  <a:pt x="361" y="398"/>
                </a:lnTo>
                <a:lnTo>
                  <a:pt x="375" y="401"/>
                </a:lnTo>
                <a:lnTo>
                  <a:pt x="415" y="443"/>
                </a:lnTo>
                <a:lnTo>
                  <a:pt x="450" y="465"/>
                </a:lnTo>
                <a:lnTo>
                  <a:pt x="504" y="467"/>
                </a:lnTo>
                <a:lnTo>
                  <a:pt x="523" y="485"/>
                </a:lnTo>
                <a:lnTo>
                  <a:pt x="530" y="497"/>
                </a:lnTo>
                <a:lnTo>
                  <a:pt x="553" y="504"/>
                </a:lnTo>
                <a:lnTo>
                  <a:pt x="553" y="516"/>
                </a:lnTo>
                <a:lnTo>
                  <a:pt x="579" y="513"/>
                </a:lnTo>
                <a:lnTo>
                  <a:pt x="593" y="521"/>
                </a:lnTo>
                <a:lnTo>
                  <a:pt x="597" y="540"/>
                </a:lnTo>
                <a:lnTo>
                  <a:pt x="604" y="550"/>
                </a:lnTo>
                <a:lnTo>
                  <a:pt x="619" y="554"/>
                </a:lnTo>
                <a:lnTo>
                  <a:pt x="635" y="567"/>
                </a:lnTo>
                <a:lnTo>
                  <a:pt x="640" y="558"/>
                </a:lnTo>
                <a:lnTo>
                  <a:pt x="649" y="558"/>
                </a:lnTo>
                <a:lnTo>
                  <a:pt x="665" y="592"/>
                </a:lnTo>
                <a:lnTo>
                  <a:pt x="680" y="613"/>
                </a:lnTo>
                <a:lnTo>
                  <a:pt x="700" y="658"/>
                </a:lnTo>
                <a:lnTo>
                  <a:pt x="668" y="672"/>
                </a:lnTo>
                <a:lnTo>
                  <a:pt x="673" y="684"/>
                </a:lnTo>
                <a:lnTo>
                  <a:pt x="658" y="708"/>
                </a:lnTo>
                <a:lnTo>
                  <a:pt x="663" y="730"/>
                </a:lnTo>
                <a:lnTo>
                  <a:pt x="686" y="730"/>
                </a:lnTo>
                <a:lnTo>
                  <a:pt x="701" y="707"/>
                </a:lnTo>
                <a:lnTo>
                  <a:pt x="726" y="693"/>
                </a:lnTo>
                <a:lnTo>
                  <a:pt x="729" y="687"/>
                </a:lnTo>
                <a:lnTo>
                  <a:pt x="729" y="661"/>
                </a:lnTo>
                <a:lnTo>
                  <a:pt x="766" y="646"/>
                </a:lnTo>
                <a:lnTo>
                  <a:pt x="766" y="608"/>
                </a:lnTo>
                <a:lnTo>
                  <a:pt x="745" y="597"/>
                </a:lnTo>
                <a:lnTo>
                  <a:pt x="738" y="590"/>
                </a:lnTo>
                <a:lnTo>
                  <a:pt x="722" y="585"/>
                </a:lnTo>
                <a:lnTo>
                  <a:pt x="729" y="553"/>
                </a:lnTo>
                <a:lnTo>
                  <a:pt x="757" y="524"/>
                </a:lnTo>
                <a:lnTo>
                  <a:pt x="773" y="521"/>
                </a:lnTo>
                <a:lnTo>
                  <a:pt x="796" y="535"/>
                </a:lnTo>
                <a:lnTo>
                  <a:pt x="832" y="544"/>
                </a:lnTo>
                <a:lnTo>
                  <a:pt x="848" y="567"/>
                </a:lnTo>
                <a:lnTo>
                  <a:pt x="864" y="574"/>
                </a:lnTo>
                <a:lnTo>
                  <a:pt x="874" y="553"/>
                </a:lnTo>
                <a:lnTo>
                  <a:pt x="860" y="535"/>
                </a:lnTo>
                <a:lnTo>
                  <a:pt x="846" y="524"/>
                </a:lnTo>
                <a:lnTo>
                  <a:pt x="830" y="504"/>
                </a:lnTo>
                <a:lnTo>
                  <a:pt x="778" y="490"/>
                </a:lnTo>
                <a:lnTo>
                  <a:pt x="768" y="481"/>
                </a:lnTo>
                <a:lnTo>
                  <a:pt x="750" y="474"/>
                </a:lnTo>
                <a:lnTo>
                  <a:pt x="680" y="451"/>
                </a:lnTo>
                <a:lnTo>
                  <a:pt x="673" y="451"/>
                </a:lnTo>
                <a:lnTo>
                  <a:pt x="670" y="440"/>
                </a:lnTo>
                <a:lnTo>
                  <a:pt x="687" y="428"/>
                </a:lnTo>
                <a:lnTo>
                  <a:pt x="689" y="417"/>
                </a:lnTo>
                <a:lnTo>
                  <a:pt x="680" y="408"/>
                </a:lnTo>
                <a:lnTo>
                  <a:pt x="660" y="412"/>
                </a:lnTo>
                <a:lnTo>
                  <a:pt x="618" y="413"/>
                </a:lnTo>
                <a:lnTo>
                  <a:pt x="616" y="421"/>
                </a:lnTo>
                <a:lnTo>
                  <a:pt x="585" y="400"/>
                </a:lnTo>
                <a:lnTo>
                  <a:pt x="574" y="390"/>
                </a:lnTo>
                <a:lnTo>
                  <a:pt x="569" y="390"/>
                </a:lnTo>
                <a:lnTo>
                  <a:pt x="541" y="368"/>
                </a:lnTo>
                <a:lnTo>
                  <a:pt x="532" y="359"/>
                </a:lnTo>
                <a:lnTo>
                  <a:pt x="523" y="344"/>
                </a:lnTo>
                <a:lnTo>
                  <a:pt x="515" y="325"/>
                </a:lnTo>
                <a:lnTo>
                  <a:pt x="510" y="320"/>
                </a:lnTo>
                <a:lnTo>
                  <a:pt x="503" y="294"/>
                </a:lnTo>
                <a:lnTo>
                  <a:pt x="492" y="279"/>
                </a:lnTo>
                <a:lnTo>
                  <a:pt x="478" y="275"/>
                </a:lnTo>
                <a:lnTo>
                  <a:pt x="475" y="271"/>
                </a:lnTo>
                <a:lnTo>
                  <a:pt x="449" y="253"/>
                </a:lnTo>
                <a:lnTo>
                  <a:pt x="421" y="243"/>
                </a:lnTo>
                <a:lnTo>
                  <a:pt x="401" y="215"/>
                </a:lnTo>
                <a:lnTo>
                  <a:pt x="405" y="179"/>
                </a:lnTo>
                <a:lnTo>
                  <a:pt x="414" y="173"/>
                </a:lnTo>
                <a:lnTo>
                  <a:pt x="415" y="168"/>
                </a:lnTo>
                <a:lnTo>
                  <a:pt x="412" y="160"/>
                </a:lnTo>
                <a:lnTo>
                  <a:pt x="403" y="157"/>
                </a:lnTo>
                <a:lnTo>
                  <a:pt x="400" y="142"/>
                </a:lnTo>
                <a:lnTo>
                  <a:pt x="417" y="127"/>
                </a:lnTo>
                <a:lnTo>
                  <a:pt x="429" y="127"/>
                </a:lnTo>
                <a:lnTo>
                  <a:pt x="473" y="110"/>
                </a:lnTo>
                <a:lnTo>
                  <a:pt x="485" y="113"/>
                </a:lnTo>
                <a:lnTo>
                  <a:pt x="497" y="108"/>
                </a:lnTo>
                <a:lnTo>
                  <a:pt x="506" y="110"/>
                </a:lnTo>
                <a:lnTo>
                  <a:pt x="508" y="117"/>
                </a:lnTo>
                <a:lnTo>
                  <a:pt x="503" y="125"/>
                </a:lnTo>
                <a:lnTo>
                  <a:pt x="517" y="125"/>
                </a:lnTo>
                <a:close/>
              </a:path>
            </a:pathLst>
          </a:custGeom>
          <a:solidFill>
            <a:srgbClr val="39B218"/>
          </a:solidFill>
          <a:ln w="3175">
            <a:solidFill>
              <a:srgbClr val="000000"/>
            </a:solidFill>
            <a:prstDash val="solid"/>
            <a:round/>
            <a:headEnd/>
            <a:tailEnd/>
          </a:ln>
        </p:spPr>
        <p:txBody>
          <a:bodyPr/>
          <a:lstStyle/>
          <a:p>
            <a:endParaRPr lang="cs-CZ"/>
          </a:p>
        </p:txBody>
      </p:sp>
      <p:sp>
        <p:nvSpPr>
          <p:cNvPr id="13347" name="Freeform 36"/>
          <p:cNvSpPr>
            <a:spLocks noEditPoints="1"/>
          </p:cNvSpPr>
          <p:nvPr/>
        </p:nvSpPr>
        <p:spPr bwMode="auto">
          <a:xfrm>
            <a:off x="2835937" y="5048251"/>
            <a:ext cx="476382" cy="130175"/>
          </a:xfrm>
          <a:custGeom>
            <a:avLst/>
            <a:gdLst>
              <a:gd name="T0" fmla="*/ 2147483647 w 249"/>
              <a:gd name="T1" fmla="*/ 2147483647 h 74"/>
              <a:gd name="T2" fmla="*/ 2147483647 w 249"/>
              <a:gd name="T3" fmla="*/ 2147483647 h 74"/>
              <a:gd name="T4" fmla="*/ 2147483647 w 249"/>
              <a:gd name="T5" fmla="*/ 2147483647 h 74"/>
              <a:gd name="T6" fmla="*/ 2147483647 w 249"/>
              <a:gd name="T7" fmla="*/ 2147483647 h 74"/>
              <a:gd name="T8" fmla="*/ 2147483647 w 249"/>
              <a:gd name="T9" fmla="*/ 2147483647 h 74"/>
              <a:gd name="T10" fmla="*/ 2147483647 w 249"/>
              <a:gd name="T11" fmla="*/ 2147483647 h 74"/>
              <a:gd name="T12" fmla="*/ 2147483647 w 249"/>
              <a:gd name="T13" fmla="*/ 2147483647 h 74"/>
              <a:gd name="T14" fmla="*/ 2147483647 w 249"/>
              <a:gd name="T15" fmla="*/ 0 h 74"/>
              <a:gd name="T16" fmla="*/ 2147483647 w 249"/>
              <a:gd name="T17" fmla="*/ 0 h 74"/>
              <a:gd name="T18" fmla="*/ 2147483647 w 249"/>
              <a:gd name="T19" fmla="*/ 2147483647 h 74"/>
              <a:gd name="T20" fmla="*/ 2147483647 w 249"/>
              <a:gd name="T21" fmla="*/ 2147483647 h 74"/>
              <a:gd name="T22" fmla="*/ 2147483647 w 249"/>
              <a:gd name="T23" fmla="*/ 2147483647 h 74"/>
              <a:gd name="T24" fmla="*/ 2147483647 w 249"/>
              <a:gd name="T25" fmla="*/ 2147483647 h 74"/>
              <a:gd name="T26" fmla="*/ 2147483647 w 249"/>
              <a:gd name="T27" fmla="*/ 2147483647 h 74"/>
              <a:gd name="T28" fmla="*/ 2147483647 w 249"/>
              <a:gd name="T29" fmla="*/ 2147483647 h 74"/>
              <a:gd name="T30" fmla="*/ 2147483647 w 249"/>
              <a:gd name="T31" fmla="*/ 2147483647 h 74"/>
              <a:gd name="T32" fmla="*/ 2147483647 w 249"/>
              <a:gd name="T33" fmla="*/ 2147483647 h 74"/>
              <a:gd name="T34" fmla="*/ 2147483647 w 249"/>
              <a:gd name="T35" fmla="*/ 2147483647 h 74"/>
              <a:gd name="T36" fmla="*/ 2147483647 w 249"/>
              <a:gd name="T37" fmla="*/ 2147483647 h 74"/>
              <a:gd name="T38" fmla="*/ 2147483647 w 249"/>
              <a:gd name="T39" fmla="*/ 2147483647 h 74"/>
              <a:gd name="T40" fmla="*/ 2147483647 w 249"/>
              <a:gd name="T41" fmla="*/ 2147483647 h 74"/>
              <a:gd name="T42" fmla="*/ 2147483647 w 249"/>
              <a:gd name="T43" fmla="*/ 2147483647 h 74"/>
              <a:gd name="T44" fmla="*/ 2147483647 w 249"/>
              <a:gd name="T45" fmla="*/ 2147483647 h 74"/>
              <a:gd name="T46" fmla="*/ 2147483647 w 249"/>
              <a:gd name="T47" fmla="*/ 2147483647 h 74"/>
              <a:gd name="T48" fmla="*/ 2147483647 w 249"/>
              <a:gd name="T49" fmla="*/ 0 h 74"/>
              <a:gd name="T50" fmla="*/ 2147483647 w 249"/>
              <a:gd name="T51" fmla="*/ 0 h 74"/>
              <a:gd name="T52" fmla="*/ 2147483647 w 249"/>
              <a:gd name="T53" fmla="*/ 2147483647 h 74"/>
              <a:gd name="T54" fmla="*/ 2147483647 w 249"/>
              <a:gd name="T55" fmla="*/ 2147483647 h 74"/>
              <a:gd name="T56" fmla="*/ 2147483647 w 249"/>
              <a:gd name="T57" fmla="*/ 2147483647 h 74"/>
              <a:gd name="T58" fmla="*/ 2147483647 w 249"/>
              <a:gd name="T59" fmla="*/ 2147483647 h 74"/>
              <a:gd name="T60" fmla="*/ 2147483647 w 249"/>
              <a:gd name="T61" fmla="*/ 2147483647 h 74"/>
              <a:gd name="T62" fmla="*/ 2147483647 w 249"/>
              <a:gd name="T63" fmla="*/ 2147483647 h 74"/>
              <a:gd name="T64" fmla="*/ 2147483647 w 249"/>
              <a:gd name="T65" fmla="*/ 2147483647 h 74"/>
              <a:gd name="T66" fmla="*/ 0 w 249"/>
              <a:gd name="T67" fmla="*/ 2147483647 h 74"/>
              <a:gd name="T68" fmla="*/ 2147483647 w 249"/>
              <a:gd name="T69" fmla="*/ 2147483647 h 74"/>
              <a:gd name="T70" fmla="*/ 2147483647 w 249"/>
              <a:gd name="T71" fmla="*/ 2147483647 h 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49"/>
              <a:gd name="T109" fmla="*/ 0 h 74"/>
              <a:gd name="T110" fmla="*/ 249 w 249"/>
              <a:gd name="T111" fmla="*/ 74 h 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49" h="74">
                <a:moveTo>
                  <a:pt x="248" y="6"/>
                </a:moveTo>
                <a:lnTo>
                  <a:pt x="249" y="6"/>
                </a:lnTo>
                <a:lnTo>
                  <a:pt x="249" y="9"/>
                </a:lnTo>
                <a:lnTo>
                  <a:pt x="249" y="19"/>
                </a:lnTo>
                <a:lnTo>
                  <a:pt x="241" y="18"/>
                </a:lnTo>
                <a:lnTo>
                  <a:pt x="229" y="14"/>
                </a:lnTo>
                <a:lnTo>
                  <a:pt x="220" y="4"/>
                </a:lnTo>
                <a:lnTo>
                  <a:pt x="227" y="0"/>
                </a:lnTo>
                <a:lnTo>
                  <a:pt x="239" y="0"/>
                </a:lnTo>
                <a:lnTo>
                  <a:pt x="244" y="2"/>
                </a:lnTo>
                <a:lnTo>
                  <a:pt x="248" y="6"/>
                </a:lnTo>
                <a:close/>
                <a:moveTo>
                  <a:pt x="167" y="3"/>
                </a:moveTo>
                <a:lnTo>
                  <a:pt x="162" y="13"/>
                </a:lnTo>
                <a:lnTo>
                  <a:pt x="162" y="18"/>
                </a:lnTo>
                <a:lnTo>
                  <a:pt x="174" y="18"/>
                </a:lnTo>
                <a:lnTo>
                  <a:pt x="180" y="29"/>
                </a:lnTo>
                <a:lnTo>
                  <a:pt x="169" y="44"/>
                </a:lnTo>
                <a:lnTo>
                  <a:pt x="152" y="55"/>
                </a:lnTo>
                <a:lnTo>
                  <a:pt x="131" y="42"/>
                </a:lnTo>
                <a:lnTo>
                  <a:pt x="127" y="33"/>
                </a:lnTo>
                <a:lnTo>
                  <a:pt x="117" y="32"/>
                </a:lnTo>
                <a:lnTo>
                  <a:pt x="108" y="34"/>
                </a:lnTo>
                <a:lnTo>
                  <a:pt x="101" y="26"/>
                </a:lnTo>
                <a:lnTo>
                  <a:pt x="117" y="14"/>
                </a:lnTo>
                <a:lnTo>
                  <a:pt x="167" y="0"/>
                </a:lnTo>
                <a:lnTo>
                  <a:pt x="169" y="0"/>
                </a:lnTo>
                <a:lnTo>
                  <a:pt x="167" y="3"/>
                </a:lnTo>
                <a:close/>
                <a:moveTo>
                  <a:pt x="21" y="56"/>
                </a:moveTo>
                <a:lnTo>
                  <a:pt x="24" y="57"/>
                </a:lnTo>
                <a:lnTo>
                  <a:pt x="24" y="55"/>
                </a:lnTo>
                <a:lnTo>
                  <a:pt x="26" y="64"/>
                </a:lnTo>
                <a:lnTo>
                  <a:pt x="18" y="71"/>
                </a:lnTo>
                <a:lnTo>
                  <a:pt x="11" y="74"/>
                </a:lnTo>
                <a:lnTo>
                  <a:pt x="0" y="68"/>
                </a:lnTo>
                <a:lnTo>
                  <a:pt x="7" y="60"/>
                </a:lnTo>
                <a:lnTo>
                  <a:pt x="21" y="56"/>
                </a:lnTo>
                <a:close/>
              </a:path>
            </a:pathLst>
          </a:custGeom>
          <a:solidFill>
            <a:srgbClr val="00B050"/>
          </a:solidFill>
          <a:ln w="3175">
            <a:solidFill>
              <a:srgbClr val="000000"/>
            </a:solidFill>
            <a:prstDash val="solid"/>
            <a:round/>
            <a:headEnd/>
            <a:tailEnd/>
          </a:ln>
        </p:spPr>
        <p:txBody>
          <a:bodyPr/>
          <a:lstStyle/>
          <a:p>
            <a:endParaRPr lang="cs-CZ"/>
          </a:p>
        </p:txBody>
      </p:sp>
      <p:sp>
        <p:nvSpPr>
          <p:cNvPr id="13348" name="Freeform 37"/>
          <p:cNvSpPr>
            <a:spLocks/>
          </p:cNvSpPr>
          <p:nvPr/>
        </p:nvSpPr>
        <p:spPr bwMode="auto">
          <a:xfrm>
            <a:off x="1461824" y="4283076"/>
            <a:ext cx="1771385" cy="1146175"/>
          </a:xfrm>
          <a:custGeom>
            <a:avLst/>
            <a:gdLst>
              <a:gd name="T0" fmla="*/ 2147483647 w 926"/>
              <a:gd name="T1" fmla="*/ 2147483647 h 649"/>
              <a:gd name="T2" fmla="*/ 2147483647 w 926"/>
              <a:gd name="T3" fmla="*/ 2147483647 h 649"/>
              <a:gd name="T4" fmla="*/ 2147483647 w 926"/>
              <a:gd name="T5" fmla="*/ 2147483647 h 649"/>
              <a:gd name="T6" fmla="*/ 2147483647 w 926"/>
              <a:gd name="T7" fmla="*/ 2147483647 h 649"/>
              <a:gd name="T8" fmla="*/ 2147483647 w 926"/>
              <a:gd name="T9" fmla="*/ 2147483647 h 649"/>
              <a:gd name="T10" fmla="*/ 2147483647 w 926"/>
              <a:gd name="T11" fmla="*/ 2147483647 h 649"/>
              <a:gd name="T12" fmla="*/ 2147483647 w 926"/>
              <a:gd name="T13" fmla="*/ 2147483647 h 649"/>
              <a:gd name="T14" fmla="*/ 2147483647 w 926"/>
              <a:gd name="T15" fmla="*/ 2147483647 h 649"/>
              <a:gd name="T16" fmla="*/ 2147483647 w 926"/>
              <a:gd name="T17" fmla="*/ 2147483647 h 649"/>
              <a:gd name="T18" fmla="*/ 2147483647 w 926"/>
              <a:gd name="T19" fmla="*/ 2147483647 h 649"/>
              <a:gd name="T20" fmla="*/ 2147483647 w 926"/>
              <a:gd name="T21" fmla="*/ 2147483647 h 649"/>
              <a:gd name="T22" fmla="*/ 2147483647 w 926"/>
              <a:gd name="T23" fmla="*/ 2147483647 h 649"/>
              <a:gd name="T24" fmla="*/ 2147483647 w 926"/>
              <a:gd name="T25" fmla="*/ 2147483647 h 649"/>
              <a:gd name="T26" fmla="*/ 2147483647 w 926"/>
              <a:gd name="T27" fmla="*/ 2147483647 h 649"/>
              <a:gd name="T28" fmla="*/ 2147483647 w 926"/>
              <a:gd name="T29" fmla="*/ 2147483647 h 649"/>
              <a:gd name="T30" fmla="*/ 2147483647 w 926"/>
              <a:gd name="T31" fmla="*/ 2147483647 h 649"/>
              <a:gd name="T32" fmla="*/ 2147483647 w 926"/>
              <a:gd name="T33" fmla="*/ 2147483647 h 649"/>
              <a:gd name="T34" fmla="*/ 2147483647 w 926"/>
              <a:gd name="T35" fmla="*/ 2147483647 h 649"/>
              <a:gd name="T36" fmla="*/ 2147483647 w 926"/>
              <a:gd name="T37" fmla="*/ 2147483647 h 649"/>
              <a:gd name="T38" fmla="*/ 2147483647 w 926"/>
              <a:gd name="T39" fmla="*/ 2147483647 h 649"/>
              <a:gd name="T40" fmla="*/ 2147483647 w 926"/>
              <a:gd name="T41" fmla="*/ 2147483647 h 649"/>
              <a:gd name="T42" fmla="*/ 2147483647 w 926"/>
              <a:gd name="T43" fmla="*/ 2147483647 h 649"/>
              <a:gd name="T44" fmla="*/ 2147483647 w 926"/>
              <a:gd name="T45" fmla="*/ 2147483647 h 649"/>
              <a:gd name="T46" fmla="*/ 2147483647 w 926"/>
              <a:gd name="T47" fmla="*/ 2147483647 h 649"/>
              <a:gd name="T48" fmla="*/ 2147483647 w 926"/>
              <a:gd name="T49" fmla="*/ 2147483647 h 649"/>
              <a:gd name="T50" fmla="*/ 2147483647 w 926"/>
              <a:gd name="T51" fmla="*/ 2147483647 h 649"/>
              <a:gd name="T52" fmla="*/ 2147483647 w 926"/>
              <a:gd name="T53" fmla="*/ 2147483647 h 649"/>
              <a:gd name="T54" fmla="*/ 2147483647 w 926"/>
              <a:gd name="T55" fmla="*/ 2147483647 h 649"/>
              <a:gd name="T56" fmla="*/ 2147483647 w 926"/>
              <a:gd name="T57" fmla="*/ 2147483647 h 649"/>
              <a:gd name="T58" fmla="*/ 2147483647 w 926"/>
              <a:gd name="T59" fmla="*/ 2147483647 h 649"/>
              <a:gd name="T60" fmla="*/ 2147483647 w 926"/>
              <a:gd name="T61" fmla="*/ 2147483647 h 649"/>
              <a:gd name="T62" fmla="*/ 2147483647 w 926"/>
              <a:gd name="T63" fmla="*/ 2147483647 h 649"/>
              <a:gd name="T64" fmla="*/ 2147483647 w 926"/>
              <a:gd name="T65" fmla="*/ 2147483647 h 649"/>
              <a:gd name="T66" fmla="*/ 2147483647 w 926"/>
              <a:gd name="T67" fmla="*/ 2147483647 h 649"/>
              <a:gd name="T68" fmla="*/ 2147483647 w 926"/>
              <a:gd name="T69" fmla="*/ 2147483647 h 649"/>
              <a:gd name="T70" fmla="*/ 2147483647 w 926"/>
              <a:gd name="T71" fmla="*/ 2147483647 h 649"/>
              <a:gd name="T72" fmla="*/ 2147483647 w 926"/>
              <a:gd name="T73" fmla="*/ 2147483647 h 649"/>
              <a:gd name="T74" fmla="*/ 2147483647 w 926"/>
              <a:gd name="T75" fmla="*/ 2147483647 h 649"/>
              <a:gd name="T76" fmla="*/ 2147483647 w 926"/>
              <a:gd name="T77" fmla="*/ 2147483647 h 649"/>
              <a:gd name="T78" fmla="*/ 2147483647 w 926"/>
              <a:gd name="T79" fmla="*/ 2147483647 h 649"/>
              <a:gd name="T80" fmla="*/ 2147483647 w 926"/>
              <a:gd name="T81" fmla="*/ 2147483647 h 649"/>
              <a:gd name="T82" fmla="*/ 2147483647 w 926"/>
              <a:gd name="T83" fmla="*/ 2147483647 h 649"/>
              <a:gd name="T84" fmla="*/ 2147483647 w 926"/>
              <a:gd name="T85" fmla="*/ 2147483647 h 649"/>
              <a:gd name="T86" fmla="*/ 2147483647 w 926"/>
              <a:gd name="T87" fmla="*/ 2147483647 h 649"/>
              <a:gd name="T88" fmla="*/ 2147483647 w 926"/>
              <a:gd name="T89" fmla="*/ 2147483647 h 649"/>
              <a:gd name="T90" fmla="*/ 2147483647 w 926"/>
              <a:gd name="T91" fmla="*/ 2147483647 h 64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926"/>
              <a:gd name="T139" fmla="*/ 0 h 649"/>
              <a:gd name="T140" fmla="*/ 926 w 926"/>
              <a:gd name="T141" fmla="*/ 649 h 64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926" h="649">
                <a:moveTo>
                  <a:pt x="868" y="237"/>
                </a:moveTo>
                <a:lnTo>
                  <a:pt x="828" y="236"/>
                </a:lnTo>
                <a:lnTo>
                  <a:pt x="819" y="232"/>
                </a:lnTo>
                <a:lnTo>
                  <a:pt x="805" y="221"/>
                </a:lnTo>
                <a:lnTo>
                  <a:pt x="807" y="225"/>
                </a:lnTo>
                <a:lnTo>
                  <a:pt x="800" y="226"/>
                </a:lnTo>
                <a:lnTo>
                  <a:pt x="791" y="225"/>
                </a:lnTo>
                <a:lnTo>
                  <a:pt x="790" y="218"/>
                </a:lnTo>
                <a:lnTo>
                  <a:pt x="781" y="210"/>
                </a:lnTo>
                <a:lnTo>
                  <a:pt x="763" y="196"/>
                </a:lnTo>
                <a:lnTo>
                  <a:pt x="753" y="191"/>
                </a:lnTo>
                <a:lnTo>
                  <a:pt x="716" y="198"/>
                </a:lnTo>
                <a:lnTo>
                  <a:pt x="695" y="194"/>
                </a:lnTo>
                <a:lnTo>
                  <a:pt x="636" y="171"/>
                </a:lnTo>
                <a:lnTo>
                  <a:pt x="615" y="153"/>
                </a:lnTo>
                <a:lnTo>
                  <a:pt x="601" y="149"/>
                </a:lnTo>
                <a:lnTo>
                  <a:pt x="565" y="114"/>
                </a:lnTo>
                <a:lnTo>
                  <a:pt x="528" y="110"/>
                </a:lnTo>
                <a:lnTo>
                  <a:pt x="511" y="102"/>
                </a:lnTo>
                <a:lnTo>
                  <a:pt x="470" y="96"/>
                </a:lnTo>
                <a:lnTo>
                  <a:pt x="432" y="81"/>
                </a:lnTo>
                <a:lnTo>
                  <a:pt x="413" y="83"/>
                </a:lnTo>
                <a:lnTo>
                  <a:pt x="364" y="73"/>
                </a:lnTo>
                <a:lnTo>
                  <a:pt x="308" y="53"/>
                </a:lnTo>
                <a:lnTo>
                  <a:pt x="270" y="37"/>
                </a:lnTo>
                <a:lnTo>
                  <a:pt x="254" y="39"/>
                </a:lnTo>
                <a:lnTo>
                  <a:pt x="200" y="29"/>
                </a:lnTo>
                <a:lnTo>
                  <a:pt x="176" y="19"/>
                </a:lnTo>
                <a:lnTo>
                  <a:pt x="158" y="7"/>
                </a:lnTo>
                <a:lnTo>
                  <a:pt x="146" y="2"/>
                </a:lnTo>
                <a:lnTo>
                  <a:pt x="115" y="0"/>
                </a:lnTo>
                <a:lnTo>
                  <a:pt x="101" y="8"/>
                </a:lnTo>
                <a:lnTo>
                  <a:pt x="99" y="16"/>
                </a:lnTo>
                <a:lnTo>
                  <a:pt x="87" y="22"/>
                </a:lnTo>
                <a:lnTo>
                  <a:pt x="61" y="18"/>
                </a:lnTo>
                <a:lnTo>
                  <a:pt x="45" y="18"/>
                </a:lnTo>
                <a:lnTo>
                  <a:pt x="26" y="23"/>
                </a:lnTo>
                <a:lnTo>
                  <a:pt x="15" y="35"/>
                </a:lnTo>
                <a:lnTo>
                  <a:pt x="31" y="54"/>
                </a:lnTo>
                <a:lnTo>
                  <a:pt x="26" y="62"/>
                </a:lnTo>
                <a:lnTo>
                  <a:pt x="33" y="69"/>
                </a:lnTo>
                <a:lnTo>
                  <a:pt x="38" y="71"/>
                </a:lnTo>
                <a:lnTo>
                  <a:pt x="24" y="83"/>
                </a:lnTo>
                <a:lnTo>
                  <a:pt x="34" y="90"/>
                </a:lnTo>
                <a:lnTo>
                  <a:pt x="28" y="98"/>
                </a:lnTo>
                <a:lnTo>
                  <a:pt x="40" y="99"/>
                </a:lnTo>
                <a:lnTo>
                  <a:pt x="28" y="107"/>
                </a:lnTo>
                <a:lnTo>
                  <a:pt x="17" y="119"/>
                </a:lnTo>
                <a:lnTo>
                  <a:pt x="15" y="129"/>
                </a:lnTo>
                <a:lnTo>
                  <a:pt x="15" y="136"/>
                </a:lnTo>
                <a:lnTo>
                  <a:pt x="31" y="126"/>
                </a:lnTo>
                <a:lnTo>
                  <a:pt x="54" y="125"/>
                </a:lnTo>
                <a:lnTo>
                  <a:pt x="73" y="126"/>
                </a:lnTo>
                <a:lnTo>
                  <a:pt x="69" y="140"/>
                </a:lnTo>
                <a:lnTo>
                  <a:pt x="78" y="148"/>
                </a:lnTo>
                <a:lnTo>
                  <a:pt x="96" y="149"/>
                </a:lnTo>
                <a:lnTo>
                  <a:pt x="127" y="160"/>
                </a:lnTo>
                <a:lnTo>
                  <a:pt x="148" y="156"/>
                </a:lnTo>
                <a:lnTo>
                  <a:pt x="190" y="169"/>
                </a:lnTo>
                <a:lnTo>
                  <a:pt x="195" y="182"/>
                </a:lnTo>
                <a:lnTo>
                  <a:pt x="202" y="194"/>
                </a:lnTo>
                <a:lnTo>
                  <a:pt x="198" y="203"/>
                </a:lnTo>
                <a:lnTo>
                  <a:pt x="183" y="215"/>
                </a:lnTo>
                <a:lnTo>
                  <a:pt x="146" y="234"/>
                </a:lnTo>
                <a:lnTo>
                  <a:pt x="141" y="244"/>
                </a:lnTo>
                <a:lnTo>
                  <a:pt x="127" y="275"/>
                </a:lnTo>
                <a:lnTo>
                  <a:pt x="111" y="298"/>
                </a:lnTo>
                <a:lnTo>
                  <a:pt x="116" y="310"/>
                </a:lnTo>
                <a:lnTo>
                  <a:pt x="113" y="321"/>
                </a:lnTo>
                <a:lnTo>
                  <a:pt x="96" y="332"/>
                </a:lnTo>
                <a:lnTo>
                  <a:pt x="78" y="332"/>
                </a:lnTo>
                <a:lnTo>
                  <a:pt x="64" y="337"/>
                </a:lnTo>
                <a:lnTo>
                  <a:pt x="62" y="356"/>
                </a:lnTo>
                <a:lnTo>
                  <a:pt x="73" y="379"/>
                </a:lnTo>
                <a:lnTo>
                  <a:pt x="75" y="386"/>
                </a:lnTo>
                <a:lnTo>
                  <a:pt x="66" y="396"/>
                </a:lnTo>
                <a:lnTo>
                  <a:pt x="52" y="408"/>
                </a:lnTo>
                <a:lnTo>
                  <a:pt x="45" y="424"/>
                </a:lnTo>
                <a:lnTo>
                  <a:pt x="47" y="440"/>
                </a:lnTo>
                <a:lnTo>
                  <a:pt x="55" y="454"/>
                </a:lnTo>
                <a:lnTo>
                  <a:pt x="55" y="469"/>
                </a:lnTo>
                <a:lnTo>
                  <a:pt x="5" y="494"/>
                </a:lnTo>
                <a:lnTo>
                  <a:pt x="0" y="528"/>
                </a:lnTo>
                <a:lnTo>
                  <a:pt x="33" y="532"/>
                </a:lnTo>
                <a:lnTo>
                  <a:pt x="41" y="536"/>
                </a:lnTo>
                <a:lnTo>
                  <a:pt x="62" y="551"/>
                </a:lnTo>
                <a:lnTo>
                  <a:pt x="71" y="562"/>
                </a:lnTo>
                <a:lnTo>
                  <a:pt x="75" y="573"/>
                </a:lnTo>
                <a:lnTo>
                  <a:pt x="71" y="585"/>
                </a:lnTo>
                <a:lnTo>
                  <a:pt x="80" y="595"/>
                </a:lnTo>
                <a:lnTo>
                  <a:pt x="80" y="605"/>
                </a:lnTo>
                <a:lnTo>
                  <a:pt x="90" y="627"/>
                </a:lnTo>
                <a:lnTo>
                  <a:pt x="104" y="642"/>
                </a:lnTo>
                <a:lnTo>
                  <a:pt x="129" y="649"/>
                </a:lnTo>
                <a:lnTo>
                  <a:pt x="143" y="646"/>
                </a:lnTo>
                <a:lnTo>
                  <a:pt x="157" y="635"/>
                </a:lnTo>
                <a:lnTo>
                  <a:pt x="172" y="627"/>
                </a:lnTo>
                <a:lnTo>
                  <a:pt x="191" y="624"/>
                </a:lnTo>
                <a:lnTo>
                  <a:pt x="211" y="626"/>
                </a:lnTo>
                <a:lnTo>
                  <a:pt x="232" y="615"/>
                </a:lnTo>
                <a:lnTo>
                  <a:pt x="286" y="618"/>
                </a:lnTo>
                <a:lnTo>
                  <a:pt x="305" y="623"/>
                </a:lnTo>
                <a:lnTo>
                  <a:pt x="329" y="623"/>
                </a:lnTo>
                <a:lnTo>
                  <a:pt x="369" y="635"/>
                </a:lnTo>
                <a:lnTo>
                  <a:pt x="394" y="631"/>
                </a:lnTo>
                <a:lnTo>
                  <a:pt x="411" y="637"/>
                </a:lnTo>
                <a:lnTo>
                  <a:pt x="423" y="637"/>
                </a:lnTo>
                <a:lnTo>
                  <a:pt x="432" y="631"/>
                </a:lnTo>
                <a:lnTo>
                  <a:pt x="456" y="601"/>
                </a:lnTo>
                <a:lnTo>
                  <a:pt x="491" y="585"/>
                </a:lnTo>
                <a:lnTo>
                  <a:pt x="538" y="585"/>
                </a:lnTo>
                <a:lnTo>
                  <a:pt x="537" y="578"/>
                </a:lnTo>
                <a:lnTo>
                  <a:pt x="544" y="569"/>
                </a:lnTo>
                <a:lnTo>
                  <a:pt x="558" y="550"/>
                </a:lnTo>
                <a:lnTo>
                  <a:pt x="575" y="532"/>
                </a:lnTo>
                <a:lnTo>
                  <a:pt x="587" y="525"/>
                </a:lnTo>
                <a:lnTo>
                  <a:pt x="603" y="521"/>
                </a:lnTo>
                <a:lnTo>
                  <a:pt x="624" y="512"/>
                </a:lnTo>
                <a:lnTo>
                  <a:pt x="633" y="502"/>
                </a:lnTo>
                <a:lnTo>
                  <a:pt x="629" y="494"/>
                </a:lnTo>
                <a:lnTo>
                  <a:pt x="612" y="486"/>
                </a:lnTo>
                <a:lnTo>
                  <a:pt x="603" y="471"/>
                </a:lnTo>
                <a:lnTo>
                  <a:pt x="599" y="452"/>
                </a:lnTo>
                <a:lnTo>
                  <a:pt x="606" y="444"/>
                </a:lnTo>
                <a:lnTo>
                  <a:pt x="615" y="431"/>
                </a:lnTo>
                <a:lnTo>
                  <a:pt x="650" y="406"/>
                </a:lnTo>
                <a:lnTo>
                  <a:pt x="678" y="378"/>
                </a:lnTo>
                <a:lnTo>
                  <a:pt x="699" y="363"/>
                </a:lnTo>
                <a:lnTo>
                  <a:pt x="713" y="356"/>
                </a:lnTo>
                <a:lnTo>
                  <a:pt x="713" y="348"/>
                </a:lnTo>
                <a:lnTo>
                  <a:pt x="734" y="335"/>
                </a:lnTo>
                <a:lnTo>
                  <a:pt x="821" y="320"/>
                </a:lnTo>
                <a:lnTo>
                  <a:pt x="844" y="309"/>
                </a:lnTo>
                <a:lnTo>
                  <a:pt x="901" y="289"/>
                </a:lnTo>
                <a:lnTo>
                  <a:pt x="915" y="278"/>
                </a:lnTo>
                <a:lnTo>
                  <a:pt x="912" y="256"/>
                </a:lnTo>
                <a:lnTo>
                  <a:pt x="926" y="253"/>
                </a:lnTo>
                <a:lnTo>
                  <a:pt x="924" y="245"/>
                </a:lnTo>
                <a:lnTo>
                  <a:pt x="915" y="241"/>
                </a:lnTo>
                <a:lnTo>
                  <a:pt x="868" y="237"/>
                </a:lnTo>
                <a:close/>
              </a:path>
            </a:pathLst>
          </a:custGeom>
          <a:solidFill>
            <a:srgbClr val="39B218"/>
          </a:solidFill>
          <a:ln w="36576">
            <a:solidFill>
              <a:srgbClr val="000000"/>
            </a:solidFill>
            <a:prstDash val="solid"/>
            <a:round/>
            <a:headEnd/>
            <a:tailEnd/>
          </a:ln>
        </p:spPr>
        <p:txBody>
          <a:bodyPr/>
          <a:lstStyle/>
          <a:p>
            <a:endParaRPr lang="cs-CZ"/>
          </a:p>
        </p:txBody>
      </p:sp>
      <p:sp>
        <p:nvSpPr>
          <p:cNvPr id="13349" name="Rectangle 38"/>
          <p:cNvSpPr>
            <a:spLocks noChangeArrowheads="1"/>
          </p:cNvSpPr>
          <p:nvPr/>
        </p:nvSpPr>
        <p:spPr bwMode="auto">
          <a:xfrm>
            <a:off x="2086108" y="4767264"/>
            <a:ext cx="347852" cy="153888"/>
          </a:xfrm>
          <a:prstGeom prst="rect">
            <a:avLst/>
          </a:prstGeom>
          <a:noFill/>
          <a:ln w="9525">
            <a:noFill/>
            <a:miter lim="800000"/>
            <a:headEnd/>
            <a:tailEnd/>
          </a:ln>
        </p:spPr>
        <p:txBody>
          <a:bodyPr wrap="none" lIns="0" tIns="0" rIns="0" bIns="0">
            <a:spAutoFit/>
          </a:bodyPr>
          <a:lstStyle/>
          <a:p>
            <a:r>
              <a:rPr lang="en-US" altLang="cs-CZ" sz="1000" b="1">
                <a:solidFill>
                  <a:schemeClr val="bg1"/>
                </a:solidFill>
                <a:latin typeface="Arial" pitchFamily="34" charset="0"/>
                <a:cs typeface="Arial" pitchFamily="34" charset="0"/>
              </a:rPr>
              <a:t>Spain</a:t>
            </a:r>
            <a:endParaRPr lang="en-US" altLang="cs-CZ">
              <a:solidFill>
                <a:schemeClr val="bg1"/>
              </a:solidFill>
              <a:latin typeface="Times New Roman" pitchFamily="18" charset="0"/>
              <a:cs typeface="Arial" pitchFamily="34" charset="0"/>
            </a:endParaRPr>
          </a:p>
        </p:txBody>
      </p:sp>
      <p:sp>
        <p:nvSpPr>
          <p:cNvPr id="13350" name="Freeform 39"/>
          <p:cNvSpPr>
            <a:spLocks/>
          </p:cNvSpPr>
          <p:nvPr/>
        </p:nvSpPr>
        <p:spPr bwMode="auto">
          <a:xfrm>
            <a:off x="6944520" y="5521325"/>
            <a:ext cx="79110" cy="84138"/>
          </a:xfrm>
          <a:custGeom>
            <a:avLst/>
            <a:gdLst>
              <a:gd name="T0" fmla="*/ 2147483647 w 41"/>
              <a:gd name="T1" fmla="*/ 2147483647 h 48"/>
              <a:gd name="T2" fmla="*/ 2147483647 w 41"/>
              <a:gd name="T3" fmla="*/ 2147483647 h 48"/>
              <a:gd name="T4" fmla="*/ 2147483647 w 41"/>
              <a:gd name="T5" fmla="*/ 2147483647 h 48"/>
              <a:gd name="T6" fmla="*/ 2147483647 w 41"/>
              <a:gd name="T7" fmla="*/ 2147483647 h 48"/>
              <a:gd name="T8" fmla="*/ 2147483647 w 41"/>
              <a:gd name="T9" fmla="*/ 0 h 48"/>
              <a:gd name="T10" fmla="*/ 2147483647 w 41"/>
              <a:gd name="T11" fmla="*/ 2147483647 h 48"/>
              <a:gd name="T12" fmla="*/ 2147483647 w 41"/>
              <a:gd name="T13" fmla="*/ 2147483647 h 48"/>
              <a:gd name="T14" fmla="*/ 0 w 41"/>
              <a:gd name="T15" fmla="*/ 2147483647 h 48"/>
              <a:gd name="T16" fmla="*/ 2147483647 w 41"/>
              <a:gd name="T17" fmla="*/ 2147483647 h 48"/>
              <a:gd name="T18" fmla="*/ 2147483647 w 41"/>
              <a:gd name="T19" fmla="*/ 2147483647 h 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8"/>
              <a:gd name="T32" fmla="*/ 41 w 41"/>
              <a:gd name="T33" fmla="*/ 48 h 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8">
                <a:moveTo>
                  <a:pt x="28" y="33"/>
                </a:moveTo>
                <a:lnTo>
                  <a:pt x="35" y="30"/>
                </a:lnTo>
                <a:lnTo>
                  <a:pt x="35" y="24"/>
                </a:lnTo>
                <a:lnTo>
                  <a:pt x="41" y="14"/>
                </a:lnTo>
                <a:lnTo>
                  <a:pt x="41" y="0"/>
                </a:lnTo>
                <a:lnTo>
                  <a:pt x="21" y="10"/>
                </a:lnTo>
                <a:lnTo>
                  <a:pt x="2" y="28"/>
                </a:lnTo>
                <a:lnTo>
                  <a:pt x="0" y="33"/>
                </a:lnTo>
                <a:lnTo>
                  <a:pt x="4" y="48"/>
                </a:lnTo>
                <a:lnTo>
                  <a:pt x="28" y="33"/>
                </a:lnTo>
                <a:close/>
              </a:path>
            </a:pathLst>
          </a:custGeom>
          <a:solidFill>
            <a:srgbClr val="FF0000"/>
          </a:solidFill>
          <a:ln w="3175">
            <a:solidFill>
              <a:srgbClr val="000000"/>
            </a:solidFill>
            <a:prstDash val="solid"/>
            <a:round/>
            <a:headEnd/>
            <a:tailEnd/>
          </a:ln>
        </p:spPr>
        <p:txBody>
          <a:bodyPr/>
          <a:lstStyle/>
          <a:p>
            <a:endParaRPr lang="cs-CZ"/>
          </a:p>
        </p:txBody>
      </p:sp>
      <p:sp>
        <p:nvSpPr>
          <p:cNvPr id="13351" name="Freeform 40"/>
          <p:cNvSpPr>
            <a:spLocks/>
          </p:cNvSpPr>
          <p:nvPr/>
        </p:nvSpPr>
        <p:spPr bwMode="auto">
          <a:xfrm>
            <a:off x="6294438" y="5699126"/>
            <a:ext cx="443706" cy="92075"/>
          </a:xfrm>
          <a:custGeom>
            <a:avLst/>
            <a:gdLst>
              <a:gd name="T0" fmla="*/ 2147483647 w 232"/>
              <a:gd name="T1" fmla="*/ 2147483647 h 52"/>
              <a:gd name="T2" fmla="*/ 2147483647 w 232"/>
              <a:gd name="T3" fmla="*/ 2147483647 h 52"/>
              <a:gd name="T4" fmla="*/ 2147483647 w 232"/>
              <a:gd name="T5" fmla="*/ 2147483647 h 52"/>
              <a:gd name="T6" fmla="*/ 2147483647 w 232"/>
              <a:gd name="T7" fmla="*/ 2147483647 h 52"/>
              <a:gd name="T8" fmla="*/ 2147483647 w 232"/>
              <a:gd name="T9" fmla="*/ 2147483647 h 52"/>
              <a:gd name="T10" fmla="*/ 2147483647 w 232"/>
              <a:gd name="T11" fmla="*/ 2147483647 h 52"/>
              <a:gd name="T12" fmla="*/ 2147483647 w 232"/>
              <a:gd name="T13" fmla="*/ 0 h 52"/>
              <a:gd name="T14" fmla="*/ 2147483647 w 232"/>
              <a:gd name="T15" fmla="*/ 2147483647 h 52"/>
              <a:gd name="T16" fmla="*/ 2147483647 w 232"/>
              <a:gd name="T17" fmla="*/ 2147483647 h 52"/>
              <a:gd name="T18" fmla="*/ 2147483647 w 232"/>
              <a:gd name="T19" fmla="*/ 2147483647 h 52"/>
              <a:gd name="T20" fmla="*/ 2147483647 w 232"/>
              <a:gd name="T21" fmla="*/ 2147483647 h 52"/>
              <a:gd name="T22" fmla="*/ 2147483647 w 232"/>
              <a:gd name="T23" fmla="*/ 2147483647 h 52"/>
              <a:gd name="T24" fmla="*/ 0 w 232"/>
              <a:gd name="T25" fmla="*/ 2147483647 h 52"/>
              <a:gd name="T26" fmla="*/ 2147483647 w 232"/>
              <a:gd name="T27" fmla="*/ 2147483647 h 52"/>
              <a:gd name="T28" fmla="*/ 2147483647 w 232"/>
              <a:gd name="T29" fmla="*/ 2147483647 h 52"/>
              <a:gd name="T30" fmla="*/ 2147483647 w 232"/>
              <a:gd name="T31" fmla="*/ 2147483647 h 52"/>
              <a:gd name="T32" fmla="*/ 2147483647 w 232"/>
              <a:gd name="T33" fmla="*/ 2147483647 h 52"/>
              <a:gd name="T34" fmla="*/ 2147483647 w 232"/>
              <a:gd name="T35" fmla="*/ 2147483647 h 52"/>
              <a:gd name="T36" fmla="*/ 2147483647 w 232"/>
              <a:gd name="T37" fmla="*/ 2147483647 h 52"/>
              <a:gd name="T38" fmla="*/ 2147483647 w 232"/>
              <a:gd name="T39" fmla="*/ 2147483647 h 52"/>
              <a:gd name="T40" fmla="*/ 2147483647 w 232"/>
              <a:gd name="T41" fmla="*/ 2147483647 h 52"/>
              <a:gd name="T42" fmla="*/ 2147483647 w 232"/>
              <a:gd name="T43" fmla="*/ 2147483647 h 52"/>
              <a:gd name="T44" fmla="*/ 2147483647 w 232"/>
              <a:gd name="T45" fmla="*/ 2147483647 h 52"/>
              <a:gd name="T46" fmla="*/ 2147483647 w 232"/>
              <a:gd name="T47" fmla="*/ 2147483647 h 52"/>
              <a:gd name="T48" fmla="*/ 2147483647 w 232"/>
              <a:gd name="T49" fmla="*/ 2147483647 h 52"/>
              <a:gd name="T50" fmla="*/ 2147483647 w 232"/>
              <a:gd name="T51" fmla="*/ 2147483647 h 52"/>
              <a:gd name="T52" fmla="*/ 2147483647 w 232"/>
              <a:gd name="T53" fmla="*/ 2147483647 h 52"/>
              <a:gd name="T54" fmla="*/ 2147483647 w 232"/>
              <a:gd name="T55" fmla="*/ 2147483647 h 52"/>
              <a:gd name="T56" fmla="*/ 2147483647 w 232"/>
              <a:gd name="T57" fmla="*/ 2147483647 h 52"/>
              <a:gd name="T58" fmla="*/ 2147483647 w 232"/>
              <a:gd name="T59" fmla="*/ 2147483647 h 52"/>
              <a:gd name="T60" fmla="*/ 2147483647 w 232"/>
              <a:gd name="T61" fmla="*/ 2147483647 h 52"/>
              <a:gd name="T62" fmla="*/ 2147483647 w 232"/>
              <a:gd name="T63" fmla="*/ 2147483647 h 52"/>
              <a:gd name="T64" fmla="*/ 2147483647 w 232"/>
              <a:gd name="T65" fmla="*/ 2147483647 h 52"/>
              <a:gd name="T66" fmla="*/ 2147483647 w 232"/>
              <a:gd name="T67" fmla="*/ 2147483647 h 52"/>
              <a:gd name="T68" fmla="*/ 2147483647 w 232"/>
              <a:gd name="T69" fmla="*/ 2147483647 h 52"/>
              <a:gd name="T70" fmla="*/ 2147483647 w 232"/>
              <a:gd name="T71" fmla="*/ 2147483647 h 52"/>
              <a:gd name="T72" fmla="*/ 2147483647 w 232"/>
              <a:gd name="T73" fmla="*/ 2147483647 h 52"/>
              <a:gd name="T74" fmla="*/ 2147483647 w 232"/>
              <a:gd name="T75" fmla="*/ 2147483647 h 52"/>
              <a:gd name="T76" fmla="*/ 2147483647 w 232"/>
              <a:gd name="T77" fmla="*/ 2147483647 h 5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2"/>
              <a:gd name="T118" fmla="*/ 0 h 52"/>
              <a:gd name="T119" fmla="*/ 232 w 232"/>
              <a:gd name="T120" fmla="*/ 52 h 5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2" h="52">
                <a:moveTo>
                  <a:pt x="126" y="12"/>
                </a:moveTo>
                <a:lnTo>
                  <a:pt x="114" y="9"/>
                </a:lnTo>
                <a:lnTo>
                  <a:pt x="68" y="19"/>
                </a:lnTo>
                <a:lnTo>
                  <a:pt x="56" y="13"/>
                </a:lnTo>
                <a:lnTo>
                  <a:pt x="48" y="13"/>
                </a:lnTo>
                <a:lnTo>
                  <a:pt x="51" y="5"/>
                </a:lnTo>
                <a:lnTo>
                  <a:pt x="44" y="0"/>
                </a:lnTo>
                <a:lnTo>
                  <a:pt x="35" y="8"/>
                </a:lnTo>
                <a:lnTo>
                  <a:pt x="18" y="1"/>
                </a:lnTo>
                <a:lnTo>
                  <a:pt x="13" y="1"/>
                </a:lnTo>
                <a:lnTo>
                  <a:pt x="9" y="11"/>
                </a:lnTo>
                <a:lnTo>
                  <a:pt x="2" y="9"/>
                </a:lnTo>
                <a:lnTo>
                  <a:pt x="0" y="36"/>
                </a:lnTo>
                <a:lnTo>
                  <a:pt x="7" y="34"/>
                </a:lnTo>
                <a:lnTo>
                  <a:pt x="21" y="34"/>
                </a:lnTo>
                <a:lnTo>
                  <a:pt x="35" y="31"/>
                </a:lnTo>
                <a:lnTo>
                  <a:pt x="54" y="31"/>
                </a:lnTo>
                <a:lnTo>
                  <a:pt x="77" y="34"/>
                </a:lnTo>
                <a:lnTo>
                  <a:pt x="88" y="38"/>
                </a:lnTo>
                <a:lnTo>
                  <a:pt x="100" y="40"/>
                </a:lnTo>
                <a:lnTo>
                  <a:pt x="109" y="52"/>
                </a:lnTo>
                <a:lnTo>
                  <a:pt x="135" y="48"/>
                </a:lnTo>
                <a:lnTo>
                  <a:pt x="149" y="43"/>
                </a:lnTo>
                <a:lnTo>
                  <a:pt x="163" y="42"/>
                </a:lnTo>
                <a:lnTo>
                  <a:pt x="175" y="39"/>
                </a:lnTo>
                <a:lnTo>
                  <a:pt x="190" y="38"/>
                </a:lnTo>
                <a:lnTo>
                  <a:pt x="204" y="34"/>
                </a:lnTo>
                <a:lnTo>
                  <a:pt x="222" y="38"/>
                </a:lnTo>
                <a:lnTo>
                  <a:pt x="232" y="19"/>
                </a:lnTo>
                <a:lnTo>
                  <a:pt x="229" y="13"/>
                </a:lnTo>
                <a:lnTo>
                  <a:pt x="218" y="17"/>
                </a:lnTo>
                <a:lnTo>
                  <a:pt x="211" y="19"/>
                </a:lnTo>
                <a:lnTo>
                  <a:pt x="201" y="24"/>
                </a:lnTo>
                <a:lnTo>
                  <a:pt x="187" y="21"/>
                </a:lnTo>
                <a:lnTo>
                  <a:pt x="178" y="13"/>
                </a:lnTo>
                <a:lnTo>
                  <a:pt x="163" y="16"/>
                </a:lnTo>
                <a:lnTo>
                  <a:pt x="136" y="17"/>
                </a:lnTo>
                <a:lnTo>
                  <a:pt x="126" y="15"/>
                </a:lnTo>
                <a:lnTo>
                  <a:pt x="126" y="12"/>
                </a:lnTo>
                <a:close/>
              </a:path>
            </a:pathLst>
          </a:custGeom>
          <a:solidFill>
            <a:srgbClr val="39B218"/>
          </a:solidFill>
          <a:ln w="3175">
            <a:solidFill>
              <a:srgbClr val="000000"/>
            </a:solidFill>
            <a:prstDash val="solid"/>
            <a:round/>
            <a:headEnd/>
            <a:tailEnd/>
          </a:ln>
        </p:spPr>
        <p:txBody>
          <a:bodyPr/>
          <a:lstStyle/>
          <a:p>
            <a:endParaRPr lang="cs-CZ"/>
          </a:p>
        </p:txBody>
      </p:sp>
      <p:sp>
        <p:nvSpPr>
          <p:cNvPr id="13352" name="Freeform 41"/>
          <p:cNvSpPr>
            <a:spLocks noEditPoints="1"/>
          </p:cNvSpPr>
          <p:nvPr/>
        </p:nvSpPr>
        <p:spPr bwMode="auto">
          <a:xfrm>
            <a:off x="5623719" y="4797426"/>
            <a:ext cx="1071431" cy="803275"/>
          </a:xfrm>
          <a:custGeom>
            <a:avLst/>
            <a:gdLst>
              <a:gd name="T0" fmla="*/ 0 w 560"/>
              <a:gd name="T1" fmla="*/ 2147483647 h 455"/>
              <a:gd name="T2" fmla="*/ 2147483647 w 560"/>
              <a:gd name="T3" fmla="*/ 2147483647 h 455"/>
              <a:gd name="T4" fmla="*/ 2147483647 w 560"/>
              <a:gd name="T5" fmla="*/ 2147483647 h 455"/>
              <a:gd name="T6" fmla="*/ 2147483647 w 560"/>
              <a:gd name="T7" fmla="*/ 2147483647 h 455"/>
              <a:gd name="T8" fmla="*/ 2147483647 w 560"/>
              <a:gd name="T9" fmla="*/ 2147483647 h 455"/>
              <a:gd name="T10" fmla="*/ 2147483647 w 560"/>
              <a:gd name="T11" fmla="*/ 2147483647 h 455"/>
              <a:gd name="T12" fmla="*/ 2147483647 w 560"/>
              <a:gd name="T13" fmla="*/ 2147483647 h 455"/>
              <a:gd name="T14" fmla="*/ 2147483647 w 560"/>
              <a:gd name="T15" fmla="*/ 2147483647 h 455"/>
              <a:gd name="T16" fmla="*/ 2147483647 w 560"/>
              <a:gd name="T17" fmla="*/ 2147483647 h 455"/>
              <a:gd name="T18" fmla="*/ 2147483647 w 560"/>
              <a:gd name="T19" fmla="*/ 2147483647 h 455"/>
              <a:gd name="T20" fmla="*/ 2147483647 w 560"/>
              <a:gd name="T21" fmla="*/ 2147483647 h 455"/>
              <a:gd name="T22" fmla="*/ 2147483647 w 560"/>
              <a:gd name="T23" fmla="*/ 2147483647 h 455"/>
              <a:gd name="T24" fmla="*/ 2147483647 w 560"/>
              <a:gd name="T25" fmla="*/ 2147483647 h 455"/>
              <a:gd name="T26" fmla="*/ 2147483647 w 560"/>
              <a:gd name="T27" fmla="*/ 2147483647 h 455"/>
              <a:gd name="T28" fmla="*/ 2147483647 w 560"/>
              <a:gd name="T29" fmla="*/ 2147483647 h 455"/>
              <a:gd name="T30" fmla="*/ 2147483647 w 560"/>
              <a:gd name="T31" fmla="*/ 2147483647 h 455"/>
              <a:gd name="T32" fmla="*/ 2147483647 w 560"/>
              <a:gd name="T33" fmla="*/ 2147483647 h 455"/>
              <a:gd name="T34" fmla="*/ 2147483647 w 560"/>
              <a:gd name="T35" fmla="*/ 2147483647 h 455"/>
              <a:gd name="T36" fmla="*/ 2147483647 w 560"/>
              <a:gd name="T37" fmla="*/ 2147483647 h 455"/>
              <a:gd name="T38" fmla="*/ 2147483647 w 560"/>
              <a:gd name="T39" fmla="*/ 2147483647 h 455"/>
              <a:gd name="T40" fmla="*/ 2147483647 w 560"/>
              <a:gd name="T41" fmla="*/ 2147483647 h 455"/>
              <a:gd name="T42" fmla="*/ 2147483647 w 560"/>
              <a:gd name="T43" fmla="*/ 2147483647 h 455"/>
              <a:gd name="T44" fmla="*/ 2147483647 w 560"/>
              <a:gd name="T45" fmla="*/ 2147483647 h 455"/>
              <a:gd name="T46" fmla="*/ 2147483647 w 560"/>
              <a:gd name="T47" fmla="*/ 2147483647 h 455"/>
              <a:gd name="T48" fmla="*/ 2147483647 w 560"/>
              <a:gd name="T49" fmla="*/ 2147483647 h 455"/>
              <a:gd name="T50" fmla="*/ 2147483647 w 560"/>
              <a:gd name="T51" fmla="*/ 2147483647 h 455"/>
              <a:gd name="T52" fmla="*/ 2147483647 w 560"/>
              <a:gd name="T53" fmla="*/ 2147483647 h 455"/>
              <a:gd name="T54" fmla="*/ 2147483647 w 560"/>
              <a:gd name="T55" fmla="*/ 2147483647 h 455"/>
              <a:gd name="T56" fmla="*/ 2147483647 w 560"/>
              <a:gd name="T57" fmla="*/ 2147483647 h 455"/>
              <a:gd name="T58" fmla="*/ 2147483647 w 560"/>
              <a:gd name="T59" fmla="*/ 2147483647 h 455"/>
              <a:gd name="T60" fmla="*/ 2147483647 w 560"/>
              <a:gd name="T61" fmla="*/ 2147483647 h 455"/>
              <a:gd name="T62" fmla="*/ 2147483647 w 560"/>
              <a:gd name="T63" fmla="*/ 2147483647 h 455"/>
              <a:gd name="T64" fmla="*/ 2147483647 w 560"/>
              <a:gd name="T65" fmla="*/ 2147483647 h 455"/>
              <a:gd name="T66" fmla="*/ 2147483647 w 560"/>
              <a:gd name="T67" fmla="*/ 2147483647 h 455"/>
              <a:gd name="T68" fmla="*/ 2147483647 w 560"/>
              <a:gd name="T69" fmla="*/ 2147483647 h 455"/>
              <a:gd name="T70" fmla="*/ 2147483647 w 560"/>
              <a:gd name="T71" fmla="*/ 2147483647 h 455"/>
              <a:gd name="T72" fmla="*/ 2147483647 w 560"/>
              <a:gd name="T73" fmla="*/ 2147483647 h 455"/>
              <a:gd name="T74" fmla="*/ 2147483647 w 560"/>
              <a:gd name="T75" fmla="*/ 2147483647 h 455"/>
              <a:gd name="T76" fmla="*/ 2147483647 w 560"/>
              <a:gd name="T77" fmla="*/ 2147483647 h 455"/>
              <a:gd name="T78" fmla="*/ 2147483647 w 560"/>
              <a:gd name="T79" fmla="*/ 2147483647 h 455"/>
              <a:gd name="T80" fmla="*/ 2147483647 w 560"/>
              <a:gd name="T81" fmla="*/ 2147483647 h 455"/>
              <a:gd name="T82" fmla="*/ 2147483647 w 560"/>
              <a:gd name="T83" fmla="*/ 2147483647 h 455"/>
              <a:gd name="T84" fmla="*/ 2147483647 w 560"/>
              <a:gd name="T85" fmla="*/ 2147483647 h 455"/>
              <a:gd name="T86" fmla="*/ 2147483647 w 560"/>
              <a:gd name="T87" fmla="*/ 2147483647 h 455"/>
              <a:gd name="T88" fmla="*/ 2147483647 w 560"/>
              <a:gd name="T89" fmla="*/ 2147483647 h 455"/>
              <a:gd name="T90" fmla="*/ 2147483647 w 560"/>
              <a:gd name="T91" fmla="*/ 2147483647 h 455"/>
              <a:gd name="T92" fmla="*/ 2147483647 w 560"/>
              <a:gd name="T93" fmla="*/ 2147483647 h 455"/>
              <a:gd name="T94" fmla="*/ 2147483647 w 560"/>
              <a:gd name="T95" fmla="*/ 2147483647 h 4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60"/>
              <a:gd name="T145" fmla="*/ 0 h 455"/>
              <a:gd name="T146" fmla="*/ 560 w 560"/>
              <a:gd name="T147" fmla="*/ 455 h 45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60" h="455">
                <a:moveTo>
                  <a:pt x="33" y="228"/>
                </a:moveTo>
                <a:lnTo>
                  <a:pt x="19" y="203"/>
                </a:lnTo>
                <a:lnTo>
                  <a:pt x="10" y="198"/>
                </a:lnTo>
                <a:lnTo>
                  <a:pt x="0" y="201"/>
                </a:lnTo>
                <a:lnTo>
                  <a:pt x="14" y="221"/>
                </a:lnTo>
                <a:lnTo>
                  <a:pt x="33" y="228"/>
                </a:lnTo>
                <a:close/>
                <a:moveTo>
                  <a:pt x="96" y="331"/>
                </a:moveTo>
                <a:lnTo>
                  <a:pt x="99" y="321"/>
                </a:lnTo>
                <a:lnTo>
                  <a:pt x="87" y="316"/>
                </a:lnTo>
                <a:lnTo>
                  <a:pt x="84" y="305"/>
                </a:lnTo>
                <a:lnTo>
                  <a:pt x="64" y="317"/>
                </a:lnTo>
                <a:lnTo>
                  <a:pt x="77" y="327"/>
                </a:lnTo>
                <a:lnTo>
                  <a:pt x="96" y="331"/>
                </a:lnTo>
                <a:close/>
                <a:moveTo>
                  <a:pt x="396" y="105"/>
                </a:moveTo>
                <a:lnTo>
                  <a:pt x="384" y="92"/>
                </a:lnTo>
                <a:lnTo>
                  <a:pt x="373" y="103"/>
                </a:lnTo>
                <a:lnTo>
                  <a:pt x="384" y="110"/>
                </a:lnTo>
                <a:lnTo>
                  <a:pt x="396" y="105"/>
                </a:lnTo>
                <a:close/>
                <a:moveTo>
                  <a:pt x="445" y="153"/>
                </a:moveTo>
                <a:lnTo>
                  <a:pt x="424" y="157"/>
                </a:lnTo>
                <a:lnTo>
                  <a:pt x="422" y="168"/>
                </a:lnTo>
                <a:lnTo>
                  <a:pt x="443" y="168"/>
                </a:lnTo>
                <a:lnTo>
                  <a:pt x="445" y="153"/>
                </a:lnTo>
                <a:close/>
                <a:moveTo>
                  <a:pt x="560" y="217"/>
                </a:moveTo>
                <a:lnTo>
                  <a:pt x="534" y="187"/>
                </a:lnTo>
                <a:lnTo>
                  <a:pt x="499" y="203"/>
                </a:lnTo>
                <a:lnTo>
                  <a:pt x="497" y="214"/>
                </a:lnTo>
                <a:lnTo>
                  <a:pt x="527" y="207"/>
                </a:lnTo>
                <a:lnTo>
                  <a:pt x="521" y="220"/>
                </a:lnTo>
                <a:lnTo>
                  <a:pt x="535" y="224"/>
                </a:lnTo>
                <a:lnTo>
                  <a:pt x="560" y="217"/>
                </a:lnTo>
                <a:close/>
                <a:moveTo>
                  <a:pt x="516" y="287"/>
                </a:moveTo>
                <a:lnTo>
                  <a:pt x="527" y="282"/>
                </a:lnTo>
                <a:lnTo>
                  <a:pt x="527" y="260"/>
                </a:lnTo>
                <a:lnTo>
                  <a:pt x="504" y="256"/>
                </a:lnTo>
                <a:lnTo>
                  <a:pt x="506" y="266"/>
                </a:lnTo>
                <a:lnTo>
                  <a:pt x="516" y="272"/>
                </a:lnTo>
                <a:lnTo>
                  <a:pt x="511" y="282"/>
                </a:lnTo>
                <a:lnTo>
                  <a:pt x="516" y="287"/>
                </a:lnTo>
                <a:close/>
                <a:moveTo>
                  <a:pt x="408" y="321"/>
                </a:moveTo>
                <a:lnTo>
                  <a:pt x="408" y="304"/>
                </a:lnTo>
                <a:lnTo>
                  <a:pt x="384" y="299"/>
                </a:lnTo>
                <a:lnTo>
                  <a:pt x="373" y="285"/>
                </a:lnTo>
                <a:lnTo>
                  <a:pt x="371" y="274"/>
                </a:lnTo>
                <a:lnTo>
                  <a:pt x="363" y="268"/>
                </a:lnTo>
                <a:lnTo>
                  <a:pt x="340" y="266"/>
                </a:lnTo>
                <a:lnTo>
                  <a:pt x="288" y="243"/>
                </a:lnTo>
                <a:lnTo>
                  <a:pt x="284" y="257"/>
                </a:lnTo>
                <a:lnTo>
                  <a:pt x="317" y="276"/>
                </a:lnTo>
                <a:lnTo>
                  <a:pt x="321" y="285"/>
                </a:lnTo>
                <a:lnTo>
                  <a:pt x="335" y="290"/>
                </a:lnTo>
                <a:lnTo>
                  <a:pt x="350" y="290"/>
                </a:lnTo>
                <a:lnTo>
                  <a:pt x="368" y="298"/>
                </a:lnTo>
                <a:lnTo>
                  <a:pt x="380" y="314"/>
                </a:lnTo>
                <a:lnTo>
                  <a:pt x="408" y="321"/>
                </a:lnTo>
                <a:close/>
                <a:moveTo>
                  <a:pt x="199" y="306"/>
                </a:moveTo>
                <a:lnTo>
                  <a:pt x="180" y="309"/>
                </a:lnTo>
                <a:lnTo>
                  <a:pt x="159" y="321"/>
                </a:lnTo>
                <a:lnTo>
                  <a:pt x="148" y="318"/>
                </a:lnTo>
                <a:lnTo>
                  <a:pt x="132" y="341"/>
                </a:lnTo>
                <a:lnTo>
                  <a:pt x="129" y="351"/>
                </a:lnTo>
                <a:lnTo>
                  <a:pt x="141" y="366"/>
                </a:lnTo>
                <a:lnTo>
                  <a:pt x="164" y="374"/>
                </a:lnTo>
                <a:lnTo>
                  <a:pt x="176" y="387"/>
                </a:lnTo>
                <a:lnTo>
                  <a:pt x="171" y="406"/>
                </a:lnTo>
                <a:lnTo>
                  <a:pt x="176" y="423"/>
                </a:lnTo>
                <a:lnTo>
                  <a:pt x="197" y="432"/>
                </a:lnTo>
                <a:lnTo>
                  <a:pt x="209" y="408"/>
                </a:lnTo>
                <a:lnTo>
                  <a:pt x="216" y="416"/>
                </a:lnTo>
                <a:lnTo>
                  <a:pt x="228" y="424"/>
                </a:lnTo>
                <a:lnTo>
                  <a:pt x="237" y="442"/>
                </a:lnTo>
                <a:lnTo>
                  <a:pt x="241" y="455"/>
                </a:lnTo>
                <a:lnTo>
                  <a:pt x="248" y="455"/>
                </a:lnTo>
                <a:lnTo>
                  <a:pt x="251" y="431"/>
                </a:lnTo>
                <a:lnTo>
                  <a:pt x="265" y="425"/>
                </a:lnTo>
                <a:lnTo>
                  <a:pt x="275" y="438"/>
                </a:lnTo>
                <a:lnTo>
                  <a:pt x="302" y="450"/>
                </a:lnTo>
                <a:lnTo>
                  <a:pt x="295" y="424"/>
                </a:lnTo>
                <a:lnTo>
                  <a:pt x="281" y="390"/>
                </a:lnTo>
                <a:lnTo>
                  <a:pt x="268" y="378"/>
                </a:lnTo>
                <a:lnTo>
                  <a:pt x="263" y="364"/>
                </a:lnTo>
                <a:lnTo>
                  <a:pt x="291" y="375"/>
                </a:lnTo>
                <a:lnTo>
                  <a:pt x="302" y="381"/>
                </a:lnTo>
                <a:lnTo>
                  <a:pt x="323" y="371"/>
                </a:lnTo>
                <a:lnTo>
                  <a:pt x="319" y="362"/>
                </a:lnTo>
                <a:lnTo>
                  <a:pt x="300" y="355"/>
                </a:lnTo>
                <a:lnTo>
                  <a:pt x="288" y="337"/>
                </a:lnTo>
                <a:lnTo>
                  <a:pt x="288" y="329"/>
                </a:lnTo>
                <a:lnTo>
                  <a:pt x="274" y="324"/>
                </a:lnTo>
                <a:lnTo>
                  <a:pt x="218" y="313"/>
                </a:lnTo>
                <a:lnTo>
                  <a:pt x="199" y="306"/>
                </a:lnTo>
                <a:close/>
                <a:moveTo>
                  <a:pt x="499" y="396"/>
                </a:moveTo>
                <a:lnTo>
                  <a:pt x="499" y="377"/>
                </a:lnTo>
                <a:lnTo>
                  <a:pt x="483" y="386"/>
                </a:lnTo>
                <a:lnTo>
                  <a:pt x="485" y="396"/>
                </a:lnTo>
                <a:lnTo>
                  <a:pt x="499" y="396"/>
                </a:lnTo>
                <a:close/>
                <a:moveTo>
                  <a:pt x="436" y="341"/>
                </a:moveTo>
                <a:lnTo>
                  <a:pt x="443" y="328"/>
                </a:lnTo>
                <a:lnTo>
                  <a:pt x="422" y="316"/>
                </a:lnTo>
                <a:lnTo>
                  <a:pt x="427" y="329"/>
                </a:lnTo>
                <a:lnTo>
                  <a:pt x="436" y="341"/>
                </a:lnTo>
                <a:close/>
                <a:moveTo>
                  <a:pt x="504" y="71"/>
                </a:moveTo>
                <a:lnTo>
                  <a:pt x="507" y="37"/>
                </a:lnTo>
                <a:lnTo>
                  <a:pt x="520" y="26"/>
                </a:lnTo>
                <a:lnTo>
                  <a:pt x="520" y="14"/>
                </a:lnTo>
                <a:lnTo>
                  <a:pt x="500" y="0"/>
                </a:lnTo>
                <a:lnTo>
                  <a:pt x="485" y="3"/>
                </a:lnTo>
                <a:lnTo>
                  <a:pt x="486" y="25"/>
                </a:lnTo>
                <a:lnTo>
                  <a:pt x="469" y="40"/>
                </a:lnTo>
                <a:lnTo>
                  <a:pt x="441" y="48"/>
                </a:lnTo>
                <a:lnTo>
                  <a:pt x="389" y="38"/>
                </a:lnTo>
                <a:lnTo>
                  <a:pt x="375" y="30"/>
                </a:lnTo>
                <a:lnTo>
                  <a:pt x="359" y="30"/>
                </a:lnTo>
                <a:lnTo>
                  <a:pt x="317" y="46"/>
                </a:lnTo>
                <a:lnTo>
                  <a:pt x="284" y="48"/>
                </a:lnTo>
                <a:lnTo>
                  <a:pt x="261" y="53"/>
                </a:lnTo>
                <a:lnTo>
                  <a:pt x="244" y="56"/>
                </a:lnTo>
                <a:lnTo>
                  <a:pt x="216" y="75"/>
                </a:lnTo>
                <a:lnTo>
                  <a:pt x="188" y="76"/>
                </a:lnTo>
                <a:lnTo>
                  <a:pt x="164" y="86"/>
                </a:lnTo>
                <a:lnTo>
                  <a:pt x="148" y="98"/>
                </a:lnTo>
                <a:lnTo>
                  <a:pt x="99" y="106"/>
                </a:lnTo>
                <a:lnTo>
                  <a:pt x="103" y="133"/>
                </a:lnTo>
                <a:lnTo>
                  <a:pt x="87" y="146"/>
                </a:lnTo>
                <a:lnTo>
                  <a:pt x="75" y="167"/>
                </a:lnTo>
                <a:lnTo>
                  <a:pt x="63" y="175"/>
                </a:lnTo>
                <a:lnTo>
                  <a:pt x="59" y="188"/>
                </a:lnTo>
                <a:lnTo>
                  <a:pt x="42" y="203"/>
                </a:lnTo>
                <a:lnTo>
                  <a:pt x="52" y="224"/>
                </a:lnTo>
                <a:lnTo>
                  <a:pt x="66" y="230"/>
                </a:lnTo>
                <a:lnTo>
                  <a:pt x="91" y="259"/>
                </a:lnTo>
                <a:lnTo>
                  <a:pt x="94" y="248"/>
                </a:lnTo>
                <a:lnTo>
                  <a:pt x="115" y="253"/>
                </a:lnTo>
                <a:lnTo>
                  <a:pt x="122" y="263"/>
                </a:lnTo>
                <a:lnTo>
                  <a:pt x="92" y="266"/>
                </a:lnTo>
                <a:lnTo>
                  <a:pt x="113" y="286"/>
                </a:lnTo>
                <a:lnTo>
                  <a:pt x="129" y="308"/>
                </a:lnTo>
                <a:lnTo>
                  <a:pt x="166" y="305"/>
                </a:lnTo>
                <a:lnTo>
                  <a:pt x="192" y="301"/>
                </a:lnTo>
                <a:lnTo>
                  <a:pt x="209" y="302"/>
                </a:lnTo>
                <a:lnTo>
                  <a:pt x="228" y="299"/>
                </a:lnTo>
                <a:lnTo>
                  <a:pt x="242" y="302"/>
                </a:lnTo>
                <a:lnTo>
                  <a:pt x="251" y="295"/>
                </a:lnTo>
                <a:lnTo>
                  <a:pt x="274" y="309"/>
                </a:lnTo>
                <a:lnTo>
                  <a:pt x="289" y="310"/>
                </a:lnTo>
                <a:lnTo>
                  <a:pt x="288" y="320"/>
                </a:lnTo>
                <a:lnTo>
                  <a:pt x="274" y="324"/>
                </a:lnTo>
                <a:lnTo>
                  <a:pt x="288" y="329"/>
                </a:lnTo>
                <a:lnTo>
                  <a:pt x="328" y="322"/>
                </a:lnTo>
                <a:lnTo>
                  <a:pt x="345" y="336"/>
                </a:lnTo>
                <a:lnTo>
                  <a:pt x="366" y="346"/>
                </a:lnTo>
                <a:lnTo>
                  <a:pt x="359" y="302"/>
                </a:lnTo>
                <a:lnTo>
                  <a:pt x="328" y="291"/>
                </a:lnTo>
                <a:lnTo>
                  <a:pt x="296" y="271"/>
                </a:lnTo>
                <a:lnTo>
                  <a:pt x="260" y="266"/>
                </a:lnTo>
                <a:lnTo>
                  <a:pt x="235" y="253"/>
                </a:lnTo>
                <a:lnTo>
                  <a:pt x="268" y="244"/>
                </a:lnTo>
                <a:lnTo>
                  <a:pt x="258" y="229"/>
                </a:lnTo>
                <a:lnTo>
                  <a:pt x="261" y="220"/>
                </a:lnTo>
                <a:lnTo>
                  <a:pt x="274" y="220"/>
                </a:lnTo>
                <a:lnTo>
                  <a:pt x="279" y="234"/>
                </a:lnTo>
                <a:lnTo>
                  <a:pt x="293" y="230"/>
                </a:lnTo>
                <a:lnTo>
                  <a:pt x="279" y="211"/>
                </a:lnTo>
                <a:lnTo>
                  <a:pt x="253" y="195"/>
                </a:lnTo>
                <a:lnTo>
                  <a:pt x="244" y="178"/>
                </a:lnTo>
                <a:lnTo>
                  <a:pt x="234" y="171"/>
                </a:lnTo>
                <a:lnTo>
                  <a:pt x="228" y="141"/>
                </a:lnTo>
                <a:lnTo>
                  <a:pt x="230" y="125"/>
                </a:lnTo>
                <a:lnTo>
                  <a:pt x="249" y="118"/>
                </a:lnTo>
                <a:lnTo>
                  <a:pt x="244" y="126"/>
                </a:lnTo>
                <a:lnTo>
                  <a:pt x="281" y="145"/>
                </a:lnTo>
                <a:lnTo>
                  <a:pt x="291" y="159"/>
                </a:lnTo>
                <a:lnTo>
                  <a:pt x="307" y="168"/>
                </a:lnTo>
                <a:lnTo>
                  <a:pt x="314" y="163"/>
                </a:lnTo>
                <a:lnTo>
                  <a:pt x="295" y="144"/>
                </a:lnTo>
                <a:lnTo>
                  <a:pt x="316" y="145"/>
                </a:lnTo>
                <a:lnTo>
                  <a:pt x="338" y="164"/>
                </a:lnTo>
                <a:lnTo>
                  <a:pt x="335" y="151"/>
                </a:lnTo>
                <a:lnTo>
                  <a:pt x="317" y="142"/>
                </a:lnTo>
                <a:lnTo>
                  <a:pt x="323" y="132"/>
                </a:lnTo>
                <a:lnTo>
                  <a:pt x="345" y="134"/>
                </a:lnTo>
                <a:lnTo>
                  <a:pt x="363" y="142"/>
                </a:lnTo>
                <a:lnTo>
                  <a:pt x="342" y="126"/>
                </a:lnTo>
                <a:lnTo>
                  <a:pt x="321" y="122"/>
                </a:lnTo>
                <a:lnTo>
                  <a:pt x="309" y="114"/>
                </a:lnTo>
                <a:lnTo>
                  <a:pt x="328" y="100"/>
                </a:lnTo>
                <a:lnTo>
                  <a:pt x="350" y="95"/>
                </a:lnTo>
                <a:lnTo>
                  <a:pt x="363" y="81"/>
                </a:lnTo>
                <a:lnTo>
                  <a:pt x="378" y="86"/>
                </a:lnTo>
                <a:lnTo>
                  <a:pt x="410" y="73"/>
                </a:lnTo>
                <a:lnTo>
                  <a:pt x="478" y="80"/>
                </a:lnTo>
                <a:lnTo>
                  <a:pt x="492" y="88"/>
                </a:lnTo>
                <a:lnTo>
                  <a:pt x="504" y="71"/>
                </a:lnTo>
                <a:close/>
              </a:path>
            </a:pathLst>
          </a:custGeom>
          <a:solidFill>
            <a:srgbClr val="39B218"/>
          </a:solidFill>
          <a:ln w="3175">
            <a:solidFill>
              <a:srgbClr val="000000"/>
            </a:solidFill>
            <a:prstDash val="solid"/>
            <a:round/>
            <a:headEnd/>
            <a:tailEnd/>
          </a:ln>
        </p:spPr>
        <p:txBody>
          <a:bodyPr/>
          <a:lstStyle/>
          <a:p>
            <a:endParaRPr lang="cs-CZ"/>
          </a:p>
        </p:txBody>
      </p:sp>
      <p:sp>
        <p:nvSpPr>
          <p:cNvPr id="13353" name="Freeform 42"/>
          <p:cNvSpPr>
            <a:spLocks/>
          </p:cNvSpPr>
          <p:nvPr/>
        </p:nvSpPr>
        <p:spPr bwMode="auto">
          <a:xfrm>
            <a:off x="5436262" y="2890838"/>
            <a:ext cx="371475" cy="207962"/>
          </a:xfrm>
          <a:custGeom>
            <a:avLst/>
            <a:gdLst>
              <a:gd name="T0" fmla="*/ 2147483647 w 194"/>
              <a:gd name="T1" fmla="*/ 2147483647 h 117"/>
              <a:gd name="T2" fmla="*/ 2147483647 w 194"/>
              <a:gd name="T3" fmla="*/ 2147483647 h 117"/>
              <a:gd name="T4" fmla="*/ 2147483647 w 194"/>
              <a:gd name="T5" fmla="*/ 2147483647 h 117"/>
              <a:gd name="T6" fmla="*/ 2147483647 w 194"/>
              <a:gd name="T7" fmla="*/ 2147483647 h 117"/>
              <a:gd name="T8" fmla="*/ 2147483647 w 194"/>
              <a:gd name="T9" fmla="*/ 2147483647 h 117"/>
              <a:gd name="T10" fmla="*/ 2147483647 w 194"/>
              <a:gd name="T11" fmla="*/ 2147483647 h 117"/>
              <a:gd name="T12" fmla="*/ 2147483647 w 194"/>
              <a:gd name="T13" fmla="*/ 2147483647 h 117"/>
              <a:gd name="T14" fmla="*/ 2147483647 w 194"/>
              <a:gd name="T15" fmla="*/ 2147483647 h 117"/>
              <a:gd name="T16" fmla="*/ 2147483647 w 194"/>
              <a:gd name="T17" fmla="*/ 2147483647 h 117"/>
              <a:gd name="T18" fmla="*/ 2147483647 w 194"/>
              <a:gd name="T19" fmla="*/ 2147483647 h 117"/>
              <a:gd name="T20" fmla="*/ 2147483647 w 194"/>
              <a:gd name="T21" fmla="*/ 2147483647 h 117"/>
              <a:gd name="T22" fmla="*/ 2147483647 w 194"/>
              <a:gd name="T23" fmla="*/ 2147483647 h 117"/>
              <a:gd name="T24" fmla="*/ 2147483647 w 194"/>
              <a:gd name="T25" fmla="*/ 2147483647 h 117"/>
              <a:gd name="T26" fmla="*/ 2147483647 w 194"/>
              <a:gd name="T27" fmla="*/ 2147483647 h 117"/>
              <a:gd name="T28" fmla="*/ 2147483647 w 194"/>
              <a:gd name="T29" fmla="*/ 0 h 117"/>
              <a:gd name="T30" fmla="*/ 2147483647 w 194"/>
              <a:gd name="T31" fmla="*/ 2147483647 h 117"/>
              <a:gd name="T32" fmla="*/ 2147483647 w 194"/>
              <a:gd name="T33" fmla="*/ 2147483647 h 117"/>
              <a:gd name="T34" fmla="*/ 2147483647 w 194"/>
              <a:gd name="T35" fmla="*/ 2147483647 h 117"/>
              <a:gd name="T36" fmla="*/ 2147483647 w 194"/>
              <a:gd name="T37" fmla="*/ 2147483647 h 117"/>
              <a:gd name="T38" fmla="*/ 2147483647 w 194"/>
              <a:gd name="T39" fmla="*/ 2147483647 h 117"/>
              <a:gd name="T40" fmla="*/ 0 w 194"/>
              <a:gd name="T41" fmla="*/ 2147483647 h 117"/>
              <a:gd name="T42" fmla="*/ 2147483647 w 194"/>
              <a:gd name="T43" fmla="*/ 2147483647 h 117"/>
              <a:gd name="T44" fmla="*/ 2147483647 w 194"/>
              <a:gd name="T45" fmla="*/ 2147483647 h 11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4"/>
              <a:gd name="T70" fmla="*/ 0 h 117"/>
              <a:gd name="T71" fmla="*/ 194 w 194"/>
              <a:gd name="T72" fmla="*/ 117 h 11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4" h="117">
                <a:moveTo>
                  <a:pt x="87" y="117"/>
                </a:moveTo>
                <a:lnTo>
                  <a:pt x="140" y="113"/>
                </a:lnTo>
                <a:lnTo>
                  <a:pt x="169" y="104"/>
                </a:lnTo>
                <a:lnTo>
                  <a:pt x="194" y="100"/>
                </a:lnTo>
                <a:lnTo>
                  <a:pt x="190" y="92"/>
                </a:lnTo>
                <a:lnTo>
                  <a:pt x="189" y="79"/>
                </a:lnTo>
                <a:lnTo>
                  <a:pt x="192" y="65"/>
                </a:lnTo>
                <a:lnTo>
                  <a:pt x="171" y="44"/>
                </a:lnTo>
                <a:lnTo>
                  <a:pt x="145" y="45"/>
                </a:lnTo>
                <a:lnTo>
                  <a:pt x="105" y="34"/>
                </a:lnTo>
                <a:lnTo>
                  <a:pt x="93" y="60"/>
                </a:lnTo>
                <a:lnTo>
                  <a:pt x="79" y="68"/>
                </a:lnTo>
                <a:lnTo>
                  <a:pt x="67" y="52"/>
                </a:lnTo>
                <a:lnTo>
                  <a:pt x="79" y="27"/>
                </a:lnTo>
                <a:lnTo>
                  <a:pt x="77" y="0"/>
                </a:lnTo>
                <a:lnTo>
                  <a:pt x="75" y="30"/>
                </a:lnTo>
                <a:lnTo>
                  <a:pt x="56" y="60"/>
                </a:lnTo>
                <a:lnTo>
                  <a:pt x="47" y="65"/>
                </a:lnTo>
                <a:lnTo>
                  <a:pt x="25" y="67"/>
                </a:lnTo>
                <a:lnTo>
                  <a:pt x="16" y="95"/>
                </a:lnTo>
                <a:lnTo>
                  <a:pt x="0" y="109"/>
                </a:lnTo>
                <a:lnTo>
                  <a:pt x="16" y="111"/>
                </a:lnTo>
                <a:lnTo>
                  <a:pt x="87" y="117"/>
                </a:lnTo>
                <a:close/>
              </a:path>
            </a:pathLst>
          </a:custGeom>
          <a:solidFill>
            <a:srgbClr val="FFFFFF"/>
          </a:solidFill>
          <a:ln w="3175">
            <a:solidFill>
              <a:srgbClr val="000000"/>
            </a:solidFill>
            <a:prstDash val="solid"/>
            <a:round/>
            <a:headEnd/>
            <a:tailEnd/>
          </a:ln>
        </p:spPr>
        <p:txBody>
          <a:bodyPr/>
          <a:lstStyle/>
          <a:p>
            <a:endParaRPr lang="cs-CZ"/>
          </a:p>
        </p:txBody>
      </p:sp>
      <p:sp>
        <p:nvSpPr>
          <p:cNvPr id="13354" name="Freeform 43"/>
          <p:cNvSpPr>
            <a:spLocks/>
          </p:cNvSpPr>
          <p:nvPr/>
        </p:nvSpPr>
        <p:spPr bwMode="auto">
          <a:xfrm>
            <a:off x="2333758" y="2693988"/>
            <a:ext cx="282046" cy="209550"/>
          </a:xfrm>
          <a:custGeom>
            <a:avLst/>
            <a:gdLst>
              <a:gd name="T0" fmla="*/ 2147483647 w 147"/>
              <a:gd name="T1" fmla="*/ 2147483647 h 119"/>
              <a:gd name="T2" fmla="*/ 2147483647 w 147"/>
              <a:gd name="T3" fmla="*/ 2147483647 h 119"/>
              <a:gd name="T4" fmla="*/ 2147483647 w 147"/>
              <a:gd name="T5" fmla="*/ 2147483647 h 119"/>
              <a:gd name="T6" fmla="*/ 0 w 147"/>
              <a:gd name="T7" fmla="*/ 2147483647 h 119"/>
              <a:gd name="T8" fmla="*/ 2147483647 w 147"/>
              <a:gd name="T9" fmla="*/ 2147483647 h 119"/>
              <a:gd name="T10" fmla="*/ 2147483647 w 147"/>
              <a:gd name="T11" fmla="*/ 2147483647 h 119"/>
              <a:gd name="T12" fmla="*/ 2147483647 w 147"/>
              <a:gd name="T13" fmla="*/ 2147483647 h 119"/>
              <a:gd name="T14" fmla="*/ 2147483647 w 147"/>
              <a:gd name="T15" fmla="*/ 2147483647 h 119"/>
              <a:gd name="T16" fmla="*/ 2147483647 w 147"/>
              <a:gd name="T17" fmla="*/ 2147483647 h 119"/>
              <a:gd name="T18" fmla="*/ 2147483647 w 147"/>
              <a:gd name="T19" fmla="*/ 2147483647 h 119"/>
              <a:gd name="T20" fmla="*/ 2147483647 w 147"/>
              <a:gd name="T21" fmla="*/ 2147483647 h 119"/>
              <a:gd name="T22" fmla="*/ 2147483647 w 147"/>
              <a:gd name="T23" fmla="*/ 2147483647 h 119"/>
              <a:gd name="T24" fmla="*/ 2147483647 w 147"/>
              <a:gd name="T25" fmla="*/ 2147483647 h 119"/>
              <a:gd name="T26" fmla="*/ 2147483647 w 147"/>
              <a:gd name="T27" fmla="*/ 2147483647 h 119"/>
              <a:gd name="T28" fmla="*/ 2147483647 w 147"/>
              <a:gd name="T29" fmla="*/ 2147483647 h 119"/>
              <a:gd name="T30" fmla="*/ 2147483647 w 147"/>
              <a:gd name="T31" fmla="*/ 2147483647 h 119"/>
              <a:gd name="T32" fmla="*/ 2147483647 w 147"/>
              <a:gd name="T33" fmla="*/ 2147483647 h 119"/>
              <a:gd name="T34" fmla="*/ 2147483647 w 147"/>
              <a:gd name="T35" fmla="*/ 2147483647 h 119"/>
              <a:gd name="T36" fmla="*/ 2147483647 w 147"/>
              <a:gd name="T37" fmla="*/ 2147483647 h 119"/>
              <a:gd name="T38" fmla="*/ 2147483647 w 147"/>
              <a:gd name="T39" fmla="*/ 2147483647 h 119"/>
              <a:gd name="T40" fmla="*/ 2147483647 w 147"/>
              <a:gd name="T41" fmla="*/ 2147483647 h 119"/>
              <a:gd name="T42" fmla="*/ 2147483647 w 147"/>
              <a:gd name="T43" fmla="*/ 2147483647 h 119"/>
              <a:gd name="T44" fmla="*/ 2147483647 w 147"/>
              <a:gd name="T45" fmla="*/ 2147483647 h 119"/>
              <a:gd name="T46" fmla="*/ 2147483647 w 147"/>
              <a:gd name="T47" fmla="*/ 2147483647 h 119"/>
              <a:gd name="T48" fmla="*/ 2147483647 w 147"/>
              <a:gd name="T49" fmla="*/ 2147483647 h 119"/>
              <a:gd name="T50" fmla="*/ 2147483647 w 147"/>
              <a:gd name="T51" fmla="*/ 2147483647 h 119"/>
              <a:gd name="T52" fmla="*/ 2147483647 w 147"/>
              <a:gd name="T53" fmla="*/ 2147483647 h 119"/>
              <a:gd name="T54" fmla="*/ 2147483647 w 147"/>
              <a:gd name="T55" fmla="*/ 2147483647 h 119"/>
              <a:gd name="T56" fmla="*/ 2147483647 w 147"/>
              <a:gd name="T57" fmla="*/ 2147483647 h 119"/>
              <a:gd name="T58" fmla="*/ 2147483647 w 147"/>
              <a:gd name="T59" fmla="*/ 2147483647 h 119"/>
              <a:gd name="T60" fmla="*/ 2147483647 w 147"/>
              <a:gd name="T61" fmla="*/ 2147483647 h 119"/>
              <a:gd name="T62" fmla="*/ 2147483647 w 147"/>
              <a:gd name="T63" fmla="*/ 2147483647 h 119"/>
              <a:gd name="T64" fmla="*/ 2147483647 w 147"/>
              <a:gd name="T65" fmla="*/ 2147483647 h 119"/>
              <a:gd name="T66" fmla="*/ 2147483647 w 147"/>
              <a:gd name="T67" fmla="*/ 2147483647 h 119"/>
              <a:gd name="T68" fmla="*/ 2147483647 w 147"/>
              <a:gd name="T69" fmla="*/ 0 h 119"/>
              <a:gd name="T70" fmla="*/ 2147483647 w 147"/>
              <a:gd name="T71" fmla="*/ 2147483647 h 119"/>
              <a:gd name="T72" fmla="*/ 2147483647 w 147"/>
              <a:gd name="T73" fmla="*/ 2147483647 h 119"/>
              <a:gd name="T74" fmla="*/ 2147483647 w 147"/>
              <a:gd name="T75" fmla="*/ 2147483647 h 119"/>
              <a:gd name="T76" fmla="*/ 2147483647 w 147"/>
              <a:gd name="T77" fmla="*/ 2147483647 h 119"/>
              <a:gd name="T78" fmla="*/ 2147483647 w 147"/>
              <a:gd name="T79" fmla="*/ 2147483647 h 119"/>
              <a:gd name="T80" fmla="*/ 2147483647 w 147"/>
              <a:gd name="T81" fmla="*/ 2147483647 h 119"/>
              <a:gd name="T82" fmla="*/ 2147483647 w 147"/>
              <a:gd name="T83" fmla="*/ 2147483647 h 119"/>
              <a:gd name="T84" fmla="*/ 2147483647 w 147"/>
              <a:gd name="T85" fmla="*/ 2147483647 h 11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119"/>
              <a:gd name="T131" fmla="*/ 147 w 147"/>
              <a:gd name="T132" fmla="*/ 119 h 11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119">
                <a:moveTo>
                  <a:pt x="30" y="42"/>
                </a:moveTo>
                <a:lnTo>
                  <a:pt x="20" y="39"/>
                </a:lnTo>
                <a:lnTo>
                  <a:pt x="14" y="50"/>
                </a:lnTo>
                <a:lnTo>
                  <a:pt x="0" y="54"/>
                </a:lnTo>
                <a:lnTo>
                  <a:pt x="13" y="68"/>
                </a:lnTo>
                <a:lnTo>
                  <a:pt x="14" y="84"/>
                </a:lnTo>
                <a:lnTo>
                  <a:pt x="25" y="92"/>
                </a:lnTo>
                <a:lnTo>
                  <a:pt x="41" y="85"/>
                </a:lnTo>
                <a:lnTo>
                  <a:pt x="51" y="77"/>
                </a:lnTo>
                <a:lnTo>
                  <a:pt x="86" y="80"/>
                </a:lnTo>
                <a:lnTo>
                  <a:pt x="95" y="96"/>
                </a:lnTo>
                <a:lnTo>
                  <a:pt x="89" y="114"/>
                </a:lnTo>
                <a:lnTo>
                  <a:pt x="91" y="119"/>
                </a:lnTo>
                <a:lnTo>
                  <a:pt x="93" y="119"/>
                </a:lnTo>
                <a:lnTo>
                  <a:pt x="110" y="116"/>
                </a:lnTo>
                <a:lnTo>
                  <a:pt x="116" y="108"/>
                </a:lnTo>
                <a:lnTo>
                  <a:pt x="130" y="108"/>
                </a:lnTo>
                <a:lnTo>
                  <a:pt x="138" y="104"/>
                </a:lnTo>
                <a:lnTo>
                  <a:pt x="137" y="87"/>
                </a:lnTo>
                <a:lnTo>
                  <a:pt x="142" y="99"/>
                </a:lnTo>
                <a:lnTo>
                  <a:pt x="147" y="89"/>
                </a:lnTo>
                <a:lnTo>
                  <a:pt x="145" y="78"/>
                </a:lnTo>
                <a:lnTo>
                  <a:pt x="140" y="76"/>
                </a:lnTo>
                <a:lnTo>
                  <a:pt x="126" y="74"/>
                </a:lnTo>
                <a:lnTo>
                  <a:pt x="135" y="66"/>
                </a:lnTo>
                <a:lnTo>
                  <a:pt x="140" y="51"/>
                </a:lnTo>
                <a:lnTo>
                  <a:pt x="133" y="39"/>
                </a:lnTo>
                <a:lnTo>
                  <a:pt x="131" y="30"/>
                </a:lnTo>
                <a:lnTo>
                  <a:pt x="116" y="20"/>
                </a:lnTo>
                <a:lnTo>
                  <a:pt x="88" y="20"/>
                </a:lnTo>
                <a:lnTo>
                  <a:pt x="70" y="24"/>
                </a:lnTo>
                <a:lnTo>
                  <a:pt x="70" y="20"/>
                </a:lnTo>
                <a:lnTo>
                  <a:pt x="86" y="12"/>
                </a:lnTo>
                <a:lnTo>
                  <a:pt x="77" y="3"/>
                </a:lnTo>
                <a:lnTo>
                  <a:pt x="69" y="0"/>
                </a:lnTo>
                <a:lnTo>
                  <a:pt x="67" y="3"/>
                </a:lnTo>
                <a:lnTo>
                  <a:pt x="62" y="4"/>
                </a:lnTo>
                <a:lnTo>
                  <a:pt x="58" y="8"/>
                </a:lnTo>
                <a:lnTo>
                  <a:pt x="55" y="20"/>
                </a:lnTo>
                <a:lnTo>
                  <a:pt x="51" y="24"/>
                </a:lnTo>
                <a:lnTo>
                  <a:pt x="46" y="26"/>
                </a:lnTo>
                <a:lnTo>
                  <a:pt x="39" y="35"/>
                </a:lnTo>
                <a:lnTo>
                  <a:pt x="30" y="42"/>
                </a:lnTo>
                <a:close/>
              </a:path>
            </a:pathLst>
          </a:custGeom>
          <a:solidFill>
            <a:srgbClr val="39B218"/>
          </a:solidFill>
          <a:ln w="3175">
            <a:solidFill>
              <a:srgbClr val="000000"/>
            </a:solidFill>
            <a:prstDash val="solid"/>
            <a:round/>
            <a:headEnd/>
            <a:tailEnd/>
          </a:ln>
        </p:spPr>
        <p:txBody>
          <a:bodyPr/>
          <a:lstStyle/>
          <a:p>
            <a:endParaRPr lang="cs-CZ"/>
          </a:p>
        </p:txBody>
      </p:sp>
      <p:sp>
        <p:nvSpPr>
          <p:cNvPr id="13355" name="Freeform 44"/>
          <p:cNvSpPr>
            <a:spLocks noEditPoints="1"/>
          </p:cNvSpPr>
          <p:nvPr/>
        </p:nvSpPr>
        <p:spPr bwMode="auto">
          <a:xfrm>
            <a:off x="2395671" y="2066925"/>
            <a:ext cx="1012957" cy="1392238"/>
          </a:xfrm>
          <a:custGeom>
            <a:avLst/>
            <a:gdLst>
              <a:gd name="T0" fmla="*/ 2147483647 w 530"/>
              <a:gd name="T1" fmla="*/ 2147483647 h 788"/>
              <a:gd name="T2" fmla="*/ 2147483647 w 530"/>
              <a:gd name="T3" fmla="*/ 2147483647 h 788"/>
              <a:gd name="T4" fmla="*/ 2147483647 w 530"/>
              <a:gd name="T5" fmla="*/ 0 h 788"/>
              <a:gd name="T6" fmla="*/ 2147483647 w 530"/>
              <a:gd name="T7" fmla="*/ 2147483647 h 788"/>
              <a:gd name="T8" fmla="*/ 2147483647 w 530"/>
              <a:gd name="T9" fmla="*/ 2147483647 h 788"/>
              <a:gd name="T10" fmla="*/ 2147483647 w 530"/>
              <a:gd name="T11" fmla="*/ 2147483647 h 788"/>
              <a:gd name="T12" fmla="*/ 2147483647 w 530"/>
              <a:gd name="T13" fmla="*/ 2147483647 h 788"/>
              <a:gd name="T14" fmla="*/ 2147483647 w 530"/>
              <a:gd name="T15" fmla="*/ 2147483647 h 788"/>
              <a:gd name="T16" fmla="*/ 2147483647 w 530"/>
              <a:gd name="T17" fmla="*/ 2147483647 h 788"/>
              <a:gd name="T18" fmla="*/ 2147483647 w 530"/>
              <a:gd name="T19" fmla="*/ 2147483647 h 788"/>
              <a:gd name="T20" fmla="*/ 2147483647 w 530"/>
              <a:gd name="T21" fmla="*/ 2147483647 h 788"/>
              <a:gd name="T22" fmla="*/ 2147483647 w 530"/>
              <a:gd name="T23" fmla="*/ 2147483647 h 788"/>
              <a:gd name="T24" fmla="*/ 2147483647 w 530"/>
              <a:gd name="T25" fmla="*/ 2147483647 h 788"/>
              <a:gd name="T26" fmla="*/ 2147483647 w 530"/>
              <a:gd name="T27" fmla="*/ 2147483647 h 788"/>
              <a:gd name="T28" fmla="*/ 2147483647 w 530"/>
              <a:gd name="T29" fmla="*/ 2147483647 h 788"/>
              <a:gd name="T30" fmla="*/ 2147483647 w 530"/>
              <a:gd name="T31" fmla="*/ 2147483647 h 788"/>
              <a:gd name="T32" fmla="*/ 2147483647 w 530"/>
              <a:gd name="T33" fmla="*/ 2147483647 h 788"/>
              <a:gd name="T34" fmla="*/ 2147483647 w 530"/>
              <a:gd name="T35" fmla="*/ 2147483647 h 788"/>
              <a:gd name="T36" fmla="*/ 2147483647 w 530"/>
              <a:gd name="T37" fmla="*/ 2147483647 h 788"/>
              <a:gd name="T38" fmla="*/ 2147483647 w 530"/>
              <a:gd name="T39" fmla="*/ 2147483647 h 788"/>
              <a:gd name="T40" fmla="*/ 2147483647 w 530"/>
              <a:gd name="T41" fmla="*/ 2147483647 h 788"/>
              <a:gd name="T42" fmla="*/ 2147483647 w 530"/>
              <a:gd name="T43" fmla="*/ 2147483647 h 788"/>
              <a:gd name="T44" fmla="*/ 2147483647 w 530"/>
              <a:gd name="T45" fmla="*/ 2147483647 h 788"/>
              <a:gd name="T46" fmla="*/ 2147483647 w 530"/>
              <a:gd name="T47" fmla="*/ 2147483647 h 788"/>
              <a:gd name="T48" fmla="*/ 2147483647 w 530"/>
              <a:gd name="T49" fmla="*/ 2147483647 h 788"/>
              <a:gd name="T50" fmla="*/ 2147483647 w 530"/>
              <a:gd name="T51" fmla="*/ 2147483647 h 788"/>
              <a:gd name="T52" fmla="*/ 2147483647 w 530"/>
              <a:gd name="T53" fmla="*/ 2147483647 h 788"/>
              <a:gd name="T54" fmla="*/ 2147483647 w 530"/>
              <a:gd name="T55" fmla="*/ 2147483647 h 788"/>
              <a:gd name="T56" fmla="*/ 2147483647 w 530"/>
              <a:gd name="T57" fmla="*/ 2147483647 h 788"/>
              <a:gd name="T58" fmla="*/ 2147483647 w 530"/>
              <a:gd name="T59" fmla="*/ 2147483647 h 788"/>
              <a:gd name="T60" fmla="*/ 2147483647 w 530"/>
              <a:gd name="T61" fmla="*/ 2147483647 h 788"/>
              <a:gd name="T62" fmla="*/ 2147483647 w 530"/>
              <a:gd name="T63" fmla="*/ 2147483647 h 788"/>
              <a:gd name="T64" fmla="*/ 2147483647 w 530"/>
              <a:gd name="T65" fmla="*/ 2147483647 h 788"/>
              <a:gd name="T66" fmla="*/ 2147483647 w 530"/>
              <a:gd name="T67" fmla="*/ 2147483647 h 788"/>
              <a:gd name="T68" fmla="*/ 2147483647 w 530"/>
              <a:gd name="T69" fmla="*/ 2147483647 h 788"/>
              <a:gd name="T70" fmla="*/ 2147483647 w 530"/>
              <a:gd name="T71" fmla="*/ 2147483647 h 788"/>
              <a:gd name="T72" fmla="*/ 2147483647 w 530"/>
              <a:gd name="T73" fmla="*/ 2147483647 h 788"/>
              <a:gd name="T74" fmla="*/ 2147483647 w 530"/>
              <a:gd name="T75" fmla="*/ 2147483647 h 788"/>
              <a:gd name="T76" fmla="*/ 2147483647 w 530"/>
              <a:gd name="T77" fmla="*/ 2147483647 h 788"/>
              <a:gd name="T78" fmla="*/ 2147483647 w 530"/>
              <a:gd name="T79" fmla="*/ 2147483647 h 788"/>
              <a:gd name="T80" fmla="*/ 2147483647 w 530"/>
              <a:gd name="T81" fmla="*/ 2147483647 h 788"/>
              <a:gd name="T82" fmla="*/ 2147483647 w 530"/>
              <a:gd name="T83" fmla="*/ 2147483647 h 788"/>
              <a:gd name="T84" fmla="*/ 2147483647 w 530"/>
              <a:gd name="T85" fmla="*/ 2147483647 h 788"/>
              <a:gd name="T86" fmla="*/ 2147483647 w 530"/>
              <a:gd name="T87" fmla="*/ 2147483647 h 788"/>
              <a:gd name="T88" fmla="*/ 2147483647 w 530"/>
              <a:gd name="T89" fmla="*/ 2147483647 h 788"/>
              <a:gd name="T90" fmla="*/ 2147483647 w 530"/>
              <a:gd name="T91" fmla="*/ 2147483647 h 788"/>
              <a:gd name="T92" fmla="*/ 2147483647 w 530"/>
              <a:gd name="T93" fmla="*/ 2147483647 h 788"/>
              <a:gd name="T94" fmla="*/ 2147483647 w 530"/>
              <a:gd name="T95" fmla="*/ 2147483647 h 788"/>
              <a:gd name="T96" fmla="*/ 2147483647 w 530"/>
              <a:gd name="T97" fmla="*/ 2147483647 h 788"/>
              <a:gd name="T98" fmla="*/ 2147483647 w 530"/>
              <a:gd name="T99" fmla="*/ 2147483647 h 788"/>
              <a:gd name="T100" fmla="*/ 2147483647 w 530"/>
              <a:gd name="T101" fmla="*/ 2147483647 h 788"/>
              <a:gd name="T102" fmla="*/ 2147483647 w 530"/>
              <a:gd name="T103" fmla="*/ 2147483647 h 788"/>
              <a:gd name="T104" fmla="*/ 2147483647 w 530"/>
              <a:gd name="T105" fmla="*/ 2147483647 h 788"/>
              <a:gd name="T106" fmla="*/ 2147483647 w 530"/>
              <a:gd name="T107" fmla="*/ 2147483647 h 788"/>
              <a:gd name="T108" fmla="*/ 2147483647 w 530"/>
              <a:gd name="T109" fmla="*/ 2147483647 h 788"/>
              <a:gd name="T110" fmla="*/ 0 w 530"/>
              <a:gd name="T111" fmla="*/ 2147483647 h 788"/>
              <a:gd name="T112" fmla="*/ 2147483647 w 530"/>
              <a:gd name="T113" fmla="*/ 2147483647 h 788"/>
              <a:gd name="T114" fmla="*/ 2147483647 w 530"/>
              <a:gd name="T115" fmla="*/ 2147483647 h 7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30"/>
              <a:gd name="T175" fmla="*/ 0 h 788"/>
              <a:gd name="T176" fmla="*/ 530 w 530"/>
              <a:gd name="T177" fmla="*/ 788 h 78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30" h="788">
                <a:moveTo>
                  <a:pt x="528" y="0"/>
                </a:moveTo>
                <a:lnTo>
                  <a:pt x="514" y="7"/>
                </a:lnTo>
                <a:lnTo>
                  <a:pt x="516" y="22"/>
                </a:lnTo>
                <a:lnTo>
                  <a:pt x="502" y="28"/>
                </a:lnTo>
                <a:lnTo>
                  <a:pt x="511" y="33"/>
                </a:lnTo>
                <a:lnTo>
                  <a:pt x="506" y="57"/>
                </a:lnTo>
                <a:lnTo>
                  <a:pt x="520" y="49"/>
                </a:lnTo>
                <a:lnTo>
                  <a:pt x="530" y="18"/>
                </a:lnTo>
                <a:lnTo>
                  <a:pt x="528" y="0"/>
                </a:lnTo>
                <a:close/>
                <a:moveTo>
                  <a:pt x="146" y="165"/>
                </a:moveTo>
                <a:lnTo>
                  <a:pt x="138" y="172"/>
                </a:lnTo>
                <a:lnTo>
                  <a:pt x="127" y="160"/>
                </a:lnTo>
                <a:lnTo>
                  <a:pt x="146" y="165"/>
                </a:lnTo>
                <a:close/>
                <a:moveTo>
                  <a:pt x="218" y="112"/>
                </a:moveTo>
                <a:lnTo>
                  <a:pt x="162" y="129"/>
                </a:lnTo>
                <a:lnTo>
                  <a:pt x="155" y="161"/>
                </a:lnTo>
                <a:lnTo>
                  <a:pt x="200" y="142"/>
                </a:lnTo>
                <a:lnTo>
                  <a:pt x="218" y="112"/>
                </a:lnTo>
                <a:close/>
                <a:moveTo>
                  <a:pt x="378" y="121"/>
                </a:moveTo>
                <a:lnTo>
                  <a:pt x="378" y="112"/>
                </a:lnTo>
                <a:lnTo>
                  <a:pt x="385" y="115"/>
                </a:lnTo>
                <a:lnTo>
                  <a:pt x="387" y="119"/>
                </a:lnTo>
                <a:lnTo>
                  <a:pt x="378" y="121"/>
                </a:lnTo>
                <a:close/>
                <a:moveTo>
                  <a:pt x="415" y="114"/>
                </a:moveTo>
                <a:lnTo>
                  <a:pt x="399" y="107"/>
                </a:lnTo>
                <a:lnTo>
                  <a:pt x="394" y="95"/>
                </a:lnTo>
                <a:lnTo>
                  <a:pt x="384" y="107"/>
                </a:lnTo>
                <a:lnTo>
                  <a:pt x="413" y="119"/>
                </a:lnTo>
                <a:lnTo>
                  <a:pt x="415" y="114"/>
                </a:lnTo>
                <a:close/>
                <a:moveTo>
                  <a:pt x="188" y="172"/>
                </a:moveTo>
                <a:lnTo>
                  <a:pt x="160" y="190"/>
                </a:lnTo>
                <a:lnTo>
                  <a:pt x="176" y="215"/>
                </a:lnTo>
                <a:lnTo>
                  <a:pt x="197" y="222"/>
                </a:lnTo>
                <a:lnTo>
                  <a:pt x="188" y="172"/>
                </a:lnTo>
                <a:close/>
                <a:moveTo>
                  <a:pt x="145" y="279"/>
                </a:moveTo>
                <a:lnTo>
                  <a:pt x="160" y="286"/>
                </a:lnTo>
                <a:lnTo>
                  <a:pt x="180" y="283"/>
                </a:lnTo>
                <a:lnTo>
                  <a:pt x="160" y="257"/>
                </a:lnTo>
                <a:lnTo>
                  <a:pt x="157" y="278"/>
                </a:lnTo>
                <a:lnTo>
                  <a:pt x="145" y="279"/>
                </a:lnTo>
                <a:close/>
                <a:moveTo>
                  <a:pt x="171" y="303"/>
                </a:moveTo>
                <a:lnTo>
                  <a:pt x="164" y="313"/>
                </a:lnTo>
                <a:lnTo>
                  <a:pt x="146" y="322"/>
                </a:lnTo>
                <a:lnTo>
                  <a:pt x="159" y="309"/>
                </a:lnTo>
                <a:lnTo>
                  <a:pt x="171" y="303"/>
                </a:lnTo>
                <a:close/>
                <a:moveTo>
                  <a:pt x="139" y="314"/>
                </a:moveTo>
                <a:lnTo>
                  <a:pt x="115" y="322"/>
                </a:lnTo>
                <a:lnTo>
                  <a:pt x="139" y="334"/>
                </a:lnTo>
                <a:lnTo>
                  <a:pt x="139" y="314"/>
                </a:lnTo>
                <a:close/>
                <a:moveTo>
                  <a:pt x="192" y="344"/>
                </a:moveTo>
                <a:lnTo>
                  <a:pt x="185" y="359"/>
                </a:lnTo>
                <a:lnTo>
                  <a:pt x="176" y="362"/>
                </a:lnTo>
                <a:lnTo>
                  <a:pt x="181" y="341"/>
                </a:lnTo>
                <a:lnTo>
                  <a:pt x="192" y="344"/>
                </a:lnTo>
                <a:close/>
                <a:moveTo>
                  <a:pt x="195" y="454"/>
                </a:moveTo>
                <a:lnTo>
                  <a:pt x="166" y="471"/>
                </a:lnTo>
                <a:lnTo>
                  <a:pt x="194" y="471"/>
                </a:lnTo>
                <a:lnTo>
                  <a:pt x="195" y="454"/>
                </a:lnTo>
                <a:close/>
                <a:moveTo>
                  <a:pt x="211" y="779"/>
                </a:moveTo>
                <a:lnTo>
                  <a:pt x="275" y="777"/>
                </a:lnTo>
                <a:lnTo>
                  <a:pt x="295" y="769"/>
                </a:lnTo>
                <a:lnTo>
                  <a:pt x="317" y="780"/>
                </a:lnTo>
                <a:lnTo>
                  <a:pt x="413" y="788"/>
                </a:lnTo>
                <a:lnTo>
                  <a:pt x="466" y="774"/>
                </a:lnTo>
                <a:lnTo>
                  <a:pt x="476" y="760"/>
                </a:lnTo>
                <a:lnTo>
                  <a:pt x="434" y="750"/>
                </a:lnTo>
                <a:lnTo>
                  <a:pt x="434" y="743"/>
                </a:lnTo>
                <a:lnTo>
                  <a:pt x="443" y="734"/>
                </a:lnTo>
                <a:lnTo>
                  <a:pt x="452" y="719"/>
                </a:lnTo>
                <a:lnTo>
                  <a:pt x="471" y="722"/>
                </a:lnTo>
                <a:lnTo>
                  <a:pt x="483" y="708"/>
                </a:lnTo>
                <a:lnTo>
                  <a:pt x="509" y="691"/>
                </a:lnTo>
                <a:lnTo>
                  <a:pt x="518" y="651"/>
                </a:lnTo>
                <a:lnTo>
                  <a:pt x="511" y="639"/>
                </a:lnTo>
                <a:lnTo>
                  <a:pt x="490" y="626"/>
                </a:lnTo>
                <a:lnTo>
                  <a:pt x="453" y="624"/>
                </a:lnTo>
                <a:lnTo>
                  <a:pt x="439" y="635"/>
                </a:lnTo>
                <a:lnTo>
                  <a:pt x="420" y="624"/>
                </a:lnTo>
                <a:lnTo>
                  <a:pt x="452" y="597"/>
                </a:lnTo>
                <a:lnTo>
                  <a:pt x="441" y="581"/>
                </a:lnTo>
                <a:lnTo>
                  <a:pt x="417" y="552"/>
                </a:lnTo>
                <a:lnTo>
                  <a:pt x="446" y="566"/>
                </a:lnTo>
                <a:lnTo>
                  <a:pt x="446" y="552"/>
                </a:lnTo>
                <a:lnTo>
                  <a:pt x="434" y="533"/>
                </a:lnTo>
                <a:lnTo>
                  <a:pt x="434" y="520"/>
                </a:lnTo>
                <a:lnTo>
                  <a:pt x="418" y="487"/>
                </a:lnTo>
                <a:lnTo>
                  <a:pt x="396" y="473"/>
                </a:lnTo>
                <a:lnTo>
                  <a:pt x="382" y="437"/>
                </a:lnTo>
                <a:lnTo>
                  <a:pt x="387" y="397"/>
                </a:lnTo>
                <a:lnTo>
                  <a:pt x="343" y="348"/>
                </a:lnTo>
                <a:lnTo>
                  <a:pt x="319" y="348"/>
                </a:lnTo>
                <a:lnTo>
                  <a:pt x="305" y="337"/>
                </a:lnTo>
                <a:lnTo>
                  <a:pt x="349" y="330"/>
                </a:lnTo>
                <a:lnTo>
                  <a:pt x="337" y="310"/>
                </a:lnTo>
                <a:lnTo>
                  <a:pt x="382" y="286"/>
                </a:lnTo>
                <a:lnTo>
                  <a:pt x="401" y="259"/>
                </a:lnTo>
                <a:lnTo>
                  <a:pt x="418" y="249"/>
                </a:lnTo>
                <a:lnTo>
                  <a:pt x="424" y="234"/>
                </a:lnTo>
                <a:lnTo>
                  <a:pt x="406" y="222"/>
                </a:lnTo>
                <a:lnTo>
                  <a:pt x="343" y="209"/>
                </a:lnTo>
                <a:lnTo>
                  <a:pt x="305" y="213"/>
                </a:lnTo>
                <a:lnTo>
                  <a:pt x="302" y="203"/>
                </a:lnTo>
                <a:lnTo>
                  <a:pt x="323" y="194"/>
                </a:lnTo>
                <a:lnTo>
                  <a:pt x="317" y="181"/>
                </a:lnTo>
                <a:lnTo>
                  <a:pt x="347" y="172"/>
                </a:lnTo>
                <a:lnTo>
                  <a:pt x="384" y="141"/>
                </a:lnTo>
                <a:lnTo>
                  <a:pt x="317" y="131"/>
                </a:lnTo>
                <a:lnTo>
                  <a:pt x="300" y="123"/>
                </a:lnTo>
                <a:lnTo>
                  <a:pt x="255" y="146"/>
                </a:lnTo>
                <a:lnTo>
                  <a:pt x="251" y="164"/>
                </a:lnTo>
                <a:lnTo>
                  <a:pt x="223" y="171"/>
                </a:lnTo>
                <a:lnTo>
                  <a:pt x="221" y="191"/>
                </a:lnTo>
                <a:lnTo>
                  <a:pt x="211" y="191"/>
                </a:lnTo>
                <a:lnTo>
                  <a:pt x="206" y="202"/>
                </a:lnTo>
                <a:lnTo>
                  <a:pt x="223" y="207"/>
                </a:lnTo>
                <a:lnTo>
                  <a:pt x="209" y="223"/>
                </a:lnTo>
                <a:lnTo>
                  <a:pt x="185" y="248"/>
                </a:lnTo>
                <a:lnTo>
                  <a:pt x="169" y="251"/>
                </a:lnTo>
                <a:lnTo>
                  <a:pt x="176" y="257"/>
                </a:lnTo>
                <a:lnTo>
                  <a:pt x="181" y="275"/>
                </a:lnTo>
                <a:lnTo>
                  <a:pt x="211" y="269"/>
                </a:lnTo>
                <a:lnTo>
                  <a:pt x="171" y="320"/>
                </a:lnTo>
                <a:lnTo>
                  <a:pt x="173" y="329"/>
                </a:lnTo>
                <a:lnTo>
                  <a:pt x="146" y="360"/>
                </a:lnTo>
                <a:lnTo>
                  <a:pt x="162" y="359"/>
                </a:lnTo>
                <a:lnTo>
                  <a:pt x="190" y="315"/>
                </a:lnTo>
                <a:lnTo>
                  <a:pt x="207" y="302"/>
                </a:lnTo>
                <a:lnTo>
                  <a:pt x="192" y="324"/>
                </a:lnTo>
                <a:lnTo>
                  <a:pt x="220" y="325"/>
                </a:lnTo>
                <a:lnTo>
                  <a:pt x="206" y="347"/>
                </a:lnTo>
                <a:lnTo>
                  <a:pt x="213" y="362"/>
                </a:lnTo>
                <a:lnTo>
                  <a:pt x="176" y="398"/>
                </a:lnTo>
                <a:lnTo>
                  <a:pt x="167" y="398"/>
                </a:lnTo>
                <a:lnTo>
                  <a:pt x="167" y="422"/>
                </a:lnTo>
                <a:lnTo>
                  <a:pt x="185" y="416"/>
                </a:lnTo>
                <a:lnTo>
                  <a:pt x="204" y="429"/>
                </a:lnTo>
                <a:lnTo>
                  <a:pt x="214" y="421"/>
                </a:lnTo>
                <a:lnTo>
                  <a:pt x="234" y="427"/>
                </a:lnTo>
                <a:lnTo>
                  <a:pt x="263" y="421"/>
                </a:lnTo>
                <a:lnTo>
                  <a:pt x="286" y="427"/>
                </a:lnTo>
                <a:lnTo>
                  <a:pt x="246" y="450"/>
                </a:lnTo>
                <a:lnTo>
                  <a:pt x="253" y="491"/>
                </a:lnTo>
                <a:lnTo>
                  <a:pt x="282" y="486"/>
                </a:lnTo>
                <a:lnTo>
                  <a:pt x="275" y="505"/>
                </a:lnTo>
                <a:lnTo>
                  <a:pt x="251" y="540"/>
                </a:lnTo>
                <a:lnTo>
                  <a:pt x="248" y="554"/>
                </a:lnTo>
                <a:lnTo>
                  <a:pt x="199" y="543"/>
                </a:lnTo>
                <a:lnTo>
                  <a:pt x="138" y="573"/>
                </a:lnTo>
                <a:lnTo>
                  <a:pt x="173" y="570"/>
                </a:lnTo>
                <a:lnTo>
                  <a:pt x="166" y="596"/>
                </a:lnTo>
                <a:lnTo>
                  <a:pt x="153" y="621"/>
                </a:lnTo>
                <a:lnTo>
                  <a:pt x="113" y="632"/>
                </a:lnTo>
                <a:lnTo>
                  <a:pt x="75" y="639"/>
                </a:lnTo>
                <a:lnTo>
                  <a:pt x="80" y="663"/>
                </a:lnTo>
                <a:lnTo>
                  <a:pt x="120" y="657"/>
                </a:lnTo>
                <a:lnTo>
                  <a:pt x="134" y="678"/>
                </a:lnTo>
                <a:lnTo>
                  <a:pt x="155" y="674"/>
                </a:lnTo>
                <a:lnTo>
                  <a:pt x="181" y="704"/>
                </a:lnTo>
                <a:lnTo>
                  <a:pt x="214" y="691"/>
                </a:lnTo>
                <a:lnTo>
                  <a:pt x="235" y="684"/>
                </a:lnTo>
                <a:lnTo>
                  <a:pt x="204" y="709"/>
                </a:lnTo>
                <a:lnTo>
                  <a:pt x="178" y="718"/>
                </a:lnTo>
                <a:lnTo>
                  <a:pt x="143" y="709"/>
                </a:lnTo>
                <a:lnTo>
                  <a:pt x="126" y="709"/>
                </a:lnTo>
                <a:lnTo>
                  <a:pt x="91" y="732"/>
                </a:lnTo>
                <a:lnTo>
                  <a:pt x="28" y="762"/>
                </a:lnTo>
                <a:lnTo>
                  <a:pt x="7" y="769"/>
                </a:lnTo>
                <a:lnTo>
                  <a:pt x="0" y="777"/>
                </a:lnTo>
                <a:lnTo>
                  <a:pt x="9" y="776"/>
                </a:lnTo>
                <a:lnTo>
                  <a:pt x="28" y="785"/>
                </a:lnTo>
                <a:lnTo>
                  <a:pt x="71" y="766"/>
                </a:lnTo>
                <a:lnTo>
                  <a:pt x="120" y="785"/>
                </a:lnTo>
                <a:lnTo>
                  <a:pt x="139" y="785"/>
                </a:lnTo>
                <a:lnTo>
                  <a:pt x="152" y="760"/>
                </a:lnTo>
                <a:lnTo>
                  <a:pt x="197" y="758"/>
                </a:lnTo>
                <a:lnTo>
                  <a:pt x="211" y="779"/>
                </a:lnTo>
                <a:close/>
              </a:path>
            </a:pathLst>
          </a:custGeom>
          <a:solidFill>
            <a:srgbClr val="39B218"/>
          </a:solidFill>
          <a:ln w="36513">
            <a:solidFill>
              <a:srgbClr val="000000"/>
            </a:solidFill>
            <a:prstDash val="solid"/>
            <a:round/>
            <a:headEnd/>
            <a:tailEnd/>
          </a:ln>
        </p:spPr>
        <p:txBody>
          <a:bodyPr/>
          <a:lstStyle/>
          <a:p>
            <a:endParaRPr lang="cs-CZ"/>
          </a:p>
        </p:txBody>
      </p:sp>
      <p:sp>
        <p:nvSpPr>
          <p:cNvPr id="13356" name="Freeform 45"/>
          <p:cNvSpPr>
            <a:spLocks noEditPoints="1"/>
          </p:cNvSpPr>
          <p:nvPr/>
        </p:nvSpPr>
        <p:spPr bwMode="auto">
          <a:xfrm>
            <a:off x="4512734" y="1033463"/>
            <a:ext cx="1131623" cy="1931987"/>
          </a:xfrm>
          <a:custGeom>
            <a:avLst/>
            <a:gdLst>
              <a:gd name="T0" fmla="*/ 2147483647 w 591"/>
              <a:gd name="T1" fmla="*/ 2147483647 h 1094"/>
              <a:gd name="T2" fmla="*/ 2147483647 w 591"/>
              <a:gd name="T3" fmla="*/ 0 h 1094"/>
              <a:gd name="T4" fmla="*/ 2147483647 w 591"/>
              <a:gd name="T5" fmla="*/ 2147483647 h 1094"/>
              <a:gd name="T6" fmla="*/ 2147483647 w 591"/>
              <a:gd name="T7" fmla="*/ 2147483647 h 1094"/>
              <a:gd name="T8" fmla="*/ 2147483647 w 591"/>
              <a:gd name="T9" fmla="*/ 2147483647 h 1094"/>
              <a:gd name="T10" fmla="*/ 2147483647 w 591"/>
              <a:gd name="T11" fmla="*/ 2147483647 h 1094"/>
              <a:gd name="T12" fmla="*/ 2147483647 w 591"/>
              <a:gd name="T13" fmla="*/ 2147483647 h 1094"/>
              <a:gd name="T14" fmla="*/ 2147483647 w 591"/>
              <a:gd name="T15" fmla="*/ 2147483647 h 1094"/>
              <a:gd name="T16" fmla="*/ 2147483647 w 591"/>
              <a:gd name="T17" fmla="*/ 2147483647 h 1094"/>
              <a:gd name="T18" fmla="*/ 2147483647 w 591"/>
              <a:gd name="T19" fmla="*/ 2147483647 h 1094"/>
              <a:gd name="T20" fmla="*/ 2147483647 w 591"/>
              <a:gd name="T21" fmla="*/ 2147483647 h 1094"/>
              <a:gd name="T22" fmla="*/ 2147483647 w 591"/>
              <a:gd name="T23" fmla="*/ 2147483647 h 1094"/>
              <a:gd name="T24" fmla="*/ 2147483647 w 591"/>
              <a:gd name="T25" fmla="*/ 2147483647 h 1094"/>
              <a:gd name="T26" fmla="*/ 2147483647 w 591"/>
              <a:gd name="T27" fmla="*/ 2147483647 h 1094"/>
              <a:gd name="T28" fmla="*/ 2147483647 w 591"/>
              <a:gd name="T29" fmla="*/ 2147483647 h 1094"/>
              <a:gd name="T30" fmla="*/ 2147483647 w 591"/>
              <a:gd name="T31" fmla="*/ 2147483647 h 1094"/>
              <a:gd name="T32" fmla="*/ 2147483647 w 591"/>
              <a:gd name="T33" fmla="*/ 2147483647 h 1094"/>
              <a:gd name="T34" fmla="*/ 2147483647 w 591"/>
              <a:gd name="T35" fmla="*/ 2147483647 h 1094"/>
              <a:gd name="T36" fmla="*/ 2147483647 w 591"/>
              <a:gd name="T37" fmla="*/ 2147483647 h 1094"/>
              <a:gd name="T38" fmla="*/ 2147483647 w 591"/>
              <a:gd name="T39" fmla="*/ 2147483647 h 1094"/>
              <a:gd name="T40" fmla="*/ 2147483647 w 591"/>
              <a:gd name="T41" fmla="*/ 2147483647 h 1094"/>
              <a:gd name="T42" fmla="*/ 2147483647 w 591"/>
              <a:gd name="T43" fmla="*/ 2147483647 h 1094"/>
              <a:gd name="T44" fmla="*/ 2147483647 w 591"/>
              <a:gd name="T45" fmla="*/ 2147483647 h 1094"/>
              <a:gd name="T46" fmla="*/ 2147483647 w 591"/>
              <a:gd name="T47" fmla="*/ 2147483647 h 1094"/>
              <a:gd name="T48" fmla="*/ 2147483647 w 591"/>
              <a:gd name="T49" fmla="*/ 2147483647 h 1094"/>
              <a:gd name="T50" fmla="*/ 2147483647 w 591"/>
              <a:gd name="T51" fmla="*/ 2147483647 h 1094"/>
              <a:gd name="T52" fmla="*/ 2147483647 w 591"/>
              <a:gd name="T53" fmla="*/ 2147483647 h 1094"/>
              <a:gd name="T54" fmla="*/ 2147483647 w 591"/>
              <a:gd name="T55" fmla="*/ 2147483647 h 1094"/>
              <a:gd name="T56" fmla="*/ 2147483647 w 591"/>
              <a:gd name="T57" fmla="*/ 2147483647 h 1094"/>
              <a:gd name="T58" fmla="*/ 2147483647 w 591"/>
              <a:gd name="T59" fmla="*/ 2147483647 h 1094"/>
              <a:gd name="T60" fmla="*/ 2147483647 w 591"/>
              <a:gd name="T61" fmla="*/ 2147483647 h 1094"/>
              <a:gd name="T62" fmla="*/ 2147483647 w 591"/>
              <a:gd name="T63" fmla="*/ 2147483647 h 1094"/>
              <a:gd name="T64" fmla="*/ 2147483647 w 591"/>
              <a:gd name="T65" fmla="*/ 2147483647 h 1094"/>
              <a:gd name="T66" fmla="*/ 2147483647 w 591"/>
              <a:gd name="T67" fmla="*/ 2147483647 h 1094"/>
              <a:gd name="T68" fmla="*/ 2147483647 w 591"/>
              <a:gd name="T69" fmla="*/ 2147483647 h 1094"/>
              <a:gd name="T70" fmla="*/ 2147483647 w 591"/>
              <a:gd name="T71" fmla="*/ 2147483647 h 1094"/>
              <a:gd name="T72" fmla="*/ 2147483647 w 591"/>
              <a:gd name="T73" fmla="*/ 2147483647 h 1094"/>
              <a:gd name="T74" fmla="*/ 2147483647 w 591"/>
              <a:gd name="T75" fmla="*/ 2147483647 h 1094"/>
              <a:gd name="T76" fmla="*/ 2147483647 w 591"/>
              <a:gd name="T77" fmla="*/ 2147483647 h 1094"/>
              <a:gd name="T78" fmla="*/ 2147483647 w 591"/>
              <a:gd name="T79" fmla="*/ 2147483647 h 1094"/>
              <a:gd name="T80" fmla="*/ 2147483647 w 591"/>
              <a:gd name="T81" fmla="*/ 2147483647 h 1094"/>
              <a:gd name="T82" fmla="*/ 2147483647 w 591"/>
              <a:gd name="T83" fmla="*/ 2147483647 h 1094"/>
              <a:gd name="T84" fmla="*/ 2147483647 w 591"/>
              <a:gd name="T85" fmla="*/ 2147483647 h 1094"/>
              <a:gd name="T86" fmla="*/ 2147483647 w 591"/>
              <a:gd name="T87" fmla="*/ 2147483647 h 1094"/>
              <a:gd name="T88" fmla="*/ 2147483647 w 591"/>
              <a:gd name="T89" fmla="*/ 2147483647 h 1094"/>
              <a:gd name="T90" fmla="*/ 2147483647 w 591"/>
              <a:gd name="T91" fmla="*/ 2147483647 h 1094"/>
              <a:gd name="T92" fmla="*/ 2147483647 w 591"/>
              <a:gd name="T93" fmla="*/ 2147483647 h 1094"/>
              <a:gd name="T94" fmla="*/ 2147483647 w 591"/>
              <a:gd name="T95" fmla="*/ 2147483647 h 1094"/>
              <a:gd name="T96" fmla="*/ 2147483647 w 591"/>
              <a:gd name="T97" fmla="*/ 2147483647 h 1094"/>
              <a:gd name="T98" fmla="*/ 2147483647 w 591"/>
              <a:gd name="T99" fmla="*/ 2147483647 h 1094"/>
              <a:gd name="T100" fmla="*/ 2147483647 w 591"/>
              <a:gd name="T101" fmla="*/ 2147483647 h 10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91"/>
              <a:gd name="T154" fmla="*/ 0 h 1094"/>
              <a:gd name="T155" fmla="*/ 591 w 591"/>
              <a:gd name="T156" fmla="*/ 1094 h 10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91" h="1094">
                <a:moveTo>
                  <a:pt x="569" y="205"/>
                </a:moveTo>
                <a:lnTo>
                  <a:pt x="576" y="186"/>
                </a:lnTo>
                <a:lnTo>
                  <a:pt x="574" y="172"/>
                </a:lnTo>
                <a:lnTo>
                  <a:pt x="550" y="140"/>
                </a:lnTo>
                <a:lnTo>
                  <a:pt x="553" y="128"/>
                </a:lnTo>
                <a:lnTo>
                  <a:pt x="541" y="77"/>
                </a:lnTo>
                <a:lnTo>
                  <a:pt x="513" y="49"/>
                </a:lnTo>
                <a:lnTo>
                  <a:pt x="499" y="42"/>
                </a:lnTo>
                <a:lnTo>
                  <a:pt x="473" y="38"/>
                </a:lnTo>
                <a:lnTo>
                  <a:pt x="417" y="0"/>
                </a:lnTo>
                <a:lnTo>
                  <a:pt x="401" y="23"/>
                </a:lnTo>
                <a:lnTo>
                  <a:pt x="394" y="53"/>
                </a:lnTo>
                <a:lnTo>
                  <a:pt x="363" y="48"/>
                </a:lnTo>
                <a:lnTo>
                  <a:pt x="330" y="54"/>
                </a:lnTo>
                <a:lnTo>
                  <a:pt x="319" y="92"/>
                </a:lnTo>
                <a:lnTo>
                  <a:pt x="295" y="84"/>
                </a:lnTo>
                <a:lnTo>
                  <a:pt x="276" y="102"/>
                </a:lnTo>
                <a:lnTo>
                  <a:pt x="257" y="141"/>
                </a:lnTo>
                <a:lnTo>
                  <a:pt x="262" y="172"/>
                </a:lnTo>
                <a:lnTo>
                  <a:pt x="230" y="206"/>
                </a:lnTo>
                <a:lnTo>
                  <a:pt x="220" y="234"/>
                </a:lnTo>
                <a:lnTo>
                  <a:pt x="192" y="245"/>
                </a:lnTo>
                <a:lnTo>
                  <a:pt x="185" y="314"/>
                </a:lnTo>
                <a:lnTo>
                  <a:pt x="155" y="363"/>
                </a:lnTo>
                <a:lnTo>
                  <a:pt x="173" y="379"/>
                </a:lnTo>
                <a:lnTo>
                  <a:pt x="169" y="400"/>
                </a:lnTo>
                <a:lnTo>
                  <a:pt x="162" y="408"/>
                </a:lnTo>
                <a:lnTo>
                  <a:pt x="136" y="404"/>
                </a:lnTo>
                <a:lnTo>
                  <a:pt x="105" y="415"/>
                </a:lnTo>
                <a:lnTo>
                  <a:pt x="72" y="455"/>
                </a:lnTo>
                <a:lnTo>
                  <a:pt x="84" y="480"/>
                </a:lnTo>
                <a:lnTo>
                  <a:pt x="73" y="501"/>
                </a:lnTo>
                <a:lnTo>
                  <a:pt x="72" y="530"/>
                </a:lnTo>
                <a:lnTo>
                  <a:pt x="73" y="540"/>
                </a:lnTo>
                <a:lnTo>
                  <a:pt x="72" y="582"/>
                </a:lnTo>
                <a:lnTo>
                  <a:pt x="79" y="593"/>
                </a:lnTo>
                <a:lnTo>
                  <a:pt x="96" y="605"/>
                </a:lnTo>
                <a:lnTo>
                  <a:pt x="100" y="620"/>
                </a:lnTo>
                <a:lnTo>
                  <a:pt x="84" y="641"/>
                </a:lnTo>
                <a:lnTo>
                  <a:pt x="70" y="643"/>
                </a:lnTo>
                <a:lnTo>
                  <a:pt x="66" y="649"/>
                </a:lnTo>
                <a:lnTo>
                  <a:pt x="75" y="658"/>
                </a:lnTo>
                <a:lnTo>
                  <a:pt x="82" y="681"/>
                </a:lnTo>
                <a:lnTo>
                  <a:pt x="75" y="719"/>
                </a:lnTo>
                <a:lnTo>
                  <a:pt x="70" y="727"/>
                </a:lnTo>
                <a:lnTo>
                  <a:pt x="44" y="734"/>
                </a:lnTo>
                <a:lnTo>
                  <a:pt x="44" y="744"/>
                </a:lnTo>
                <a:lnTo>
                  <a:pt x="30" y="760"/>
                </a:lnTo>
                <a:lnTo>
                  <a:pt x="30" y="772"/>
                </a:lnTo>
                <a:lnTo>
                  <a:pt x="33" y="780"/>
                </a:lnTo>
                <a:lnTo>
                  <a:pt x="32" y="800"/>
                </a:lnTo>
                <a:lnTo>
                  <a:pt x="9" y="815"/>
                </a:lnTo>
                <a:lnTo>
                  <a:pt x="9" y="796"/>
                </a:lnTo>
                <a:lnTo>
                  <a:pt x="0" y="813"/>
                </a:lnTo>
                <a:lnTo>
                  <a:pt x="5" y="848"/>
                </a:lnTo>
                <a:lnTo>
                  <a:pt x="11" y="853"/>
                </a:lnTo>
                <a:lnTo>
                  <a:pt x="11" y="861"/>
                </a:lnTo>
                <a:lnTo>
                  <a:pt x="16" y="856"/>
                </a:lnTo>
                <a:lnTo>
                  <a:pt x="19" y="851"/>
                </a:lnTo>
                <a:lnTo>
                  <a:pt x="23" y="853"/>
                </a:lnTo>
                <a:lnTo>
                  <a:pt x="19" y="861"/>
                </a:lnTo>
                <a:lnTo>
                  <a:pt x="26" y="863"/>
                </a:lnTo>
                <a:lnTo>
                  <a:pt x="21" y="865"/>
                </a:lnTo>
                <a:lnTo>
                  <a:pt x="12" y="874"/>
                </a:lnTo>
                <a:lnTo>
                  <a:pt x="28" y="878"/>
                </a:lnTo>
                <a:lnTo>
                  <a:pt x="30" y="886"/>
                </a:lnTo>
                <a:lnTo>
                  <a:pt x="26" y="898"/>
                </a:lnTo>
                <a:lnTo>
                  <a:pt x="39" y="897"/>
                </a:lnTo>
                <a:lnTo>
                  <a:pt x="40" y="906"/>
                </a:lnTo>
                <a:lnTo>
                  <a:pt x="33" y="913"/>
                </a:lnTo>
                <a:lnTo>
                  <a:pt x="33" y="933"/>
                </a:lnTo>
                <a:lnTo>
                  <a:pt x="42" y="933"/>
                </a:lnTo>
                <a:lnTo>
                  <a:pt x="53" y="968"/>
                </a:lnTo>
                <a:lnTo>
                  <a:pt x="65" y="976"/>
                </a:lnTo>
                <a:lnTo>
                  <a:pt x="70" y="987"/>
                </a:lnTo>
                <a:lnTo>
                  <a:pt x="80" y="993"/>
                </a:lnTo>
                <a:lnTo>
                  <a:pt x="87" y="1002"/>
                </a:lnTo>
                <a:lnTo>
                  <a:pt x="87" y="1008"/>
                </a:lnTo>
                <a:lnTo>
                  <a:pt x="73" y="1009"/>
                </a:lnTo>
                <a:lnTo>
                  <a:pt x="72" y="1012"/>
                </a:lnTo>
                <a:lnTo>
                  <a:pt x="79" y="1025"/>
                </a:lnTo>
                <a:lnTo>
                  <a:pt x="63" y="1021"/>
                </a:lnTo>
                <a:lnTo>
                  <a:pt x="63" y="1027"/>
                </a:lnTo>
                <a:lnTo>
                  <a:pt x="89" y="1073"/>
                </a:lnTo>
                <a:lnTo>
                  <a:pt x="80" y="1091"/>
                </a:lnTo>
                <a:lnTo>
                  <a:pt x="93" y="1091"/>
                </a:lnTo>
                <a:lnTo>
                  <a:pt x="105" y="1094"/>
                </a:lnTo>
                <a:lnTo>
                  <a:pt x="126" y="1090"/>
                </a:lnTo>
                <a:lnTo>
                  <a:pt x="143" y="1089"/>
                </a:lnTo>
                <a:lnTo>
                  <a:pt x="154" y="1093"/>
                </a:lnTo>
                <a:lnTo>
                  <a:pt x="164" y="1079"/>
                </a:lnTo>
                <a:lnTo>
                  <a:pt x="161" y="1062"/>
                </a:lnTo>
                <a:lnTo>
                  <a:pt x="173" y="1040"/>
                </a:lnTo>
                <a:lnTo>
                  <a:pt x="183" y="1043"/>
                </a:lnTo>
                <a:lnTo>
                  <a:pt x="187" y="1035"/>
                </a:lnTo>
                <a:lnTo>
                  <a:pt x="197" y="1029"/>
                </a:lnTo>
                <a:lnTo>
                  <a:pt x="213" y="1031"/>
                </a:lnTo>
                <a:lnTo>
                  <a:pt x="222" y="1033"/>
                </a:lnTo>
                <a:lnTo>
                  <a:pt x="258" y="1033"/>
                </a:lnTo>
                <a:lnTo>
                  <a:pt x="264" y="1017"/>
                </a:lnTo>
                <a:lnTo>
                  <a:pt x="281" y="986"/>
                </a:lnTo>
                <a:lnTo>
                  <a:pt x="283" y="970"/>
                </a:lnTo>
                <a:lnTo>
                  <a:pt x="286" y="959"/>
                </a:lnTo>
                <a:lnTo>
                  <a:pt x="284" y="948"/>
                </a:lnTo>
                <a:lnTo>
                  <a:pt x="295" y="930"/>
                </a:lnTo>
                <a:lnTo>
                  <a:pt x="293" y="921"/>
                </a:lnTo>
                <a:lnTo>
                  <a:pt x="290" y="917"/>
                </a:lnTo>
                <a:lnTo>
                  <a:pt x="295" y="909"/>
                </a:lnTo>
                <a:lnTo>
                  <a:pt x="293" y="902"/>
                </a:lnTo>
                <a:lnTo>
                  <a:pt x="288" y="897"/>
                </a:lnTo>
                <a:lnTo>
                  <a:pt x="288" y="888"/>
                </a:lnTo>
                <a:lnTo>
                  <a:pt x="298" y="891"/>
                </a:lnTo>
                <a:lnTo>
                  <a:pt x="295" y="886"/>
                </a:lnTo>
                <a:lnTo>
                  <a:pt x="298" y="857"/>
                </a:lnTo>
                <a:lnTo>
                  <a:pt x="281" y="849"/>
                </a:lnTo>
                <a:lnTo>
                  <a:pt x="293" y="851"/>
                </a:lnTo>
                <a:lnTo>
                  <a:pt x="302" y="849"/>
                </a:lnTo>
                <a:lnTo>
                  <a:pt x="304" y="845"/>
                </a:lnTo>
                <a:lnTo>
                  <a:pt x="295" y="838"/>
                </a:lnTo>
                <a:lnTo>
                  <a:pt x="269" y="834"/>
                </a:lnTo>
                <a:lnTo>
                  <a:pt x="291" y="832"/>
                </a:lnTo>
                <a:lnTo>
                  <a:pt x="304" y="834"/>
                </a:lnTo>
                <a:lnTo>
                  <a:pt x="311" y="832"/>
                </a:lnTo>
                <a:lnTo>
                  <a:pt x="312" y="825"/>
                </a:lnTo>
                <a:lnTo>
                  <a:pt x="325" y="823"/>
                </a:lnTo>
                <a:lnTo>
                  <a:pt x="340" y="810"/>
                </a:lnTo>
                <a:lnTo>
                  <a:pt x="340" y="800"/>
                </a:lnTo>
                <a:lnTo>
                  <a:pt x="347" y="802"/>
                </a:lnTo>
                <a:lnTo>
                  <a:pt x="349" y="811"/>
                </a:lnTo>
                <a:lnTo>
                  <a:pt x="359" y="810"/>
                </a:lnTo>
                <a:lnTo>
                  <a:pt x="366" y="800"/>
                </a:lnTo>
                <a:lnTo>
                  <a:pt x="380" y="791"/>
                </a:lnTo>
                <a:lnTo>
                  <a:pt x="377" y="781"/>
                </a:lnTo>
                <a:lnTo>
                  <a:pt x="387" y="784"/>
                </a:lnTo>
                <a:lnTo>
                  <a:pt x="387" y="780"/>
                </a:lnTo>
                <a:lnTo>
                  <a:pt x="393" y="776"/>
                </a:lnTo>
                <a:lnTo>
                  <a:pt x="391" y="773"/>
                </a:lnTo>
                <a:lnTo>
                  <a:pt x="342" y="783"/>
                </a:lnTo>
                <a:lnTo>
                  <a:pt x="330" y="781"/>
                </a:lnTo>
                <a:lnTo>
                  <a:pt x="326" y="784"/>
                </a:lnTo>
                <a:lnTo>
                  <a:pt x="318" y="776"/>
                </a:lnTo>
                <a:lnTo>
                  <a:pt x="293" y="768"/>
                </a:lnTo>
                <a:lnTo>
                  <a:pt x="281" y="771"/>
                </a:lnTo>
                <a:lnTo>
                  <a:pt x="276" y="768"/>
                </a:lnTo>
                <a:lnTo>
                  <a:pt x="284" y="761"/>
                </a:lnTo>
                <a:lnTo>
                  <a:pt x="298" y="760"/>
                </a:lnTo>
                <a:lnTo>
                  <a:pt x="311" y="760"/>
                </a:lnTo>
                <a:lnTo>
                  <a:pt x="319" y="767"/>
                </a:lnTo>
                <a:lnTo>
                  <a:pt x="326" y="761"/>
                </a:lnTo>
                <a:lnTo>
                  <a:pt x="340" y="768"/>
                </a:lnTo>
                <a:lnTo>
                  <a:pt x="344" y="762"/>
                </a:lnTo>
                <a:lnTo>
                  <a:pt x="351" y="773"/>
                </a:lnTo>
                <a:lnTo>
                  <a:pt x="359" y="775"/>
                </a:lnTo>
                <a:lnTo>
                  <a:pt x="389" y="761"/>
                </a:lnTo>
                <a:lnTo>
                  <a:pt x="398" y="748"/>
                </a:lnTo>
                <a:lnTo>
                  <a:pt x="405" y="731"/>
                </a:lnTo>
                <a:lnTo>
                  <a:pt x="398" y="721"/>
                </a:lnTo>
                <a:lnTo>
                  <a:pt x="386" y="714"/>
                </a:lnTo>
                <a:lnTo>
                  <a:pt x="377" y="704"/>
                </a:lnTo>
                <a:lnTo>
                  <a:pt x="384" y="700"/>
                </a:lnTo>
                <a:lnTo>
                  <a:pt x="363" y="693"/>
                </a:lnTo>
                <a:lnTo>
                  <a:pt x="358" y="680"/>
                </a:lnTo>
                <a:lnTo>
                  <a:pt x="342" y="683"/>
                </a:lnTo>
                <a:lnTo>
                  <a:pt x="332" y="674"/>
                </a:lnTo>
                <a:lnTo>
                  <a:pt x="326" y="691"/>
                </a:lnTo>
                <a:lnTo>
                  <a:pt x="297" y="714"/>
                </a:lnTo>
                <a:lnTo>
                  <a:pt x="271" y="715"/>
                </a:lnTo>
                <a:lnTo>
                  <a:pt x="305" y="699"/>
                </a:lnTo>
                <a:lnTo>
                  <a:pt x="325" y="680"/>
                </a:lnTo>
                <a:lnTo>
                  <a:pt x="323" y="670"/>
                </a:lnTo>
                <a:lnTo>
                  <a:pt x="316" y="670"/>
                </a:lnTo>
                <a:lnTo>
                  <a:pt x="319" y="657"/>
                </a:lnTo>
                <a:lnTo>
                  <a:pt x="309" y="603"/>
                </a:lnTo>
                <a:lnTo>
                  <a:pt x="312" y="593"/>
                </a:lnTo>
                <a:lnTo>
                  <a:pt x="311" y="589"/>
                </a:lnTo>
                <a:lnTo>
                  <a:pt x="325" y="595"/>
                </a:lnTo>
                <a:lnTo>
                  <a:pt x="321" y="573"/>
                </a:lnTo>
                <a:lnTo>
                  <a:pt x="328" y="547"/>
                </a:lnTo>
                <a:lnTo>
                  <a:pt x="318" y="535"/>
                </a:lnTo>
                <a:lnTo>
                  <a:pt x="318" y="526"/>
                </a:lnTo>
                <a:lnTo>
                  <a:pt x="332" y="531"/>
                </a:lnTo>
                <a:lnTo>
                  <a:pt x="342" y="519"/>
                </a:lnTo>
                <a:lnTo>
                  <a:pt x="342" y="505"/>
                </a:lnTo>
                <a:lnTo>
                  <a:pt x="339" y="493"/>
                </a:lnTo>
                <a:lnTo>
                  <a:pt x="349" y="504"/>
                </a:lnTo>
                <a:lnTo>
                  <a:pt x="356" y="496"/>
                </a:lnTo>
                <a:lnTo>
                  <a:pt x="361" y="498"/>
                </a:lnTo>
                <a:lnTo>
                  <a:pt x="370" y="482"/>
                </a:lnTo>
                <a:lnTo>
                  <a:pt x="380" y="469"/>
                </a:lnTo>
                <a:lnTo>
                  <a:pt x="380" y="461"/>
                </a:lnTo>
                <a:lnTo>
                  <a:pt x="394" y="461"/>
                </a:lnTo>
                <a:lnTo>
                  <a:pt x="417" y="439"/>
                </a:lnTo>
                <a:lnTo>
                  <a:pt x="424" y="443"/>
                </a:lnTo>
                <a:lnTo>
                  <a:pt x="433" y="438"/>
                </a:lnTo>
                <a:lnTo>
                  <a:pt x="440" y="427"/>
                </a:lnTo>
                <a:lnTo>
                  <a:pt x="447" y="428"/>
                </a:lnTo>
                <a:lnTo>
                  <a:pt x="468" y="412"/>
                </a:lnTo>
                <a:lnTo>
                  <a:pt x="490" y="369"/>
                </a:lnTo>
                <a:lnTo>
                  <a:pt x="501" y="366"/>
                </a:lnTo>
                <a:lnTo>
                  <a:pt x="497" y="356"/>
                </a:lnTo>
                <a:lnTo>
                  <a:pt x="483" y="348"/>
                </a:lnTo>
                <a:lnTo>
                  <a:pt x="482" y="339"/>
                </a:lnTo>
                <a:lnTo>
                  <a:pt x="478" y="333"/>
                </a:lnTo>
                <a:lnTo>
                  <a:pt x="488" y="324"/>
                </a:lnTo>
                <a:lnTo>
                  <a:pt x="495" y="304"/>
                </a:lnTo>
                <a:lnTo>
                  <a:pt x="485" y="294"/>
                </a:lnTo>
                <a:lnTo>
                  <a:pt x="497" y="282"/>
                </a:lnTo>
                <a:lnTo>
                  <a:pt x="504" y="283"/>
                </a:lnTo>
                <a:lnTo>
                  <a:pt x="504" y="275"/>
                </a:lnTo>
                <a:lnTo>
                  <a:pt x="511" y="271"/>
                </a:lnTo>
                <a:lnTo>
                  <a:pt x="501" y="260"/>
                </a:lnTo>
                <a:lnTo>
                  <a:pt x="518" y="268"/>
                </a:lnTo>
                <a:lnTo>
                  <a:pt x="516" y="260"/>
                </a:lnTo>
                <a:lnTo>
                  <a:pt x="520" y="259"/>
                </a:lnTo>
                <a:lnTo>
                  <a:pt x="518" y="245"/>
                </a:lnTo>
                <a:lnTo>
                  <a:pt x="525" y="244"/>
                </a:lnTo>
                <a:lnTo>
                  <a:pt x="532" y="252"/>
                </a:lnTo>
                <a:lnTo>
                  <a:pt x="534" y="243"/>
                </a:lnTo>
                <a:lnTo>
                  <a:pt x="551" y="253"/>
                </a:lnTo>
                <a:lnTo>
                  <a:pt x="555" y="245"/>
                </a:lnTo>
                <a:lnTo>
                  <a:pt x="574" y="243"/>
                </a:lnTo>
                <a:lnTo>
                  <a:pt x="586" y="249"/>
                </a:lnTo>
                <a:lnTo>
                  <a:pt x="591" y="243"/>
                </a:lnTo>
                <a:lnTo>
                  <a:pt x="590" y="234"/>
                </a:lnTo>
                <a:lnTo>
                  <a:pt x="569" y="205"/>
                </a:lnTo>
                <a:close/>
                <a:moveTo>
                  <a:pt x="283" y="1024"/>
                </a:moveTo>
                <a:lnTo>
                  <a:pt x="295" y="1008"/>
                </a:lnTo>
                <a:lnTo>
                  <a:pt x="309" y="968"/>
                </a:lnTo>
                <a:lnTo>
                  <a:pt x="319" y="940"/>
                </a:lnTo>
                <a:lnTo>
                  <a:pt x="319" y="936"/>
                </a:lnTo>
                <a:lnTo>
                  <a:pt x="311" y="947"/>
                </a:lnTo>
                <a:lnTo>
                  <a:pt x="302" y="972"/>
                </a:lnTo>
                <a:lnTo>
                  <a:pt x="297" y="978"/>
                </a:lnTo>
                <a:lnTo>
                  <a:pt x="288" y="993"/>
                </a:lnTo>
                <a:lnTo>
                  <a:pt x="283" y="1024"/>
                </a:lnTo>
                <a:close/>
                <a:moveTo>
                  <a:pt x="382" y="967"/>
                </a:moveTo>
                <a:lnTo>
                  <a:pt x="387" y="964"/>
                </a:lnTo>
                <a:lnTo>
                  <a:pt x="396" y="951"/>
                </a:lnTo>
                <a:lnTo>
                  <a:pt x="410" y="939"/>
                </a:lnTo>
                <a:lnTo>
                  <a:pt x="410" y="936"/>
                </a:lnTo>
                <a:lnTo>
                  <a:pt x="420" y="929"/>
                </a:lnTo>
                <a:lnTo>
                  <a:pt x="417" y="921"/>
                </a:lnTo>
                <a:lnTo>
                  <a:pt x="415" y="905"/>
                </a:lnTo>
                <a:lnTo>
                  <a:pt x="424" y="899"/>
                </a:lnTo>
                <a:lnTo>
                  <a:pt x="424" y="890"/>
                </a:lnTo>
                <a:lnTo>
                  <a:pt x="419" y="887"/>
                </a:lnTo>
                <a:lnTo>
                  <a:pt x="414" y="892"/>
                </a:lnTo>
                <a:lnTo>
                  <a:pt x="405" y="890"/>
                </a:lnTo>
                <a:lnTo>
                  <a:pt x="386" y="910"/>
                </a:lnTo>
                <a:lnTo>
                  <a:pt x="380" y="926"/>
                </a:lnTo>
                <a:lnTo>
                  <a:pt x="380" y="933"/>
                </a:lnTo>
                <a:lnTo>
                  <a:pt x="379" y="945"/>
                </a:lnTo>
                <a:lnTo>
                  <a:pt x="382" y="949"/>
                </a:lnTo>
                <a:lnTo>
                  <a:pt x="382" y="956"/>
                </a:lnTo>
                <a:lnTo>
                  <a:pt x="387" y="955"/>
                </a:lnTo>
                <a:lnTo>
                  <a:pt x="382" y="967"/>
                </a:lnTo>
                <a:close/>
              </a:path>
            </a:pathLst>
          </a:custGeom>
          <a:solidFill>
            <a:srgbClr val="FFFFFF"/>
          </a:solidFill>
          <a:ln w="36513">
            <a:solidFill>
              <a:srgbClr val="000000"/>
            </a:solidFill>
            <a:prstDash val="solid"/>
            <a:round/>
            <a:headEnd/>
            <a:tailEnd/>
          </a:ln>
        </p:spPr>
        <p:txBody>
          <a:bodyPr/>
          <a:lstStyle/>
          <a:p>
            <a:endParaRPr lang="cs-CZ"/>
          </a:p>
        </p:txBody>
      </p:sp>
      <p:sp>
        <p:nvSpPr>
          <p:cNvPr id="13357" name="Freeform 46"/>
          <p:cNvSpPr>
            <a:spLocks/>
          </p:cNvSpPr>
          <p:nvPr/>
        </p:nvSpPr>
        <p:spPr bwMode="auto">
          <a:xfrm>
            <a:off x="3731948" y="3652838"/>
            <a:ext cx="80831" cy="87312"/>
          </a:xfrm>
          <a:custGeom>
            <a:avLst/>
            <a:gdLst>
              <a:gd name="T0" fmla="*/ 2147483647 w 42"/>
              <a:gd name="T1" fmla="*/ 2147483647 h 50"/>
              <a:gd name="T2" fmla="*/ 2147483647 w 42"/>
              <a:gd name="T3" fmla="*/ 2147483647 h 50"/>
              <a:gd name="T4" fmla="*/ 0 w 42"/>
              <a:gd name="T5" fmla="*/ 2147483647 h 50"/>
              <a:gd name="T6" fmla="*/ 2147483647 w 42"/>
              <a:gd name="T7" fmla="*/ 2147483647 h 50"/>
              <a:gd name="T8" fmla="*/ 2147483647 w 42"/>
              <a:gd name="T9" fmla="*/ 0 h 50"/>
              <a:gd name="T10" fmla="*/ 2147483647 w 42"/>
              <a:gd name="T11" fmla="*/ 0 h 50"/>
              <a:gd name="T12" fmla="*/ 2147483647 w 42"/>
              <a:gd name="T13" fmla="*/ 2147483647 h 50"/>
              <a:gd name="T14" fmla="*/ 2147483647 w 42"/>
              <a:gd name="T15" fmla="*/ 2147483647 h 50"/>
              <a:gd name="T16" fmla="*/ 2147483647 w 42"/>
              <a:gd name="T17" fmla="*/ 2147483647 h 50"/>
              <a:gd name="T18" fmla="*/ 2147483647 w 42"/>
              <a:gd name="T19" fmla="*/ 2147483647 h 50"/>
              <a:gd name="T20" fmla="*/ 2147483647 w 42"/>
              <a:gd name="T21" fmla="*/ 2147483647 h 50"/>
              <a:gd name="T22" fmla="*/ 2147483647 w 42"/>
              <a:gd name="T23" fmla="*/ 2147483647 h 50"/>
              <a:gd name="T24" fmla="*/ 2147483647 w 42"/>
              <a:gd name="T25" fmla="*/ 2147483647 h 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50"/>
              <a:gd name="T41" fmla="*/ 42 w 42"/>
              <a:gd name="T42" fmla="*/ 50 h 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50">
                <a:moveTo>
                  <a:pt x="2" y="43"/>
                </a:moveTo>
                <a:lnTo>
                  <a:pt x="4" y="28"/>
                </a:lnTo>
                <a:lnTo>
                  <a:pt x="0" y="16"/>
                </a:lnTo>
                <a:lnTo>
                  <a:pt x="9" y="5"/>
                </a:lnTo>
                <a:lnTo>
                  <a:pt x="23" y="0"/>
                </a:lnTo>
                <a:lnTo>
                  <a:pt x="30" y="0"/>
                </a:lnTo>
                <a:lnTo>
                  <a:pt x="39" y="5"/>
                </a:lnTo>
                <a:lnTo>
                  <a:pt x="35" y="12"/>
                </a:lnTo>
                <a:lnTo>
                  <a:pt x="42" y="32"/>
                </a:lnTo>
                <a:lnTo>
                  <a:pt x="42" y="44"/>
                </a:lnTo>
                <a:lnTo>
                  <a:pt x="35" y="50"/>
                </a:lnTo>
                <a:lnTo>
                  <a:pt x="19" y="50"/>
                </a:lnTo>
                <a:lnTo>
                  <a:pt x="2" y="43"/>
                </a:lnTo>
                <a:close/>
              </a:path>
            </a:pathLst>
          </a:custGeom>
          <a:solidFill>
            <a:srgbClr val="FFFFFF"/>
          </a:solidFill>
          <a:ln w="3175">
            <a:solidFill>
              <a:srgbClr val="000000"/>
            </a:solidFill>
            <a:prstDash val="solid"/>
            <a:round/>
            <a:headEnd/>
            <a:tailEnd/>
          </a:ln>
        </p:spPr>
        <p:txBody>
          <a:bodyPr/>
          <a:lstStyle/>
          <a:p>
            <a:endParaRPr lang="cs-CZ"/>
          </a:p>
        </p:txBody>
      </p:sp>
      <p:sp>
        <p:nvSpPr>
          <p:cNvPr id="13358" name="Freeform 47"/>
          <p:cNvSpPr>
            <a:spLocks/>
          </p:cNvSpPr>
          <p:nvPr/>
        </p:nvSpPr>
        <p:spPr bwMode="auto">
          <a:xfrm>
            <a:off x="3408627" y="3455989"/>
            <a:ext cx="411031" cy="274637"/>
          </a:xfrm>
          <a:custGeom>
            <a:avLst/>
            <a:gdLst>
              <a:gd name="T0" fmla="*/ 2147483647 w 214"/>
              <a:gd name="T1" fmla="*/ 2147483647 h 155"/>
              <a:gd name="T2" fmla="*/ 2147483647 w 214"/>
              <a:gd name="T3" fmla="*/ 2147483647 h 155"/>
              <a:gd name="T4" fmla="*/ 2147483647 w 214"/>
              <a:gd name="T5" fmla="*/ 2147483647 h 155"/>
              <a:gd name="T6" fmla="*/ 2147483647 w 214"/>
              <a:gd name="T7" fmla="*/ 2147483647 h 155"/>
              <a:gd name="T8" fmla="*/ 2147483647 w 214"/>
              <a:gd name="T9" fmla="*/ 2147483647 h 155"/>
              <a:gd name="T10" fmla="*/ 2147483647 w 214"/>
              <a:gd name="T11" fmla="*/ 2147483647 h 155"/>
              <a:gd name="T12" fmla="*/ 2147483647 w 214"/>
              <a:gd name="T13" fmla="*/ 2147483647 h 155"/>
              <a:gd name="T14" fmla="*/ 2147483647 w 214"/>
              <a:gd name="T15" fmla="*/ 2147483647 h 155"/>
              <a:gd name="T16" fmla="*/ 2147483647 w 214"/>
              <a:gd name="T17" fmla="*/ 2147483647 h 155"/>
              <a:gd name="T18" fmla="*/ 2147483647 w 214"/>
              <a:gd name="T19" fmla="*/ 2147483647 h 155"/>
              <a:gd name="T20" fmla="*/ 2147483647 w 214"/>
              <a:gd name="T21" fmla="*/ 2147483647 h 155"/>
              <a:gd name="T22" fmla="*/ 2147483647 w 214"/>
              <a:gd name="T23" fmla="*/ 2147483647 h 155"/>
              <a:gd name="T24" fmla="*/ 2147483647 w 214"/>
              <a:gd name="T25" fmla="*/ 2147483647 h 155"/>
              <a:gd name="T26" fmla="*/ 2147483647 w 214"/>
              <a:gd name="T27" fmla="*/ 2147483647 h 155"/>
              <a:gd name="T28" fmla="*/ 2147483647 w 214"/>
              <a:gd name="T29" fmla="*/ 2147483647 h 155"/>
              <a:gd name="T30" fmla="*/ 2147483647 w 214"/>
              <a:gd name="T31" fmla="*/ 2147483647 h 155"/>
              <a:gd name="T32" fmla="*/ 2147483647 w 214"/>
              <a:gd name="T33" fmla="*/ 2147483647 h 155"/>
              <a:gd name="T34" fmla="*/ 2147483647 w 214"/>
              <a:gd name="T35" fmla="*/ 2147483647 h 155"/>
              <a:gd name="T36" fmla="*/ 2147483647 w 214"/>
              <a:gd name="T37" fmla="*/ 2147483647 h 155"/>
              <a:gd name="T38" fmla="*/ 2147483647 w 214"/>
              <a:gd name="T39" fmla="*/ 2147483647 h 155"/>
              <a:gd name="T40" fmla="*/ 2147483647 w 214"/>
              <a:gd name="T41" fmla="*/ 2147483647 h 155"/>
              <a:gd name="T42" fmla="*/ 2147483647 w 214"/>
              <a:gd name="T43" fmla="*/ 2147483647 h 155"/>
              <a:gd name="T44" fmla="*/ 2147483647 w 214"/>
              <a:gd name="T45" fmla="*/ 2147483647 h 155"/>
              <a:gd name="T46" fmla="*/ 2147483647 w 214"/>
              <a:gd name="T47" fmla="*/ 2147483647 h 155"/>
              <a:gd name="T48" fmla="*/ 2147483647 w 214"/>
              <a:gd name="T49" fmla="*/ 2147483647 h 155"/>
              <a:gd name="T50" fmla="*/ 2147483647 w 214"/>
              <a:gd name="T51" fmla="*/ 2147483647 h 155"/>
              <a:gd name="T52" fmla="*/ 2147483647 w 214"/>
              <a:gd name="T53" fmla="*/ 2147483647 h 155"/>
              <a:gd name="T54" fmla="*/ 2147483647 w 214"/>
              <a:gd name="T55" fmla="*/ 2147483647 h 155"/>
              <a:gd name="T56" fmla="*/ 2147483647 w 214"/>
              <a:gd name="T57" fmla="*/ 2147483647 h 155"/>
              <a:gd name="T58" fmla="*/ 2147483647 w 214"/>
              <a:gd name="T59" fmla="*/ 2147483647 h 155"/>
              <a:gd name="T60" fmla="*/ 2147483647 w 214"/>
              <a:gd name="T61" fmla="*/ 2147483647 h 155"/>
              <a:gd name="T62" fmla="*/ 2147483647 w 214"/>
              <a:gd name="T63" fmla="*/ 2147483647 h 155"/>
              <a:gd name="T64" fmla="*/ 2147483647 w 214"/>
              <a:gd name="T65" fmla="*/ 2147483647 h 155"/>
              <a:gd name="T66" fmla="*/ 2147483647 w 214"/>
              <a:gd name="T67" fmla="*/ 2147483647 h 155"/>
              <a:gd name="T68" fmla="*/ 2147483647 w 214"/>
              <a:gd name="T69" fmla="*/ 2147483647 h 155"/>
              <a:gd name="T70" fmla="*/ 2147483647 w 214"/>
              <a:gd name="T71" fmla="*/ 2147483647 h 155"/>
              <a:gd name="T72" fmla="*/ 2147483647 w 214"/>
              <a:gd name="T73" fmla="*/ 2147483647 h 155"/>
              <a:gd name="T74" fmla="*/ 2147483647 w 214"/>
              <a:gd name="T75" fmla="*/ 2147483647 h 155"/>
              <a:gd name="T76" fmla="*/ 2147483647 w 214"/>
              <a:gd name="T77" fmla="*/ 0 h 155"/>
              <a:gd name="T78" fmla="*/ 2147483647 w 214"/>
              <a:gd name="T79" fmla="*/ 0 h 155"/>
              <a:gd name="T80" fmla="*/ 2147483647 w 214"/>
              <a:gd name="T81" fmla="*/ 2147483647 h 155"/>
              <a:gd name="T82" fmla="*/ 2147483647 w 214"/>
              <a:gd name="T83" fmla="*/ 2147483647 h 155"/>
              <a:gd name="T84" fmla="*/ 2147483647 w 214"/>
              <a:gd name="T85" fmla="*/ 2147483647 h 155"/>
              <a:gd name="T86" fmla="*/ 0 w 214"/>
              <a:gd name="T87" fmla="*/ 2147483647 h 155"/>
              <a:gd name="T88" fmla="*/ 2147483647 w 214"/>
              <a:gd name="T89" fmla="*/ 2147483647 h 1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14"/>
              <a:gd name="T136" fmla="*/ 0 h 155"/>
              <a:gd name="T137" fmla="*/ 214 w 214"/>
              <a:gd name="T138" fmla="*/ 155 h 1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4" h="155">
                <a:moveTo>
                  <a:pt x="2" y="38"/>
                </a:moveTo>
                <a:lnTo>
                  <a:pt x="14" y="44"/>
                </a:lnTo>
                <a:lnTo>
                  <a:pt x="26" y="46"/>
                </a:lnTo>
                <a:lnTo>
                  <a:pt x="33" y="63"/>
                </a:lnTo>
                <a:lnTo>
                  <a:pt x="61" y="78"/>
                </a:lnTo>
                <a:lnTo>
                  <a:pt x="75" y="84"/>
                </a:lnTo>
                <a:lnTo>
                  <a:pt x="82" y="97"/>
                </a:lnTo>
                <a:lnTo>
                  <a:pt x="82" y="112"/>
                </a:lnTo>
                <a:lnTo>
                  <a:pt x="105" y="119"/>
                </a:lnTo>
                <a:lnTo>
                  <a:pt x="120" y="105"/>
                </a:lnTo>
                <a:lnTo>
                  <a:pt x="127" y="107"/>
                </a:lnTo>
                <a:lnTo>
                  <a:pt x="124" y="128"/>
                </a:lnTo>
                <a:lnTo>
                  <a:pt x="129" y="131"/>
                </a:lnTo>
                <a:lnTo>
                  <a:pt x="126" y="136"/>
                </a:lnTo>
                <a:lnTo>
                  <a:pt x="160" y="155"/>
                </a:lnTo>
                <a:lnTo>
                  <a:pt x="171" y="154"/>
                </a:lnTo>
                <a:lnTo>
                  <a:pt x="173" y="139"/>
                </a:lnTo>
                <a:lnTo>
                  <a:pt x="169" y="127"/>
                </a:lnTo>
                <a:lnTo>
                  <a:pt x="178" y="116"/>
                </a:lnTo>
                <a:lnTo>
                  <a:pt x="192" y="111"/>
                </a:lnTo>
                <a:lnTo>
                  <a:pt x="199" y="111"/>
                </a:lnTo>
                <a:lnTo>
                  <a:pt x="213" y="97"/>
                </a:lnTo>
                <a:lnTo>
                  <a:pt x="214" y="90"/>
                </a:lnTo>
                <a:lnTo>
                  <a:pt x="209" y="81"/>
                </a:lnTo>
                <a:lnTo>
                  <a:pt x="209" y="71"/>
                </a:lnTo>
                <a:lnTo>
                  <a:pt x="204" y="65"/>
                </a:lnTo>
                <a:lnTo>
                  <a:pt x="190" y="63"/>
                </a:lnTo>
                <a:lnTo>
                  <a:pt x="181" y="57"/>
                </a:lnTo>
                <a:lnTo>
                  <a:pt x="181" y="47"/>
                </a:lnTo>
                <a:lnTo>
                  <a:pt x="185" y="28"/>
                </a:lnTo>
                <a:lnTo>
                  <a:pt x="178" y="21"/>
                </a:lnTo>
                <a:lnTo>
                  <a:pt x="166" y="20"/>
                </a:lnTo>
                <a:lnTo>
                  <a:pt x="157" y="15"/>
                </a:lnTo>
                <a:lnTo>
                  <a:pt x="146" y="2"/>
                </a:lnTo>
                <a:lnTo>
                  <a:pt x="129" y="1"/>
                </a:lnTo>
                <a:lnTo>
                  <a:pt x="115" y="2"/>
                </a:lnTo>
                <a:lnTo>
                  <a:pt x="96" y="9"/>
                </a:lnTo>
                <a:lnTo>
                  <a:pt x="72" y="12"/>
                </a:lnTo>
                <a:lnTo>
                  <a:pt x="54" y="0"/>
                </a:lnTo>
                <a:lnTo>
                  <a:pt x="45" y="0"/>
                </a:lnTo>
                <a:lnTo>
                  <a:pt x="33" y="2"/>
                </a:lnTo>
                <a:lnTo>
                  <a:pt x="5" y="12"/>
                </a:lnTo>
                <a:lnTo>
                  <a:pt x="3" y="15"/>
                </a:lnTo>
                <a:lnTo>
                  <a:pt x="0" y="30"/>
                </a:lnTo>
                <a:lnTo>
                  <a:pt x="2" y="38"/>
                </a:lnTo>
                <a:close/>
              </a:path>
            </a:pathLst>
          </a:custGeom>
          <a:solidFill>
            <a:srgbClr val="39B218"/>
          </a:solidFill>
          <a:ln w="3175">
            <a:solidFill>
              <a:srgbClr val="000000"/>
            </a:solidFill>
            <a:prstDash val="solid"/>
            <a:round/>
            <a:headEnd/>
            <a:tailEnd/>
          </a:ln>
        </p:spPr>
        <p:txBody>
          <a:bodyPr/>
          <a:lstStyle/>
          <a:p>
            <a:endParaRPr lang="cs-CZ"/>
          </a:p>
        </p:txBody>
      </p:sp>
      <p:sp>
        <p:nvSpPr>
          <p:cNvPr id="13359" name="Freeform 48"/>
          <p:cNvSpPr>
            <a:spLocks noEditPoints="1"/>
          </p:cNvSpPr>
          <p:nvPr/>
        </p:nvSpPr>
        <p:spPr bwMode="auto">
          <a:xfrm>
            <a:off x="3513535" y="3201989"/>
            <a:ext cx="472942" cy="369887"/>
          </a:xfrm>
          <a:custGeom>
            <a:avLst/>
            <a:gdLst>
              <a:gd name="T0" fmla="*/ 2147483647 w 248"/>
              <a:gd name="T1" fmla="*/ 2147483647 h 209"/>
              <a:gd name="T2" fmla="*/ 2147483647 w 248"/>
              <a:gd name="T3" fmla="*/ 2147483647 h 209"/>
              <a:gd name="T4" fmla="*/ 2147483647 w 248"/>
              <a:gd name="T5" fmla="*/ 2147483647 h 209"/>
              <a:gd name="T6" fmla="*/ 2147483647 w 248"/>
              <a:gd name="T7" fmla="*/ 2147483647 h 209"/>
              <a:gd name="T8" fmla="*/ 2147483647 w 248"/>
              <a:gd name="T9" fmla="*/ 2147483647 h 209"/>
              <a:gd name="T10" fmla="*/ 2147483647 w 248"/>
              <a:gd name="T11" fmla="*/ 2147483647 h 209"/>
              <a:gd name="T12" fmla="*/ 2147483647 w 248"/>
              <a:gd name="T13" fmla="*/ 2147483647 h 209"/>
              <a:gd name="T14" fmla="*/ 2147483647 w 248"/>
              <a:gd name="T15" fmla="*/ 2147483647 h 209"/>
              <a:gd name="T16" fmla="*/ 2147483647 w 248"/>
              <a:gd name="T17" fmla="*/ 2147483647 h 209"/>
              <a:gd name="T18" fmla="*/ 2147483647 w 248"/>
              <a:gd name="T19" fmla="*/ 2147483647 h 209"/>
              <a:gd name="T20" fmla="*/ 2147483647 w 248"/>
              <a:gd name="T21" fmla="*/ 2147483647 h 209"/>
              <a:gd name="T22" fmla="*/ 2147483647 w 248"/>
              <a:gd name="T23" fmla="*/ 2147483647 h 209"/>
              <a:gd name="T24" fmla="*/ 2147483647 w 248"/>
              <a:gd name="T25" fmla="*/ 2147483647 h 209"/>
              <a:gd name="T26" fmla="*/ 2147483647 w 248"/>
              <a:gd name="T27" fmla="*/ 2147483647 h 209"/>
              <a:gd name="T28" fmla="*/ 2147483647 w 248"/>
              <a:gd name="T29" fmla="*/ 0 h 209"/>
              <a:gd name="T30" fmla="*/ 2147483647 w 248"/>
              <a:gd name="T31" fmla="*/ 2147483647 h 209"/>
              <a:gd name="T32" fmla="*/ 2147483647 w 248"/>
              <a:gd name="T33" fmla="*/ 0 h 209"/>
              <a:gd name="T34" fmla="*/ 2147483647 w 248"/>
              <a:gd name="T35" fmla="*/ 2147483647 h 209"/>
              <a:gd name="T36" fmla="*/ 2147483647 w 248"/>
              <a:gd name="T37" fmla="*/ 2147483647 h 209"/>
              <a:gd name="T38" fmla="*/ 2147483647 w 248"/>
              <a:gd name="T39" fmla="*/ 2147483647 h 209"/>
              <a:gd name="T40" fmla="*/ 2147483647 w 248"/>
              <a:gd name="T41" fmla="*/ 2147483647 h 209"/>
              <a:gd name="T42" fmla="*/ 2147483647 w 248"/>
              <a:gd name="T43" fmla="*/ 2147483647 h 209"/>
              <a:gd name="T44" fmla="*/ 2147483647 w 248"/>
              <a:gd name="T45" fmla="*/ 2147483647 h 209"/>
              <a:gd name="T46" fmla="*/ 2147483647 w 248"/>
              <a:gd name="T47" fmla="*/ 2147483647 h 209"/>
              <a:gd name="T48" fmla="*/ 2147483647 w 248"/>
              <a:gd name="T49" fmla="*/ 2147483647 h 209"/>
              <a:gd name="T50" fmla="*/ 2147483647 w 248"/>
              <a:gd name="T51" fmla="*/ 2147483647 h 209"/>
              <a:gd name="T52" fmla="*/ 2147483647 w 248"/>
              <a:gd name="T53" fmla="*/ 2147483647 h 209"/>
              <a:gd name="T54" fmla="*/ 2147483647 w 248"/>
              <a:gd name="T55" fmla="*/ 2147483647 h 209"/>
              <a:gd name="T56" fmla="*/ 2147483647 w 248"/>
              <a:gd name="T57" fmla="*/ 2147483647 h 209"/>
              <a:gd name="T58" fmla="*/ 2147483647 w 248"/>
              <a:gd name="T59" fmla="*/ 2147483647 h 209"/>
              <a:gd name="T60" fmla="*/ 2147483647 w 248"/>
              <a:gd name="T61" fmla="*/ 2147483647 h 209"/>
              <a:gd name="T62" fmla="*/ 2147483647 w 248"/>
              <a:gd name="T63" fmla="*/ 2147483647 h 209"/>
              <a:gd name="T64" fmla="*/ 2147483647 w 248"/>
              <a:gd name="T65" fmla="*/ 2147483647 h 209"/>
              <a:gd name="T66" fmla="*/ 2147483647 w 248"/>
              <a:gd name="T67" fmla="*/ 2147483647 h 209"/>
              <a:gd name="T68" fmla="*/ 2147483647 w 248"/>
              <a:gd name="T69" fmla="*/ 2147483647 h 209"/>
              <a:gd name="T70" fmla="*/ 2147483647 w 248"/>
              <a:gd name="T71" fmla="*/ 2147483647 h 209"/>
              <a:gd name="T72" fmla="*/ 2147483647 w 248"/>
              <a:gd name="T73" fmla="*/ 2147483647 h 209"/>
              <a:gd name="T74" fmla="*/ 0 w 248"/>
              <a:gd name="T75" fmla="*/ 2147483647 h 209"/>
              <a:gd name="T76" fmla="*/ 2147483647 w 248"/>
              <a:gd name="T77" fmla="*/ 2147483647 h 209"/>
              <a:gd name="T78" fmla="*/ 2147483647 w 248"/>
              <a:gd name="T79" fmla="*/ 2147483647 h 209"/>
              <a:gd name="T80" fmla="*/ 2147483647 w 248"/>
              <a:gd name="T81" fmla="*/ 2147483647 h 209"/>
              <a:gd name="T82" fmla="*/ 2147483647 w 248"/>
              <a:gd name="T83" fmla="*/ 2147483647 h 209"/>
              <a:gd name="T84" fmla="*/ 2147483647 w 248"/>
              <a:gd name="T85" fmla="*/ 2147483647 h 209"/>
              <a:gd name="T86" fmla="*/ 2147483647 w 248"/>
              <a:gd name="T87" fmla="*/ 2147483647 h 209"/>
              <a:gd name="T88" fmla="*/ 2147483647 w 248"/>
              <a:gd name="T89" fmla="*/ 2147483647 h 209"/>
              <a:gd name="T90" fmla="*/ 2147483647 w 248"/>
              <a:gd name="T91" fmla="*/ 2147483647 h 209"/>
              <a:gd name="T92" fmla="*/ 2147483647 w 248"/>
              <a:gd name="T93" fmla="*/ 2147483647 h 209"/>
              <a:gd name="T94" fmla="*/ 2147483647 w 248"/>
              <a:gd name="T95" fmla="*/ 2147483647 h 2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48"/>
              <a:gd name="T145" fmla="*/ 0 h 209"/>
              <a:gd name="T146" fmla="*/ 248 w 248"/>
              <a:gd name="T147" fmla="*/ 209 h 20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48" h="209">
                <a:moveTo>
                  <a:pt x="18" y="156"/>
                </a:moveTo>
                <a:lnTo>
                  <a:pt x="42" y="153"/>
                </a:lnTo>
                <a:lnTo>
                  <a:pt x="61" y="146"/>
                </a:lnTo>
                <a:lnTo>
                  <a:pt x="75" y="145"/>
                </a:lnTo>
                <a:lnTo>
                  <a:pt x="92" y="146"/>
                </a:lnTo>
                <a:lnTo>
                  <a:pt x="103" y="159"/>
                </a:lnTo>
                <a:lnTo>
                  <a:pt x="112" y="164"/>
                </a:lnTo>
                <a:lnTo>
                  <a:pt x="124" y="165"/>
                </a:lnTo>
                <a:lnTo>
                  <a:pt x="131" y="172"/>
                </a:lnTo>
                <a:lnTo>
                  <a:pt x="127" y="191"/>
                </a:lnTo>
                <a:lnTo>
                  <a:pt x="127" y="201"/>
                </a:lnTo>
                <a:lnTo>
                  <a:pt x="136" y="207"/>
                </a:lnTo>
                <a:lnTo>
                  <a:pt x="150" y="209"/>
                </a:lnTo>
                <a:lnTo>
                  <a:pt x="148" y="187"/>
                </a:lnTo>
                <a:lnTo>
                  <a:pt x="157" y="174"/>
                </a:lnTo>
                <a:lnTo>
                  <a:pt x="164" y="146"/>
                </a:lnTo>
                <a:lnTo>
                  <a:pt x="162" y="123"/>
                </a:lnTo>
                <a:lnTo>
                  <a:pt x="164" y="115"/>
                </a:lnTo>
                <a:lnTo>
                  <a:pt x="176" y="117"/>
                </a:lnTo>
                <a:lnTo>
                  <a:pt x="188" y="123"/>
                </a:lnTo>
                <a:lnTo>
                  <a:pt x="199" y="122"/>
                </a:lnTo>
                <a:lnTo>
                  <a:pt x="209" y="103"/>
                </a:lnTo>
                <a:lnTo>
                  <a:pt x="230" y="91"/>
                </a:lnTo>
                <a:lnTo>
                  <a:pt x="234" y="80"/>
                </a:lnTo>
                <a:lnTo>
                  <a:pt x="215" y="72"/>
                </a:lnTo>
                <a:lnTo>
                  <a:pt x="213" y="63"/>
                </a:lnTo>
                <a:lnTo>
                  <a:pt x="230" y="56"/>
                </a:lnTo>
                <a:lnTo>
                  <a:pt x="248" y="16"/>
                </a:lnTo>
                <a:lnTo>
                  <a:pt x="235" y="4"/>
                </a:lnTo>
                <a:lnTo>
                  <a:pt x="225" y="0"/>
                </a:lnTo>
                <a:lnTo>
                  <a:pt x="213" y="0"/>
                </a:lnTo>
                <a:lnTo>
                  <a:pt x="199" y="3"/>
                </a:lnTo>
                <a:lnTo>
                  <a:pt x="187" y="0"/>
                </a:lnTo>
                <a:lnTo>
                  <a:pt x="174" y="0"/>
                </a:lnTo>
                <a:lnTo>
                  <a:pt x="150" y="10"/>
                </a:lnTo>
                <a:lnTo>
                  <a:pt x="143" y="19"/>
                </a:lnTo>
                <a:lnTo>
                  <a:pt x="141" y="34"/>
                </a:lnTo>
                <a:lnTo>
                  <a:pt x="143" y="37"/>
                </a:lnTo>
                <a:lnTo>
                  <a:pt x="150" y="38"/>
                </a:lnTo>
                <a:lnTo>
                  <a:pt x="147" y="50"/>
                </a:lnTo>
                <a:lnTo>
                  <a:pt x="143" y="60"/>
                </a:lnTo>
                <a:lnTo>
                  <a:pt x="131" y="65"/>
                </a:lnTo>
                <a:lnTo>
                  <a:pt x="136" y="75"/>
                </a:lnTo>
                <a:lnTo>
                  <a:pt x="136" y="81"/>
                </a:lnTo>
                <a:lnTo>
                  <a:pt x="127" y="83"/>
                </a:lnTo>
                <a:lnTo>
                  <a:pt x="117" y="77"/>
                </a:lnTo>
                <a:lnTo>
                  <a:pt x="112" y="69"/>
                </a:lnTo>
                <a:lnTo>
                  <a:pt x="112" y="58"/>
                </a:lnTo>
                <a:lnTo>
                  <a:pt x="117" y="50"/>
                </a:lnTo>
                <a:lnTo>
                  <a:pt x="126" y="49"/>
                </a:lnTo>
                <a:lnTo>
                  <a:pt x="127" y="45"/>
                </a:lnTo>
                <a:lnTo>
                  <a:pt x="120" y="39"/>
                </a:lnTo>
                <a:lnTo>
                  <a:pt x="119" y="33"/>
                </a:lnTo>
                <a:lnTo>
                  <a:pt x="108" y="34"/>
                </a:lnTo>
                <a:lnTo>
                  <a:pt x="98" y="48"/>
                </a:lnTo>
                <a:lnTo>
                  <a:pt x="84" y="80"/>
                </a:lnTo>
                <a:lnTo>
                  <a:pt x="54" y="100"/>
                </a:lnTo>
                <a:lnTo>
                  <a:pt x="51" y="114"/>
                </a:lnTo>
                <a:lnTo>
                  <a:pt x="56" y="119"/>
                </a:lnTo>
                <a:lnTo>
                  <a:pt x="75" y="125"/>
                </a:lnTo>
                <a:lnTo>
                  <a:pt x="91" y="122"/>
                </a:lnTo>
                <a:lnTo>
                  <a:pt x="94" y="126"/>
                </a:lnTo>
                <a:lnTo>
                  <a:pt x="87" y="129"/>
                </a:lnTo>
                <a:lnTo>
                  <a:pt x="66" y="130"/>
                </a:lnTo>
                <a:lnTo>
                  <a:pt x="54" y="133"/>
                </a:lnTo>
                <a:lnTo>
                  <a:pt x="28" y="134"/>
                </a:lnTo>
                <a:lnTo>
                  <a:pt x="23" y="141"/>
                </a:lnTo>
                <a:lnTo>
                  <a:pt x="30" y="144"/>
                </a:lnTo>
                <a:lnTo>
                  <a:pt x="40" y="144"/>
                </a:lnTo>
                <a:lnTo>
                  <a:pt x="49" y="146"/>
                </a:lnTo>
                <a:lnTo>
                  <a:pt x="44" y="149"/>
                </a:lnTo>
                <a:lnTo>
                  <a:pt x="35" y="148"/>
                </a:lnTo>
                <a:lnTo>
                  <a:pt x="23" y="151"/>
                </a:lnTo>
                <a:lnTo>
                  <a:pt x="12" y="144"/>
                </a:lnTo>
                <a:lnTo>
                  <a:pt x="4" y="142"/>
                </a:lnTo>
                <a:lnTo>
                  <a:pt x="0" y="144"/>
                </a:lnTo>
                <a:lnTo>
                  <a:pt x="18" y="156"/>
                </a:lnTo>
                <a:close/>
                <a:moveTo>
                  <a:pt x="122" y="12"/>
                </a:moveTo>
                <a:lnTo>
                  <a:pt x="126" y="4"/>
                </a:lnTo>
                <a:lnTo>
                  <a:pt x="106" y="21"/>
                </a:lnTo>
                <a:lnTo>
                  <a:pt x="103" y="27"/>
                </a:lnTo>
                <a:lnTo>
                  <a:pt x="122" y="12"/>
                </a:lnTo>
                <a:close/>
                <a:moveTo>
                  <a:pt x="56" y="125"/>
                </a:moveTo>
                <a:lnTo>
                  <a:pt x="38" y="113"/>
                </a:lnTo>
                <a:lnTo>
                  <a:pt x="47" y="114"/>
                </a:lnTo>
                <a:lnTo>
                  <a:pt x="56" y="122"/>
                </a:lnTo>
                <a:lnTo>
                  <a:pt x="56" y="125"/>
                </a:lnTo>
                <a:close/>
                <a:moveTo>
                  <a:pt x="24" y="119"/>
                </a:moveTo>
                <a:lnTo>
                  <a:pt x="31" y="118"/>
                </a:lnTo>
                <a:lnTo>
                  <a:pt x="40" y="123"/>
                </a:lnTo>
                <a:lnTo>
                  <a:pt x="42" y="126"/>
                </a:lnTo>
                <a:lnTo>
                  <a:pt x="24" y="119"/>
                </a:lnTo>
                <a:close/>
                <a:moveTo>
                  <a:pt x="12" y="130"/>
                </a:moveTo>
                <a:lnTo>
                  <a:pt x="9" y="138"/>
                </a:lnTo>
                <a:lnTo>
                  <a:pt x="18" y="133"/>
                </a:lnTo>
                <a:lnTo>
                  <a:pt x="12" y="130"/>
                </a:lnTo>
                <a:close/>
              </a:path>
            </a:pathLst>
          </a:custGeom>
          <a:solidFill>
            <a:srgbClr val="39B218"/>
          </a:solidFill>
          <a:ln w="36576">
            <a:solidFill>
              <a:srgbClr val="000000"/>
            </a:solidFill>
            <a:prstDash val="solid"/>
            <a:round/>
            <a:headEnd/>
            <a:tailEnd/>
          </a:ln>
        </p:spPr>
        <p:txBody>
          <a:bodyPr/>
          <a:lstStyle/>
          <a:p>
            <a:endParaRPr lang="cs-CZ"/>
          </a:p>
        </p:txBody>
      </p:sp>
      <p:sp>
        <p:nvSpPr>
          <p:cNvPr id="13360" name="Freeform 49"/>
          <p:cNvSpPr>
            <a:spLocks/>
          </p:cNvSpPr>
          <p:nvPr/>
        </p:nvSpPr>
        <p:spPr bwMode="auto">
          <a:xfrm>
            <a:off x="3989916" y="4686300"/>
            <a:ext cx="132425" cy="228600"/>
          </a:xfrm>
          <a:custGeom>
            <a:avLst/>
            <a:gdLst>
              <a:gd name="T0" fmla="*/ 2147483647 w 70"/>
              <a:gd name="T1" fmla="*/ 0 h 130"/>
              <a:gd name="T2" fmla="*/ 2147483647 w 70"/>
              <a:gd name="T3" fmla="*/ 2147483647 h 130"/>
              <a:gd name="T4" fmla="*/ 2147483647 w 70"/>
              <a:gd name="T5" fmla="*/ 2147483647 h 130"/>
              <a:gd name="T6" fmla="*/ 2147483647 w 70"/>
              <a:gd name="T7" fmla="*/ 2147483647 h 130"/>
              <a:gd name="T8" fmla="*/ 2147483647 w 70"/>
              <a:gd name="T9" fmla="*/ 2147483647 h 130"/>
              <a:gd name="T10" fmla="*/ 2147483647 w 70"/>
              <a:gd name="T11" fmla="*/ 2147483647 h 130"/>
              <a:gd name="T12" fmla="*/ 2147483647 w 70"/>
              <a:gd name="T13" fmla="*/ 2147483647 h 130"/>
              <a:gd name="T14" fmla="*/ 2147483647 w 70"/>
              <a:gd name="T15" fmla="*/ 2147483647 h 130"/>
              <a:gd name="T16" fmla="*/ 2147483647 w 70"/>
              <a:gd name="T17" fmla="*/ 2147483647 h 130"/>
              <a:gd name="T18" fmla="*/ 2147483647 w 70"/>
              <a:gd name="T19" fmla="*/ 2147483647 h 130"/>
              <a:gd name="T20" fmla="*/ 2147483647 w 70"/>
              <a:gd name="T21" fmla="*/ 2147483647 h 130"/>
              <a:gd name="T22" fmla="*/ 2147483647 w 70"/>
              <a:gd name="T23" fmla="*/ 2147483647 h 130"/>
              <a:gd name="T24" fmla="*/ 2147483647 w 70"/>
              <a:gd name="T25" fmla="*/ 2147483647 h 130"/>
              <a:gd name="T26" fmla="*/ 2147483647 w 70"/>
              <a:gd name="T27" fmla="*/ 2147483647 h 130"/>
              <a:gd name="T28" fmla="*/ 2147483647 w 70"/>
              <a:gd name="T29" fmla="*/ 2147483647 h 130"/>
              <a:gd name="T30" fmla="*/ 2147483647 w 70"/>
              <a:gd name="T31" fmla="*/ 2147483647 h 130"/>
              <a:gd name="T32" fmla="*/ 0 w 70"/>
              <a:gd name="T33" fmla="*/ 2147483647 h 130"/>
              <a:gd name="T34" fmla="*/ 2147483647 w 70"/>
              <a:gd name="T35" fmla="*/ 2147483647 h 130"/>
              <a:gd name="T36" fmla="*/ 2147483647 w 70"/>
              <a:gd name="T37" fmla="*/ 2147483647 h 130"/>
              <a:gd name="T38" fmla="*/ 2147483647 w 70"/>
              <a:gd name="T39" fmla="*/ 2147483647 h 130"/>
              <a:gd name="T40" fmla="*/ 2147483647 w 70"/>
              <a:gd name="T41" fmla="*/ 2147483647 h 130"/>
              <a:gd name="T42" fmla="*/ 2147483647 w 70"/>
              <a:gd name="T43" fmla="*/ 2147483647 h 130"/>
              <a:gd name="T44" fmla="*/ 2147483647 w 70"/>
              <a:gd name="T45" fmla="*/ 2147483647 h 130"/>
              <a:gd name="T46" fmla="*/ 2147483647 w 70"/>
              <a:gd name="T47" fmla="*/ 0 h 13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
              <a:gd name="T73" fmla="*/ 0 h 130"/>
              <a:gd name="T74" fmla="*/ 70 w 70"/>
              <a:gd name="T75" fmla="*/ 130 h 13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 h="130">
                <a:moveTo>
                  <a:pt x="61" y="0"/>
                </a:moveTo>
                <a:lnTo>
                  <a:pt x="67" y="2"/>
                </a:lnTo>
                <a:lnTo>
                  <a:pt x="67" y="33"/>
                </a:lnTo>
                <a:lnTo>
                  <a:pt x="70" y="63"/>
                </a:lnTo>
                <a:lnTo>
                  <a:pt x="68" y="75"/>
                </a:lnTo>
                <a:lnTo>
                  <a:pt x="61" y="85"/>
                </a:lnTo>
                <a:lnTo>
                  <a:pt x="58" y="96"/>
                </a:lnTo>
                <a:lnTo>
                  <a:pt x="41" y="123"/>
                </a:lnTo>
                <a:lnTo>
                  <a:pt x="39" y="130"/>
                </a:lnTo>
                <a:lnTo>
                  <a:pt x="34" y="121"/>
                </a:lnTo>
                <a:lnTo>
                  <a:pt x="16" y="115"/>
                </a:lnTo>
                <a:lnTo>
                  <a:pt x="13" y="109"/>
                </a:lnTo>
                <a:lnTo>
                  <a:pt x="14" y="100"/>
                </a:lnTo>
                <a:lnTo>
                  <a:pt x="6" y="96"/>
                </a:lnTo>
                <a:lnTo>
                  <a:pt x="4" y="90"/>
                </a:lnTo>
                <a:lnTo>
                  <a:pt x="4" y="66"/>
                </a:lnTo>
                <a:lnTo>
                  <a:pt x="0" y="61"/>
                </a:lnTo>
                <a:lnTo>
                  <a:pt x="2" y="43"/>
                </a:lnTo>
                <a:lnTo>
                  <a:pt x="9" y="29"/>
                </a:lnTo>
                <a:lnTo>
                  <a:pt x="14" y="31"/>
                </a:lnTo>
                <a:lnTo>
                  <a:pt x="41" y="21"/>
                </a:lnTo>
                <a:lnTo>
                  <a:pt x="53" y="19"/>
                </a:lnTo>
                <a:lnTo>
                  <a:pt x="56" y="15"/>
                </a:lnTo>
                <a:lnTo>
                  <a:pt x="61" y="0"/>
                </a:lnTo>
                <a:close/>
              </a:path>
            </a:pathLst>
          </a:custGeom>
          <a:solidFill>
            <a:srgbClr val="39B218"/>
          </a:solidFill>
          <a:ln w="3175">
            <a:solidFill>
              <a:srgbClr val="000000"/>
            </a:solidFill>
            <a:prstDash val="solid"/>
            <a:round/>
            <a:headEnd/>
            <a:tailEnd/>
          </a:ln>
        </p:spPr>
        <p:txBody>
          <a:bodyPr/>
          <a:lstStyle/>
          <a:p>
            <a:endParaRPr lang="cs-CZ"/>
          </a:p>
        </p:txBody>
      </p:sp>
      <p:sp>
        <p:nvSpPr>
          <p:cNvPr id="13361" name="Freeform 50"/>
          <p:cNvSpPr>
            <a:spLocks/>
          </p:cNvSpPr>
          <p:nvPr/>
        </p:nvSpPr>
        <p:spPr bwMode="auto">
          <a:xfrm>
            <a:off x="2373313" y="3482975"/>
            <a:ext cx="1645841" cy="1225550"/>
          </a:xfrm>
          <a:custGeom>
            <a:avLst/>
            <a:gdLst>
              <a:gd name="T0" fmla="*/ 2147483647 w 861"/>
              <a:gd name="T1" fmla="*/ 2147483647 h 694"/>
              <a:gd name="T2" fmla="*/ 2147483647 w 861"/>
              <a:gd name="T3" fmla="*/ 2147483647 h 694"/>
              <a:gd name="T4" fmla="*/ 2147483647 w 861"/>
              <a:gd name="T5" fmla="*/ 2147483647 h 694"/>
              <a:gd name="T6" fmla="*/ 2147483647 w 861"/>
              <a:gd name="T7" fmla="*/ 2147483647 h 694"/>
              <a:gd name="T8" fmla="*/ 2147483647 w 861"/>
              <a:gd name="T9" fmla="*/ 2147483647 h 694"/>
              <a:gd name="T10" fmla="*/ 2147483647 w 861"/>
              <a:gd name="T11" fmla="*/ 2147483647 h 694"/>
              <a:gd name="T12" fmla="*/ 2147483647 w 861"/>
              <a:gd name="T13" fmla="*/ 2147483647 h 694"/>
              <a:gd name="T14" fmla="*/ 2147483647 w 861"/>
              <a:gd name="T15" fmla="*/ 2147483647 h 694"/>
              <a:gd name="T16" fmla="*/ 2147483647 w 861"/>
              <a:gd name="T17" fmla="*/ 2147483647 h 694"/>
              <a:gd name="T18" fmla="*/ 2147483647 w 861"/>
              <a:gd name="T19" fmla="*/ 2147483647 h 694"/>
              <a:gd name="T20" fmla="*/ 2147483647 w 861"/>
              <a:gd name="T21" fmla="*/ 2147483647 h 694"/>
              <a:gd name="T22" fmla="*/ 2147483647 w 861"/>
              <a:gd name="T23" fmla="*/ 2147483647 h 694"/>
              <a:gd name="T24" fmla="*/ 2147483647 w 861"/>
              <a:gd name="T25" fmla="*/ 2147483647 h 694"/>
              <a:gd name="T26" fmla="*/ 2147483647 w 861"/>
              <a:gd name="T27" fmla="*/ 2147483647 h 694"/>
              <a:gd name="T28" fmla="*/ 2147483647 w 861"/>
              <a:gd name="T29" fmla="*/ 2147483647 h 694"/>
              <a:gd name="T30" fmla="*/ 2147483647 w 861"/>
              <a:gd name="T31" fmla="*/ 2147483647 h 694"/>
              <a:gd name="T32" fmla="*/ 2147483647 w 861"/>
              <a:gd name="T33" fmla="*/ 2147483647 h 694"/>
              <a:gd name="T34" fmla="*/ 2147483647 w 861"/>
              <a:gd name="T35" fmla="*/ 0 h 694"/>
              <a:gd name="T36" fmla="*/ 2147483647 w 861"/>
              <a:gd name="T37" fmla="*/ 2147483647 h 694"/>
              <a:gd name="T38" fmla="*/ 2147483647 w 861"/>
              <a:gd name="T39" fmla="*/ 2147483647 h 694"/>
              <a:gd name="T40" fmla="*/ 2147483647 w 861"/>
              <a:gd name="T41" fmla="*/ 2147483647 h 694"/>
              <a:gd name="T42" fmla="*/ 2147483647 w 861"/>
              <a:gd name="T43" fmla="*/ 2147483647 h 694"/>
              <a:gd name="T44" fmla="*/ 2147483647 w 861"/>
              <a:gd name="T45" fmla="*/ 2147483647 h 694"/>
              <a:gd name="T46" fmla="*/ 2147483647 w 861"/>
              <a:gd name="T47" fmla="*/ 2147483647 h 694"/>
              <a:gd name="T48" fmla="*/ 2147483647 w 861"/>
              <a:gd name="T49" fmla="*/ 2147483647 h 694"/>
              <a:gd name="T50" fmla="*/ 2147483647 w 861"/>
              <a:gd name="T51" fmla="*/ 2147483647 h 694"/>
              <a:gd name="T52" fmla="*/ 2147483647 w 861"/>
              <a:gd name="T53" fmla="*/ 2147483647 h 694"/>
              <a:gd name="T54" fmla="*/ 2147483647 w 861"/>
              <a:gd name="T55" fmla="*/ 2147483647 h 694"/>
              <a:gd name="T56" fmla="*/ 2147483647 w 861"/>
              <a:gd name="T57" fmla="*/ 2147483647 h 694"/>
              <a:gd name="T58" fmla="*/ 2147483647 w 861"/>
              <a:gd name="T59" fmla="*/ 2147483647 h 694"/>
              <a:gd name="T60" fmla="*/ 2147483647 w 861"/>
              <a:gd name="T61" fmla="*/ 2147483647 h 694"/>
              <a:gd name="T62" fmla="*/ 2147483647 w 861"/>
              <a:gd name="T63" fmla="*/ 2147483647 h 694"/>
              <a:gd name="T64" fmla="*/ 2147483647 w 861"/>
              <a:gd name="T65" fmla="*/ 2147483647 h 694"/>
              <a:gd name="T66" fmla="*/ 2147483647 w 861"/>
              <a:gd name="T67" fmla="*/ 2147483647 h 694"/>
              <a:gd name="T68" fmla="*/ 2147483647 w 861"/>
              <a:gd name="T69" fmla="*/ 2147483647 h 694"/>
              <a:gd name="T70" fmla="*/ 2147483647 w 861"/>
              <a:gd name="T71" fmla="*/ 2147483647 h 694"/>
              <a:gd name="T72" fmla="*/ 2147483647 w 861"/>
              <a:gd name="T73" fmla="*/ 2147483647 h 694"/>
              <a:gd name="T74" fmla="*/ 2147483647 w 861"/>
              <a:gd name="T75" fmla="*/ 2147483647 h 694"/>
              <a:gd name="T76" fmla="*/ 2147483647 w 861"/>
              <a:gd name="T77" fmla="*/ 2147483647 h 694"/>
              <a:gd name="T78" fmla="*/ 2147483647 w 861"/>
              <a:gd name="T79" fmla="*/ 2147483647 h 694"/>
              <a:gd name="T80" fmla="*/ 2147483647 w 861"/>
              <a:gd name="T81" fmla="*/ 2147483647 h 694"/>
              <a:gd name="T82" fmla="*/ 2147483647 w 861"/>
              <a:gd name="T83" fmla="*/ 2147483647 h 694"/>
              <a:gd name="T84" fmla="*/ 2147483647 w 861"/>
              <a:gd name="T85" fmla="*/ 2147483647 h 694"/>
              <a:gd name="T86" fmla="*/ 2147483647 w 861"/>
              <a:gd name="T87" fmla="*/ 2147483647 h 694"/>
              <a:gd name="T88" fmla="*/ 2147483647 w 861"/>
              <a:gd name="T89" fmla="*/ 2147483647 h 694"/>
              <a:gd name="T90" fmla="*/ 2147483647 w 861"/>
              <a:gd name="T91" fmla="*/ 2147483647 h 694"/>
              <a:gd name="T92" fmla="*/ 2147483647 w 861"/>
              <a:gd name="T93" fmla="*/ 2147483647 h 694"/>
              <a:gd name="T94" fmla="*/ 2147483647 w 861"/>
              <a:gd name="T95" fmla="*/ 2147483647 h 694"/>
              <a:gd name="T96" fmla="*/ 2147483647 w 861"/>
              <a:gd name="T97" fmla="*/ 2147483647 h 694"/>
              <a:gd name="T98" fmla="*/ 2147483647 w 861"/>
              <a:gd name="T99" fmla="*/ 2147483647 h 694"/>
              <a:gd name="T100" fmla="*/ 2147483647 w 861"/>
              <a:gd name="T101" fmla="*/ 2147483647 h 694"/>
              <a:gd name="T102" fmla="*/ 2147483647 w 861"/>
              <a:gd name="T103" fmla="*/ 2147483647 h 694"/>
              <a:gd name="T104" fmla="*/ 2147483647 w 861"/>
              <a:gd name="T105" fmla="*/ 2147483647 h 694"/>
              <a:gd name="T106" fmla="*/ 2147483647 w 861"/>
              <a:gd name="T107" fmla="*/ 2147483647 h 694"/>
              <a:gd name="T108" fmla="*/ 2147483647 w 861"/>
              <a:gd name="T109" fmla="*/ 2147483647 h 694"/>
              <a:gd name="T110" fmla="*/ 2147483647 w 861"/>
              <a:gd name="T111" fmla="*/ 2147483647 h 694"/>
              <a:gd name="T112" fmla="*/ 2147483647 w 861"/>
              <a:gd name="T113" fmla="*/ 2147483647 h 694"/>
              <a:gd name="T114" fmla="*/ 2147483647 w 861"/>
              <a:gd name="T115" fmla="*/ 2147483647 h 694"/>
              <a:gd name="T116" fmla="*/ 2147483647 w 861"/>
              <a:gd name="T117" fmla="*/ 2147483647 h 694"/>
              <a:gd name="T118" fmla="*/ 2147483647 w 861"/>
              <a:gd name="T119" fmla="*/ 2147483647 h 6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61"/>
              <a:gd name="T181" fmla="*/ 0 h 694"/>
              <a:gd name="T182" fmla="*/ 861 w 861"/>
              <a:gd name="T183" fmla="*/ 694 h 6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61" h="694">
                <a:moveTo>
                  <a:pt x="779" y="580"/>
                </a:moveTo>
                <a:lnTo>
                  <a:pt x="746" y="575"/>
                </a:lnTo>
                <a:lnTo>
                  <a:pt x="737" y="553"/>
                </a:lnTo>
                <a:lnTo>
                  <a:pt x="741" y="525"/>
                </a:lnTo>
                <a:lnTo>
                  <a:pt x="730" y="521"/>
                </a:lnTo>
                <a:lnTo>
                  <a:pt x="732" y="502"/>
                </a:lnTo>
                <a:lnTo>
                  <a:pt x="755" y="490"/>
                </a:lnTo>
                <a:lnTo>
                  <a:pt x="743" y="452"/>
                </a:lnTo>
                <a:lnTo>
                  <a:pt x="743" y="441"/>
                </a:lnTo>
                <a:lnTo>
                  <a:pt x="756" y="442"/>
                </a:lnTo>
                <a:lnTo>
                  <a:pt x="755" y="430"/>
                </a:lnTo>
                <a:lnTo>
                  <a:pt x="744" y="427"/>
                </a:lnTo>
                <a:lnTo>
                  <a:pt x="743" y="417"/>
                </a:lnTo>
                <a:lnTo>
                  <a:pt x="746" y="400"/>
                </a:lnTo>
                <a:lnTo>
                  <a:pt x="743" y="398"/>
                </a:lnTo>
                <a:lnTo>
                  <a:pt x="720" y="396"/>
                </a:lnTo>
                <a:lnTo>
                  <a:pt x="702" y="411"/>
                </a:lnTo>
                <a:lnTo>
                  <a:pt x="694" y="415"/>
                </a:lnTo>
                <a:lnTo>
                  <a:pt x="688" y="413"/>
                </a:lnTo>
                <a:lnTo>
                  <a:pt x="694" y="390"/>
                </a:lnTo>
                <a:lnTo>
                  <a:pt x="701" y="379"/>
                </a:lnTo>
                <a:lnTo>
                  <a:pt x="713" y="369"/>
                </a:lnTo>
                <a:lnTo>
                  <a:pt x="729" y="353"/>
                </a:lnTo>
                <a:lnTo>
                  <a:pt x="770" y="323"/>
                </a:lnTo>
                <a:lnTo>
                  <a:pt x="767" y="318"/>
                </a:lnTo>
                <a:lnTo>
                  <a:pt x="772" y="311"/>
                </a:lnTo>
                <a:lnTo>
                  <a:pt x="804" y="312"/>
                </a:lnTo>
                <a:lnTo>
                  <a:pt x="812" y="307"/>
                </a:lnTo>
                <a:lnTo>
                  <a:pt x="811" y="293"/>
                </a:lnTo>
                <a:lnTo>
                  <a:pt x="828" y="245"/>
                </a:lnTo>
                <a:lnTo>
                  <a:pt x="856" y="212"/>
                </a:lnTo>
                <a:lnTo>
                  <a:pt x="861" y="201"/>
                </a:lnTo>
                <a:lnTo>
                  <a:pt x="797" y="180"/>
                </a:lnTo>
                <a:lnTo>
                  <a:pt x="774" y="176"/>
                </a:lnTo>
                <a:lnTo>
                  <a:pt x="760" y="157"/>
                </a:lnTo>
                <a:lnTo>
                  <a:pt x="746" y="146"/>
                </a:lnTo>
                <a:lnTo>
                  <a:pt x="730" y="146"/>
                </a:lnTo>
                <a:lnTo>
                  <a:pt x="713" y="139"/>
                </a:lnTo>
                <a:lnTo>
                  <a:pt x="702" y="140"/>
                </a:lnTo>
                <a:lnTo>
                  <a:pt x="668" y="121"/>
                </a:lnTo>
                <a:lnTo>
                  <a:pt x="671" y="116"/>
                </a:lnTo>
                <a:lnTo>
                  <a:pt x="666" y="113"/>
                </a:lnTo>
                <a:lnTo>
                  <a:pt x="669" y="92"/>
                </a:lnTo>
                <a:lnTo>
                  <a:pt x="662" y="90"/>
                </a:lnTo>
                <a:lnTo>
                  <a:pt x="647" y="104"/>
                </a:lnTo>
                <a:lnTo>
                  <a:pt x="624" y="97"/>
                </a:lnTo>
                <a:lnTo>
                  <a:pt x="624" y="82"/>
                </a:lnTo>
                <a:lnTo>
                  <a:pt x="617" y="69"/>
                </a:lnTo>
                <a:lnTo>
                  <a:pt x="603" y="63"/>
                </a:lnTo>
                <a:lnTo>
                  <a:pt x="575" y="48"/>
                </a:lnTo>
                <a:lnTo>
                  <a:pt x="568" y="31"/>
                </a:lnTo>
                <a:lnTo>
                  <a:pt x="556" y="29"/>
                </a:lnTo>
                <a:lnTo>
                  <a:pt x="542" y="15"/>
                </a:lnTo>
                <a:lnTo>
                  <a:pt x="545" y="0"/>
                </a:lnTo>
                <a:lnTo>
                  <a:pt x="540" y="2"/>
                </a:lnTo>
                <a:lnTo>
                  <a:pt x="514" y="2"/>
                </a:lnTo>
                <a:lnTo>
                  <a:pt x="481" y="6"/>
                </a:lnTo>
                <a:lnTo>
                  <a:pt x="458" y="50"/>
                </a:lnTo>
                <a:lnTo>
                  <a:pt x="462" y="54"/>
                </a:lnTo>
                <a:lnTo>
                  <a:pt x="460" y="61"/>
                </a:lnTo>
                <a:lnTo>
                  <a:pt x="423" y="77"/>
                </a:lnTo>
                <a:lnTo>
                  <a:pt x="383" y="81"/>
                </a:lnTo>
                <a:lnTo>
                  <a:pt x="364" y="86"/>
                </a:lnTo>
                <a:lnTo>
                  <a:pt x="352" y="97"/>
                </a:lnTo>
                <a:lnTo>
                  <a:pt x="352" y="103"/>
                </a:lnTo>
                <a:lnTo>
                  <a:pt x="369" y="105"/>
                </a:lnTo>
                <a:lnTo>
                  <a:pt x="376" y="108"/>
                </a:lnTo>
                <a:lnTo>
                  <a:pt x="373" y="112"/>
                </a:lnTo>
                <a:lnTo>
                  <a:pt x="348" y="109"/>
                </a:lnTo>
                <a:lnTo>
                  <a:pt x="334" y="115"/>
                </a:lnTo>
                <a:lnTo>
                  <a:pt x="310" y="112"/>
                </a:lnTo>
                <a:lnTo>
                  <a:pt x="275" y="101"/>
                </a:lnTo>
                <a:lnTo>
                  <a:pt x="270" y="101"/>
                </a:lnTo>
                <a:lnTo>
                  <a:pt x="260" y="84"/>
                </a:lnTo>
                <a:lnTo>
                  <a:pt x="263" y="75"/>
                </a:lnTo>
                <a:lnTo>
                  <a:pt x="260" y="73"/>
                </a:lnTo>
                <a:lnTo>
                  <a:pt x="233" y="69"/>
                </a:lnTo>
                <a:lnTo>
                  <a:pt x="223" y="65"/>
                </a:lnTo>
                <a:lnTo>
                  <a:pt x="219" y="84"/>
                </a:lnTo>
                <a:lnTo>
                  <a:pt x="221" y="93"/>
                </a:lnTo>
                <a:lnTo>
                  <a:pt x="228" y="98"/>
                </a:lnTo>
                <a:lnTo>
                  <a:pt x="225" y="146"/>
                </a:lnTo>
                <a:lnTo>
                  <a:pt x="232" y="151"/>
                </a:lnTo>
                <a:lnTo>
                  <a:pt x="225" y="154"/>
                </a:lnTo>
                <a:lnTo>
                  <a:pt x="211" y="153"/>
                </a:lnTo>
                <a:lnTo>
                  <a:pt x="204" y="146"/>
                </a:lnTo>
                <a:lnTo>
                  <a:pt x="193" y="146"/>
                </a:lnTo>
                <a:lnTo>
                  <a:pt x="183" y="147"/>
                </a:lnTo>
                <a:lnTo>
                  <a:pt x="174" y="144"/>
                </a:lnTo>
                <a:lnTo>
                  <a:pt x="150" y="146"/>
                </a:lnTo>
                <a:lnTo>
                  <a:pt x="127" y="120"/>
                </a:lnTo>
                <a:lnTo>
                  <a:pt x="104" y="117"/>
                </a:lnTo>
                <a:lnTo>
                  <a:pt x="94" y="116"/>
                </a:lnTo>
                <a:lnTo>
                  <a:pt x="90" y="120"/>
                </a:lnTo>
                <a:lnTo>
                  <a:pt x="40" y="119"/>
                </a:lnTo>
                <a:lnTo>
                  <a:pt x="10" y="123"/>
                </a:lnTo>
                <a:lnTo>
                  <a:pt x="1" y="135"/>
                </a:lnTo>
                <a:lnTo>
                  <a:pt x="22" y="143"/>
                </a:lnTo>
                <a:lnTo>
                  <a:pt x="10" y="147"/>
                </a:lnTo>
                <a:lnTo>
                  <a:pt x="10" y="151"/>
                </a:lnTo>
                <a:lnTo>
                  <a:pt x="31" y="154"/>
                </a:lnTo>
                <a:lnTo>
                  <a:pt x="26" y="162"/>
                </a:lnTo>
                <a:lnTo>
                  <a:pt x="0" y="161"/>
                </a:lnTo>
                <a:lnTo>
                  <a:pt x="5" y="166"/>
                </a:lnTo>
                <a:lnTo>
                  <a:pt x="19" y="174"/>
                </a:lnTo>
                <a:lnTo>
                  <a:pt x="15" y="184"/>
                </a:lnTo>
                <a:lnTo>
                  <a:pt x="29" y="188"/>
                </a:lnTo>
                <a:lnTo>
                  <a:pt x="31" y="182"/>
                </a:lnTo>
                <a:lnTo>
                  <a:pt x="42" y="184"/>
                </a:lnTo>
                <a:lnTo>
                  <a:pt x="85" y="211"/>
                </a:lnTo>
                <a:lnTo>
                  <a:pt x="94" y="220"/>
                </a:lnTo>
                <a:lnTo>
                  <a:pt x="110" y="219"/>
                </a:lnTo>
                <a:lnTo>
                  <a:pt x="111" y="226"/>
                </a:lnTo>
                <a:lnTo>
                  <a:pt x="123" y="232"/>
                </a:lnTo>
                <a:lnTo>
                  <a:pt x="136" y="231"/>
                </a:lnTo>
                <a:lnTo>
                  <a:pt x="129" y="247"/>
                </a:lnTo>
                <a:lnTo>
                  <a:pt x="165" y="254"/>
                </a:lnTo>
                <a:lnTo>
                  <a:pt x="178" y="261"/>
                </a:lnTo>
                <a:lnTo>
                  <a:pt x="155" y="262"/>
                </a:lnTo>
                <a:lnTo>
                  <a:pt x="153" y="268"/>
                </a:lnTo>
                <a:lnTo>
                  <a:pt x="160" y="276"/>
                </a:lnTo>
                <a:lnTo>
                  <a:pt x="151" y="283"/>
                </a:lnTo>
                <a:lnTo>
                  <a:pt x="146" y="276"/>
                </a:lnTo>
                <a:lnTo>
                  <a:pt x="143" y="284"/>
                </a:lnTo>
                <a:lnTo>
                  <a:pt x="153" y="299"/>
                </a:lnTo>
                <a:lnTo>
                  <a:pt x="160" y="318"/>
                </a:lnTo>
                <a:lnTo>
                  <a:pt x="204" y="345"/>
                </a:lnTo>
                <a:lnTo>
                  <a:pt x="198" y="352"/>
                </a:lnTo>
                <a:lnTo>
                  <a:pt x="202" y="361"/>
                </a:lnTo>
                <a:lnTo>
                  <a:pt x="188" y="384"/>
                </a:lnTo>
                <a:lnTo>
                  <a:pt x="190" y="395"/>
                </a:lnTo>
                <a:lnTo>
                  <a:pt x="202" y="404"/>
                </a:lnTo>
                <a:lnTo>
                  <a:pt x="209" y="417"/>
                </a:lnTo>
                <a:lnTo>
                  <a:pt x="207" y="425"/>
                </a:lnTo>
                <a:lnTo>
                  <a:pt x="193" y="406"/>
                </a:lnTo>
                <a:lnTo>
                  <a:pt x="186" y="413"/>
                </a:lnTo>
                <a:lnTo>
                  <a:pt x="181" y="430"/>
                </a:lnTo>
                <a:lnTo>
                  <a:pt x="167" y="463"/>
                </a:lnTo>
                <a:lnTo>
                  <a:pt x="164" y="472"/>
                </a:lnTo>
                <a:lnTo>
                  <a:pt x="172" y="465"/>
                </a:lnTo>
                <a:lnTo>
                  <a:pt x="171" y="476"/>
                </a:lnTo>
                <a:lnTo>
                  <a:pt x="160" y="482"/>
                </a:lnTo>
                <a:lnTo>
                  <a:pt x="127" y="553"/>
                </a:lnTo>
                <a:lnTo>
                  <a:pt x="103" y="570"/>
                </a:lnTo>
                <a:lnTo>
                  <a:pt x="89" y="567"/>
                </a:lnTo>
                <a:lnTo>
                  <a:pt x="125" y="602"/>
                </a:lnTo>
                <a:lnTo>
                  <a:pt x="160" y="624"/>
                </a:lnTo>
                <a:lnTo>
                  <a:pt x="219" y="647"/>
                </a:lnTo>
                <a:lnTo>
                  <a:pt x="240" y="651"/>
                </a:lnTo>
                <a:lnTo>
                  <a:pt x="277" y="644"/>
                </a:lnTo>
                <a:lnTo>
                  <a:pt x="287" y="649"/>
                </a:lnTo>
                <a:lnTo>
                  <a:pt x="305" y="663"/>
                </a:lnTo>
                <a:lnTo>
                  <a:pt x="314" y="671"/>
                </a:lnTo>
                <a:lnTo>
                  <a:pt x="315" y="678"/>
                </a:lnTo>
                <a:lnTo>
                  <a:pt x="324" y="679"/>
                </a:lnTo>
                <a:lnTo>
                  <a:pt x="331" y="678"/>
                </a:lnTo>
                <a:lnTo>
                  <a:pt x="329" y="674"/>
                </a:lnTo>
                <a:lnTo>
                  <a:pt x="343" y="685"/>
                </a:lnTo>
                <a:lnTo>
                  <a:pt x="352" y="689"/>
                </a:lnTo>
                <a:lnTo>
                  <a:pt x="392" y="690"/>
                </a:lnTo>
                <a:lnTo>
                  <a:pt x="439" y="694"/>
                </a:lnTo>
                <a:lnTo>
                  <a:pt x="441" y="663"/>
                </a:lnTo>
                <a:lnTo>
                  <a:pt x="436" y="658"/>
                </a:lnTo>
                <a:lnTo>
                  <a:pt x="443" y="643"/>
                </a:lnTo>
                <a:lnTo>
                  <a:pt x="453" y="632"/>
                </a:lnTo>
                <a:lnTo>
                  <a:pt x="481" y="625"/>
                </a:lnTo>
                <a:lnTo>
                  <a:pt x="505" y="614"/>
                </a:lnTo>
                <a:lnTo>
                  <a:pt x="518" y="610"/>
                </a:lnTo>
                <a:lnTo>
                  <a:pt x="551" y="621"/>
                </a:lnTo>
                <a:lnTo>
                  <a:pt x="556" y="626"/>
                </a:lnTo>
                <a:lnTo>
                  <a:pt x="579" y="632"/>
                </a:lnTo>
                <a:lnTo>
                  <a:pt x="582" y="628"/>
                </a:lnTo>
                <a:lnTo>
                  <a:pt x="615" y="637"/>
                </a:lnTo>
                <a:lnTo>
                  <a:pt x="617" y="643"/>
                </a:lnTo>
                <a:lnTo>
                  <a:pt x="638" y="647"/>
                </a:lnTo>
                <a:lnTo>
                  <a:pt x="648" y="656"/>
                </a:lnTo>
                <a:lnTo>
                  <a:pt x="669" y="660"/>
                </a:lnTo>
                <a:lnTo>
                  <a:pt x="704" y="652"/>
                </a:lnTo>
                <a:lnTo>
                  <a:pt x="709" y="643"/>
                </a:lnTo>
                <a:lnTo>
                  <a:pt x="722" y="636"/>
                </a:lnTo>
                <a:lnTo>
                  <a:pt x="750" y="618"/>
                </a:lnTo>
                <a:lnTo>
                  <a:pt x="779" y="580"/>
                </a:lnTo>
                <a:close/>
              </a:path>
            </a:pathLst>
          </a:custGeom>
          <a:solidFill>
            <a:srgbClr val="39B218"/>
          </a:solidFill>
          <a:ln w="36576">
            <a:solidFill>
              <a:srgbClr val="000000"/>
            </a:solidFill>
            <a:prstDash val="solid"/>
            <a:round/>
            <a:headEnd/>
            <a:tailEnd/>
          </a:ln>
        </p:spPr>
        <p:txBody>
          <a:bodyPr/>
          <a:lstStyle/>
          <a:p>
            <a:endParaRPr lang="cs-CZ"/>
          </a:p>
        </p:txBody>
      </p:sp>
      <p:sp>
        <p:nvSpPr>
          <p:cNvPr id="13362" name="Rectangle 51"/>
          <p:cNvSpPr>
            <a:spLocks noChangeArrowheads="1"/>
          </p:cNvSpPr>
          <p:nvPr/>
        </p:nvSpPr>
        <p:spPr bwMode="auto">
          <a:xfrm>
            <a:off x="2872052" y="3922714"/>
            <a:ext cx="418384" cy="153888"/>
          </a:xfrm>
          <a:prstGeom prst="rect">
            <a:avLst/>
          </a:prstGeom>
          <a:noFill/>
          <a:ln w="9525">
            <a:noFill/>
            <a:miter lim="800000"/>
            <a:headEnd/>
            <a:tailEnd/>
          </a:ln>
        </p:spPr>
        <p:txBody>
          <a:bodyPr wrap="none" lIns="0" tIns="0" rIns="0" bIns="0">
            <a:spAutoFit/>
          </a:bodyPr>
          <a:lstStyle/>
          <a:p>
            <a:r>
              <a:rPr lang="en-US" altLang="cs-CZ" sz="1000" b="1">
                <a:solidFill>
                  <a:schemeClr val="bg1"/>
                </a:solidFill>
                <a:latin typeface="Arial" pitchFamily="34" charset="0"/>
                <a:cs typeface="Arial" pitchFamily="34" charset="0"/>
              </a:rPr>
              <a:t>France</a:t>
            </a:r>
            <a:endParaRPr lang="en-US" altLang="cs-CZ">
              <a:solidFill>
                <a:schemeClr val="bg1"/>
              </a:solidFill>
              <a:latin typeface="Times New Roman" pitchFamily="18" charset="0"/>
              <a:cs typeface="Arial" pitchFamily="34" charset="0"/>
            </a:endParaRPr>
          </a:p>
        </p:txBody>
      </p:sp>
      <p:sp>
        <p:nvSpPr>
          <p:cNvPr id="13363" name="Rectangle 52"/>
          <p:cNvSpPr>
            <a:spLocks noChangeArrowheads="1"/>
          </p:cNvSpPr>
          <p:nvPr/>
        </p:nvSpPr>
        <p:spPr bwMode="auto">
          <a:xfrm>
            <a:off x="2916766" y="3216276"/>
            <a:ext cx="166712" cy="138499"/>
          </a:xfrm>
          <a:prstGeom prst="rect">
            <a:avLst/>
          </a:prstGeom>
          <a:noFill/>
          <a:ln w="9525">
            <a:noFill/>
            <a:miter lim="800000"/>
            <a:headEnd/>
            <a:tailEnd/>
          </a:ln>
        </p:spPr>
        <p:txBody>
          <a:bodyPr wrap="none" lIns="0" tIns="0" rIns="0" bIns="0">
            <a:spAutoFit/>
          </a:bodyPr>
          <a:lstStyle/>
          <a:p>
            <a:r>
              <a:rPr lang="en-US" altLang="cs-CZ" sz="900" b="1">
                <a:solidFill>
                  <a:srgbClr val="FFFFFF"/>
                </a:solidFill>
                <a:latin typeface="Arial" pitchFamily="34" charset="0"/>
                <a:cs typeface="Arial" pitchFamily="34" charset="0"/>
              </a:rPr>
              <a:t>UK</a:t>
            </a:r>
            <a:endParaRPr lang="en-US" altLang="cs-CZ">
              <a:latin typeface="Times New Roman" pitchFamily="18" charset="0"/>
              <a:cs typeface="Arial" pitchFamily="34" charset="0"/>
            </a:endParaRPr>
          </a:p>
        </p:txBody>
      </p:sp>
      <p:sp>
        <p:nvSpPr>
          <p:cNvPr id="13364" name="Rectangle 53"/>
          <p:cNvSpPr>
            <a:spLocks noChangeArrowheads="1"/>
          </p:cNvSpPr>
          <p:nvPr/>
        </p:nvSpPr>
        <p:spPr bwMode="auto">
          <a:xfrm rot="-3600000">
            <a:off x="5603327" y="1865363"/>
            <a:ext cx="455253"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Finland</a:t>
            </a:r>
            <a:endParaRPr lang="en-US" altLang="cs-CZ">
              <a:latin typeface="Times New Roman" pitchFamily="18" charset="0"/>
              <a:cs typeface="Arial" pitchFamily="34" charset="0"/>
            </a:endParaRPr>
          </a:p>
        </p:txBody>
      </p:sp>
      <p:sp>
        <p:nvSpPr>
          <p:cNvPr id="13365" name="Rectangle 54"/>
          <p:cNvSpPr>
            <a:spLocks noChangeArrowheads="1"/>
          </p:cNvSpPr>
          <p:nvPr/>
        </p:nvSpPr>
        <p:spPr bwMode="auto">
          <a:xfrm rot="-5100000">
            <a:off x="4625758" y="2047925"/>
            <a:ext cx="482504" cy="153888"/>
          </a:xfrm>
          <a:prstGeom prst="rect">
            <a:avLst/>
          </a:prstGeom>
          <a:noFill/>
          <a:ln w="9525">
            <a:noFill/>
            <a:miter lim="800000"/>
            <a:headEnd/>
            <a:tailEnd/>
          </a:ln>
        </p:spPr>
        <p:txBody>
          <a:bodyPr wrap="none" lIns="0" tIns="0" rIns="0" bIns="0">
            <a:spAutoFit/>
          </a:bodyPr>
          <a:lstStyle/>
          <a:p>
            <a:r>
              <a:rPr lang="en-US" altLang="cs-CZ" sz="1000" b="1">
                <a:solidFill>
                  <a:srgbClr val="000000"/>
                </a:solidFill>
                <a:latin typeface="Arial" pitchFamily="34" charset="0"/>
                <a:cs typeface="Arial" pitchFamily="34" charset="0"/>
              </a:rPr>
              <a:t>Sweden</a:t>
            </a:r>
            <a:endParaRPr lang="en-US" altLang="cs-CZ">
              <a:latin typeface="Times New Roman" pitchFamily="18" charset="0"/>
              <a:cs typeface="Arial" pitchFamily="34" charset="0"/>
            </a:endParaRPr>
          </a:p>
        </p:txBody>
      </p:sp>
      <p:sp>
        <p:nvSpPr>
          <p:cNvPr id="13366" name="Rectangle 55"/>
          <p:cNvSpPr>
            <a:spLocks noChangeArrowheads="1"/>
          </p:cNvSpPr>
          <p:nvPr/>
        </p:nvSpPr>
        <p:spPr bwMode="auto">
          <a:xfrm rot="-1800000">
            <a:off x="4083265" y="2182863"/>
            <a:ext cx="461665" cy="153888"/>
          </a:xfrm>
          <a:prstGeom prst="rect">
            <a:avLst/>
          </a:prstGeom>
          <a:noFill/>
          <a:ln w="9525">
            <a:noFill/>
            <a:miter lim="800000"/>
            <a:headEnd/>
            <a:tailEnd/>
          </a:ln>
        </p:spPr>
        <p:txBody>
          <a:bodyPr wrap="none" lIns="0" tIns="0" rIns="0" bIns="0">
            <a:spAutoFit/>
          </a:bodyPr>
          <a:lstStyle/>
          <a:p>
            <a:r>
              <a:rPr lang="en-US" altLang="cs-CZ" sz="1000" b="1">
                <a:latin typeface="Arial" pitchFamily="34" charset="0"/>
                <a:cs typeface="Arial" pitchFamily="34" charset="0"/>
              </a:rPr>
              <a:t>Norway</a:t>
            </a:r>
            <a:endParaRPr lang="en-US" altLang="cs-CZ">
              <a:latin typeface="Times New Roman" pitchFamily="18" charset="0"/>
              <a:cs typeface="Arial" pitchFamily="34" charset="0"/>
            </a:endParaRPr>
          </a:p>
        </p:txBody>
      </p:sp>
      <p:sp>
        <p:nvSpPr>
          <p:cNvPr id="13367" name="Rectangle 56"/>
          <p:cNvSpPr>
            <a:spLocks noChangeArrowheads="1"/>
          </p:cNvSpPr>
          <p:nvPr/>
        </p:nvSpPr>
        <p:spPr bwMode="auto">
          <a:xfrm rot="-1800000">
            <a:off x="3958468" y="3500487"/>
            <a:ext cx="553037"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Germany</a:t>
            </a:r>
            <a:endParaRPr lang="en-US" altLang="cs-CZ">
              <a:latin typeface="Times New Roman" pitchFamily="18" charset="0"/>
              <a:cs typeface="Arial" pitchFamily="34" charset="0"/>
            </a:endParaRPr>
          </a:p>
        </p:txBody>
      </p:sp>
      <p:sp>
        <p:nvSpPr>
          <p:cNvPr id="13368" name="Rectangle 57"/>
          <p:cNvSpPr>
            <a:spLocks noChangeArrowheads="1"/>
          </p:cNvSpPr>
          <p:nvPr/>
        </p:nvSpPr>
        <p:spPr bwMode="auto">
          <a:xfrm rot="-1800000">
            <a:off x="4604606" y="4015388"/>
            <a:ext cx="397545" cy="138499"/>
          </a:xfrm>
          <a:prstGeom prst="rect">
            <a:avLst/>
          </a:prstGeom>
          <a:noFill/>
          <a:ln w="9525">
            <a:noFill/>
            <a:miter lim="800000"/>
            <a:headEnd/>
            <a:tailEnd/>
          </a:ln>
        </p:spPr>
        <p:txBody>
          <a:bodyPr wrap="none" lIns="0" tIns="0" rIns="0" bIns="0">
            <a:spAutoFit/>
          </a:bodyPr>
          <a:lstStyle/>
          <a:p>
            <a:r>
              <a:rPr lang="en-US" altLang="cs-CZ" sz="900" b="1" dirty="0">
                <a:solidFill>
                  <a:srgbClr val="FFFFFF"/>
                </a:solidFill>
                <a:latin typeface="Arial" pitchFamily="34" charset="0"/>
                <a:cs typeface="Arial" pitchFamily="34" charset="0"/>
              </a:rPr>
              <a:t>Austria</a:t>
            </a:r>
            <a:endParaRPr lang="en-US" altLang="cs-CZ" dirty="0">
              <a:latin typeface="Times New Roman" pitchFamily="18" charset="0"/>
              <a:cs typeface="Arial" pitchFamily="34" charset="0"/>
            </a:endParaRPr>
          </a:p>
        </p:txBody>
      </p:sp>
      <p:sp>
        <p:nvSpPr>
          <p:cNvPr id="13369" name="Rectangle 58"/>
          <p:cNvSpPr>
            <a:spLocks noChangeArrowheads="1"/>
          </p:cNvSpPr>
          <p:nvPr/>
        </p:nvSpPr>
        <p:spPr bwMode="auto">
          <a:xfrm>
            <a:off x="1592527" y="5626101"/>
            <a:ext cx="785945" cy="282575"/>
          </a:xfrm>
          <a:prstGeom prst="rect">
            <a:avLst/>
          </a:prstGeom>
          <a:solidFill>
            <a:srgbClr val="FF0000"/>
          </a:solidFill>
          <a:ln w="7938">
            <a:solidFill>
              <a:srgbClr val="000000"/>
            </a:solidFill>
            <a:miter lim="800000"/>
            <a:headEnd/>
            <a:tailEnd/>
          </a:ln>
        </p:spPr>
        <p:txBody>
          <a:bodyPr/>
          <a:lstStyle/>
          <a:p>
            <a:endParaRPr lang="cs-CZ" altLang="cs-CZ"/>
          </a:p>
        </p:txBody>
      </p:sp>
      <p:sp>
        <p:nvSpPr>
          <p:cNvPr id="13370" name="Rectangle 59"/>
          <p:cNvSpPr>
            <a:spLocks noChangeArrowheads="1"/>
          </p:cNvSpPr>
          <p:nvPr/>
        </p:nvSpPr>
        <p:spPr bwMode="auto">
          <a:xfrm rot="2700000">
            <a:off x="4460106" y="4627613"/>
            <a:ext cx="254878" cy="153888"/>
          </a:xfrm>
          <a:prstGeom prst="rect">
            <a:avLst/>
          </a:prstGeom>
          <a:noFill/>
          <a:ln w="9525">
            <a:noFill/>
            <a:miter lim="800000"/>
            <a:headEnd/>
            <a:tailEnd/>
          </a:ln>
        </p:spPr>
        <p:txBody>
          <a:bodyPr wrap="none" lIns="0" tIns="0" rIns="0" bIns="0">
            <a:spAutoFit/>
          </a:bodyPr>
          <a:lstStyle/>
          <a:p>
            <a:r>
              <a:rPr lang="en-US" altLang="cs-CZ" sz="1000" b="1">
                <a:solidFill>
                  <a:srgbClr val="FFFFFF"/>
                </a:solidFill>
                <a:latin typeface="Arial" pitchFamily="34" charset="0"/>
                <a:cs typeface="Arial" pitchFamily="34" charset="0"/>
              </a:rPr>
              <a:t>Italy</a:t>
            </a:r>
            <a:endParaRPr lang="en-US" altLang="cs-CZ">
              <a:latin typeface="Times New Roman" pitchFamily="18" charset="0"/>
              <a:cs typeface="Arial" pitchFamily="34" charset="0"/>
            </a:endParaRPr>
          </a:p>
        </p:txBody>
      </p:sp>
      <p:sp>
        <p:nvSpPr>
          <p:cNvPr id="13371" name="Rectangle 60"/>
          <p:cNvSpPr>
            <a:spLocks noChangeArrowheads="1"/>
          </p:cNvSpPr>
          <p:nvPr/>
        </p:nvSpPr>
        <p:spPr bwMode="auto">
          <a:xfrm rot="-3600000">
            <a:off x="1257235" y="4763344"/>
            <a:ext cx="558800" cy="153888"/>
          </a:xfrm>
          <a:prstGeom prst="rect">
            <a:avLst/>
          </a:prstGeom>
          <a:noFill/>
          <a:ln w="9525">
            <a:noFill/>
            <a:miter lim="800000"/>
            <a:headEnd/>
            <a:tailEnd/>
          </a:ln>
        </p:spPr>
        <p:txBody>
          <a:bodyPr lIns="0" tIns="0" rIns="0" bIns="0">
            <a:spAutoFit/>
          </a:bodyPr>
          <a:lstStyle/>
          <a:p>
            <a:r>
              <a:rPr lang="cs-CZ" altLang="cs-CZ" sz="1000" b="1">
                <a:solidFill>
                  <a:schemeClr val="bg1"/>
                </a:solidFill>
                <a:latin typeface="Arial" pitchFamily="34" charset="0"/>
                <a:cs typeface="Arial" pitchFamily="34" charset="0"/>
              </a:rPr>
              <a:t>Portugal</a:t>
            </a:r>
            <a:endParaRPr lang="en-US" altLang="cs-CZ">
              <a:latin typeface="Times New Roman" pitchFamily="18" charset="0"/>
              <a:cs typeface="Arial" pitchFamily="34" charset="0"/>
            </a:endParaRPr>
          </a:p>
        </p:txBody>
      </p:sp>
      <p:sp>
        <p:nvSpPr>
          <p:cNvPr id="13372" name="Freeform 61"/>
          <p:cNvSpPr>
            <a:spLocks/>
          </p:cNvSpPr>
          <p:nvPr/>
        </p:nvSpPr>
        <p:spPr bwMode="auto">
          <a:xfrm>
            <a:off x="3714750" y="3294064"/>
            <a:ext cx="130704" cy="141287"/>
          </a:xfrm>
          <a:custGeom>
            <a:avLst/>
            <a:gdLst>
              <a:gd name="T0" fmla="*/ 2147483647 w 68"/>
              <a:gd name="T1" fmla="*/ 2147483647 h 80"/>
              <a:gd name="T2" fmla="*/ 2147483647 w 68"/>
              <a:gd name="T3" fmla="*/ 2147483647 h 80"/>
              <a:gd name="T4" fmla="*/ 0 w 68"/>
              <a:gd name="T5" fmla="*/ 0 h 80"/>
              <a:gd name="T6" fmla="*/ 2147483647 w 68"/>
              <a:gd name="T7" fmla="*/ 2147483647 h 80"/>
              <a:gd name="T8" fmla="*/ 0 60000 65536"/>
              <a:gd name="T9" fmla="*/ 0 60000 65536"/>
              <a:gd name="T10" fmla="*/ 0 60000 65536"/>
              <a:gd name="T11" fmla="*/ 0 60000 65536"/>
              <a:gd name="T12" fmla="*/ 0 w 68"/>
              <a:gd name="T13" fmla="*/ 0 h 80"/>
              <a:gd name="T14" fmla="*/ 68 w 68"/>
              <a:gd name="T15" fmla="*/ 80 h 80"/>
            </a:gdLst>
            <a:ahLst/>
            <a:cxnLst>
              <a:cxn ang="T8">
                <a:pos x="T0" y="T1"/>
              </a:cxn>
              <a:cxn ang="T9">
                <a:pos x="T2" y="T3"/>
              </a:cxn>
              <a:cxn ang="T10">
                <a:pos x="T4" y="T5"/>
              </a:cxn>
              <a:cxn ang="T11">
                <a:pos x="T6" y="T7"/>
              </a:cxn>
            </a:cxnLst>
            <a:rect l="T12" t="T13" r="T14" b="T15"/>
            <a:pathLst>
              <a:path w="68" h="80">
                <a:moveTo>
                  <a:pt x="68" y="1"/>
                </a:moveTo>
                <a:lnTo>
                  <a:pt x="32" y="80"/>
                </a:lnTo>
                <a:lnTo>
                  <a:pt x="0" y="0"/>
                </a:lnTo>
                <a:lnTo>
                  <a:pt x="68" y="1"/>
                </a:lnTo>
                <a:close/>
              </a:path>
            </a:pathLst>
          </a:custGeom>
          <a:solidFill>
            <a:srgbClr val="39B218"/>
          </a:solidFill>
          <a:ln w="9525">
            <a:noFill/>
            <a:round/>
            <a:headEnd/>
            <a:tailEnd/>
          </a:ln>
        </p:spPr>
        <p:txBody>
          <a:bodyPr/>
          <a:lstStyle/>
          <a:p>
            <a:endParaRPr lang="cs-CZ"/>
          </a:p>
        </p:txBody>
      </p:sp>
      <p:sp>
        <p:nvSpPr>
          <p:cNvPr id="13373" name="Rectangle 62"/>
          <p:cNvSpPr>
            <a:spLocks noChangeArrowheads="1"/>
          </p:cNvSpPr>
          <p:nvPr/>
        </p:nvSpPr>
        <p:spPr bwMode="auto">
          <a:xfrm>
            <a:off x="2027636" y="1017588"/>
            <a:ext cx="402431" cy="138112"/>
          </a:xfrm>
          <a:prstGeom prst="rect">
            <a:avLst/>
          </a:prstGeom>
          <a:noFill/>
          <a:ln w="9525">
            <a:noFill/>
            <a:miter lim="800000"/>
            <a:headEnd/>
            <a:tailEnd/>
          </a:ln>
        </p:spPr>
        <p:txBody>
          <a:bodyPr wrap="none" lIns="0" tIns="0" rIns="0" bIns="0">
            <a:spAutoFit/>
          </a:bodyPr>
          <a:lstStyle/>
          <a:p>
            <a:r>
              <a:rPr lang="en-US" altLang="cs-CZ" sz="900">
                <a:solidFill>
                  <a:srgbClr val="000000"/>
                </a:solidFill>
                <a:latin typeface="Arial" pitchFamily="34" charset="0"/>
                <a:cs typeface="Arial" pitchFamily="34" charset="0"/>
              </a:rPr>
              <a:t>Iceland</a:t>
            </a:r>
            <a:endParaRPr lang="en-US" altLang="cs-CZ">
              <a:latin typeface="Times New Roman" pitchFamily="18" charset="0"/>
              <a:cs typeface="Arial" pitchFamily="34" charset="0"/>
            </a:endParaRPr>
          </a:p>
        </p:txBody>
      </p:sp>
      <p:sp>
        <p:nvSpPr>
          <p:cNvPr id="13374" name="Line 63"/>
          <p:cNvSpPr>
            <a:spLocks noChangeShapeType="1"/>
          </p:cNvSpPr>
          <p:nvPr/>
        </p:nvSpPr>
        <p:spPr bwMode="auto">
          <a:xfrm>
            <a:off x="4875611" y="4292600"/>
            <a:ext cx="2184135" cy="649288"/>
          </a:xfrm>
          <a:prstGeom prst="line">
            <a:avLst/>
          </a:prstGeom>
          <a:noFill/>
          <a:ln w="34925">
            <a:solidFill>
              <a:srgbClr val="000000"/>
            </a:solidFill>
            <a:round/>
            <a:headEnd/>
            <a:tailEnd/>
          </a:ln>
        </p:spPr>
        <p:txBody>
          <a:bodyPr/>
          <a:lstStyle/>
          <a:p>
            <a:endParaRPr lang="cs-CZ"/>
          </a:p>
        </p:txBody>
      </p:sp>
      <p:sp>
        <p:nvSpPr>
          <p:cNvPr id="13375" name="Rectangle 64"/>
          <p:cNvSpPr>
            <a:spLocks noChangeArrowheads="1"/>
          </p:cNvSpPr>
          <p:nvPr/>
        </p:nvSpPr>
        <p:spPr bwMode="auto">
          <a:xfrm>
            <a:off x="7137136" y="4941888"/>
            <a:ext cx="474489" cy="138499"/>
          </a:xfrm>
          <a:prstGeom prst="rect">
            <a:avLst/>
          </a:prstGeom>
          <a:noFill/>
          <a:ln w="9525">
            <a:noFill/>
            <a:miter lim="800000"/>
            <a:headEnd/>
            <a:tailEnd/>
          </a:ln>
        </p:spPr>
        <p:txBody>
          <a:bodyPr wrap="none" lIns="0" tIns="0" rIns="0" bIns="0">
            <a:spAutoFit/>
          </a:bodyPr>
          <a:lstStyle/>
          <a:p>
            <a:r>
              <a:rPr lang="en-US" altLang="cs-CZ" sz="900" b="1" dirty="0">
                <a:latin typeface="Arial" pitchFamily="34" charset="0"/>
                <a:cs typeface="Arial" pitchFamily="34" charset="0"/>
              </a:rPr>
              <a:t>Slovenia</a:t>
            </a:r>
            <a:endParaRPr lang="en-US" altLang="cs-CZ" dirty="0">
              <a:latin typeface="Times New Roman" pitchFamily="18" charset="0"/>
              <a:cs typeface="Arial" pitchFamily="34" charset="0"/>
            </a:endParaRPr>
          </a:p>
        </p:txBody>
      </p:sp>
      <p:sp>
        <p:nvSpPr>
          <p:cNvPr id="13376" name="Rectangle 65"/>
          <p:cNvSpPr>
            <a:spLocks noChangeArrowheads="1"/>
          </p:cNvSpPr>
          <p:nvPr/>
        </p:nvSpPr>
        <p:spPr bwMode="auto">
          <a:xfrm>
            <a:off x="1441186" y="3513138"/>
            <a:ext cx="455253" cy="138499"/>
          </a:xfrm>
          <a:prstGeom prst="rect">
            <a:avLst/>
          </a:prstGeom>
          <a:noFill/>
          <a:ln w="9525">
            <a:noFill/>
            <a:miter lim="800000"/>
            <a:headEnd/>
            <a:tailEnd/>
          </a:ln>
        </p:spPr>
        <p:txBody>
          <a:bodyPr wrap="none" lIns="0" tIns="0" rIns="0" bIns="0">
            <a:spAutoFit/>
          </a:bodyPr>
          <a:lstStyle/>
          <a:p>
            <a:r>
              <a:rPr lang="en-US" altLang="cs-CZ" sz="900" b="1">
                <a:latin typeface="Arial" pitchFamily="34" charset="0"/>
                <a:cs typeface="Arial" pitchFamily="34" charset="0"/>
              </a:rPr>
              <a:t>Belgium</a:t>
            </a:r>
            <a:endParaRPr lang="en-US" altLang="cs-CZ">
              <a:latin typeface="Times New Roman" pitchFamily="18" charset="0"/>
              <a:cs typeface="Arial" pitchFamily="34" charset="0"/>
            </a:endParaRPr>
          </a:p>
        </p:txBody>
      </p:sp>
      <p:sp>
        <p:nvSpPr>
          <p:cNvPr id="13377" name="Line 66"/>
          <p:cNvSpPr>
            <a:spLocks noChangeShapeType="1"/>
          </p:cNvSpPr>
          <p:nvPr/>
        </p:nvSpPr>
        <p:spPr bwMode="auto">
          <a:xfrm>
            <a:off x="2101585" y="3590925"/>
            <a:ext cx="1577050" cy="1588"/>
          </a:xfrm>
          <a:prstGeom prst="line">
            <a:avLst/>
          </a:prstGeom>
          <a:noFill/>
          <a:ln w="36513">
            <a:solidFill>
              <a:srgbClr val="000000"/>
            </a:solidFill>
            <a:round/>
            <a:headEnd/>
            <a:tailEnd/>
          </a:ln>
        </p:spPr>
        <p:txBody>
          <a:bodyPr/>
          <a:lstStyle/>
          <a:p>
            <a:endParaRPr lang="cs-CZ"/>
          </a:p>
        </p:txBody>
      </p:sp>
      <p:sp>
        <p:nvSpPr>
          <p:cNvPr id="13378" name="Rectangle 67"/>
          <p:cNvSpPr>
            <a:spLocks noChangeArrowheads="1"/>
          </p:cNvSpPr>
          <p:nvPr/>
        </p:nvSpPr>
        <p:spPr bwMode="auto">
          <a:xfrm>
            <a:off x="3236649" y="2852738"/>
            <a:ext cx="904094" cy="138499"/>
          </a:xfrm>
          <a:prstGeom prst="rect">
            <a:avLst/>
          </a:prstGeom>
          <a:noFill/>
          <a:ln w="9525">
            <a:noFill/>
            <a:miter lim="800000"/>
            <a:headEnd/>
            <a:tailEnd/>
          </a:ln>
        </p:spPr>
        <p:txBody>
          <a:bodyPr wrap="none" lIns="0" tIns="0" rIns="0" bIns="0">
            <a:spAutoFit/>
          </a:bodyPr>
          <a:lstStyle/>
          <a:p>
            <a:r>
              <a:rPr lang="en-US" altLang="cs-CZ" sz="900" b="1">
                <a:latin typeface="Arial" pitchFamily="34" charset="0"/>
                <a:cs typeface="Arial" pitchFamily="34" charset="0"/>
              </a:rPr>
              <a:t>The Netherlands</a:t>
            </a:r>
            <a:endParaRPr lang="en-US" altLang="cs-CZ">
              <a:latin typeface="Times New Roman" pitchFamily="18" charset="0"/>
              <a:cs typeface="Arial" pitchFamily="34" charset="0"/>
            </a:endParaRPr>
          </a:p>
        </p:txBody>
      </p:sp>
      <p:sp>
        <p:nvSpPr>
          <p:cNvPr id="13379" name="Rectangle 68"/>
          <p:cNvSpPr>
            <a:spLocks noChangeArrowheads="1"/>
          </p:cNvSpPr>
          <p:nvPr/>
        </p:nvSpPr>
        <p:spPr bwMode="auto">
          <a:xfrm>
            <a:off x="6122459" y="6021388"/>
            <a:ext cx="391133" cy="138499"/>
          </a:xfrm>
          <a:prstGeom prst="rect">
            <a:avLst/>
          </a:prstGeom>
          <a:noFill/>
          <a:ln w="9525">
            <a:noFill/>
            <a:miter lim="800000"/>
            <a:headEnd/>
            <a:tailEnd/>
          </a:ln>
        </p:spPr>
        <p:txBody>
          <a:bodyPr wrap="none" lIns="0" tIns="0" rIns="0" bIns="0">
            <a:spAutoFit/>
          </a:bodyPr>
          <a:lstStyle/>
          <a:p>
            <a:r>
              <a:rPr lang="en-US" altLang="cs-CZ" sz="900" b="1" dirty="0">
                <a:latin typeface="Arial" pitchFamily="34" charset="0"/>
                <a:cs typeface="Arial" pitchFamily="34" charset="0"/>
              </a:rPr>
              <a:t>Greece</a:t>
            </a:r>
            <a:endParaRPr lang="en-US" altLang="cs-CZ" dirty="0">
              <a:latin typeface="Times New Roman" pitchFamily="18" charset="0"/>
              <a:cs typeface="Arial" pitchFamily="34" charset="0"/>
            </a:endParaRPr>
          </a:p>
        </p:txBody>
      </p:sp>
      <p:sp>
        <p:nvSpPr>
          <p:cNvPr id="13380" name="Rectangle 69"/>
          <p:cNvSpPr>
            <a:spLocks noChangeArrowheads="1"/>
          </p:cNvSpPr>
          <p:nvPr/>
        </p:nvSpPr>
        <p:spPr bwMode="auto">
          <a:xfrm>
            <a:off x="1592527" y="6048376"/>
            <a:ext cx="785945" cy="282575"/>
          </a:xfrm>
          <a:prstGeom prst="rect">
            <a:avLst/>
          </a:prstGeom>
          <a:solidFill>
            <a:srgbClr val="0000FF"/>
          </a:solidFill>
          <a:ln w="7938">
            <a:solidFill>
              <a:srgbClr val="000000"/>
            </a:solidFill>
            <a:miter lim="800000"/>
            <a:headEnd/>
            <a:tailEnd/>
          </a:ln>
        </p:spPr>
        <p:txBody>
          <a:bodyPr/>
          <a:lstStyle/>
          <a:p>
            <a:endParaRPr lang="cs-CZ" altLang="cs-CZ"/>
          </a:p>
        </p:txBody>
      </p:sp>
      <p:sp>
        <p:nvSpPr>
          <p:cNvPr id="13381" name="Rectangle 70"/>
          <p:cNvSpPr>
            <a:spLocks noChangeArrowheads="1"/>
          </p:cNvSpPr>
          <p:nvPr/>
        </p:nvSpPr>
        <p:spPr bwMode="auto">
          <a:xfrm>
            <a:off x="2701794" y="6080126"/>
            <a:ext cx="1427122" cy="200055"/>
          </a:xfrm>
          <a:prstGeom prst="rect">
            <a:avLst/>
          </a:prstGeom>
          <a:noFill/>
          <a:ln w="9525">
            <a:noFill/>
            <a:miter lim="800000"/>
            <a:headEnd/>
            <a:tailEnd/>
          </a:ln>
        </p:spPr>
        <p:txBody>
          <a:bodyPr wrap="none" lIns="0" tIns="0" rIns="0" bIns="0">
            <a:spAutoFit/>
          </a:bodyPr>
          <a:lstStyle/>
          <a:p>
            <a:r>
              <a:rPr lang="en-US" altLang="cs-CZ" sz="1300">
                <a:latin typeface="Arial" pitchFamily="34" charset="0"/>
                <a:cs typeface="Arial" pitchFamily="34" charset="0"/>
              </a:rPr>
              <a:t>HCV and HIV-RNA</a:t>
            </a:r>
            <a:endParaRPr lang="en-US" altLang="cs-CZ">
              <a:latin typeface="Times New Roman" pitchFamily="18" charset="0"/>
              <a:cs typeface="Arial" pitchFamily="34" charset="0"/>
            </a:endParaRPr>
          </a:p>
        </p:txBody>
      </p:sp>
      <p:sp>
        <p:nvSpPr>
          <p:cNvPr id="13382" name="Rectangle 71"/>
          <p:cNvSpPr>
            <a:spLocks noChangeArrowheads="1"/>
          </p:cNvSpPr>
          <p:nvPr/>
        </p:nvSpPr>
        <p:spPr bwMode="auto">
          <a:xfrm>
            <a:off x="1592527" y="6472239"/>
            <a:ext cx="785945" cy="282575"/>
          </a:xfrm>
          <a:prstGeom prst="rect">
            <a:avLst/>
          </a:prstGeom>
          <a:solidFill>
            <a:srgbClr val="39B218"/>
          </a:solidFill>
          <a:ln w="7938">
            <a:solidFill>
              <a:srgbClr val="000000"/>
            </a:solidFill>
            <a:miter lim="800000"/>
            <a:headEnd/>
            <a:tailEnd/>
          </a:ln>
        </p:spPr>
        <p:txBody>
          <a:bodyPr/>
          <a:lstStyle/>
          <a:p>
            <a:endParaRPr lang="cs-CZ" altLang="cs-CZ"/>
          </a:p>
        </p:txBody>
      </p:sp>
      <p:sp>
        <p:nvSpPr>
          <p:cNvPr id="13383" name="Rectangle 72"/>
          <p:cNvSpPr>
            <a:spLocks noChangeArrowheads="1"/>
          </p:cNvSpPr>
          <p:nvPr/>
        </p:nvSpPr>
        <p:spPr bwMode="auto">
          <a:xfrm>
            <a:off x="2641600" y="6505576"/>
            <a:ext cx="1588833" cy="200055"/>
          </a:xfrm>
          <a:prstGeom prst="rect">
            <a:avLst/>
          </a:prstGeom>
          <a:noFill/>
          <a:ln w="9525">
            <a:noFill/>
            <a:miter lim="800000"/>
            <a:headEnd/>
            <a:tailEnd/>
          </a:ln>
        </p:spPr>
        <p:txBody>
          <a:bodyPr wrap="none" lIns="0" tIns="0" rIns="0" bIns="0">
            <a:spAutoFit/>
          </a:bodyPr>
          <a:lstStyle/>
          <a:p>
            <a:r>
              <a:rPr lang="en-US" altLang="cs-CZ" sz="1300">
                <a:solidFill>
                  <a:srgbClr val="000000"/>
                </a:solidFill>
                <a:latin typeface="Arial" pitchFamily="34" charset="0"/>
                <a:cs typeface="Arial" pitchFamily="34" charset="0"/>
              </a:rPr>
              <a:t> </a:t>
            </a:r>
            <a:r>
              <a:rPr lang="en-US" altLang="cs-CZ" sz="1300">
                <a:latin typeface="Arial" pitchFamily="34" charset="0"/>
                <a:cs typeface="Arial" pitchFamily="34" charset="0"/>
              </a:rPr>
              <a:t>HCV, HIV, HBV-DNA</a:t>
            </a:r>
            <a:endParaRPr lang="en-US" altLang="cs-CZ">
              <a:latin typeface="Times New Roman" pitchFamily="18" charset="0"/>
              <a:cs typeface="Arial" pitchFamily="34" charset="0"/>
            </a:endParaRPr>
          </a:p>
        </p:txBody>
      </p:sp>
      <p:sp>
        <p:nvSpPr>
          <p:cNvPr id="13384" name="Rectangle 74"/>
          <p:cNvSpPr>
            <a:spLocks noChangeArrowheads="1"/>
          </p:cNvSpPr>
          <p:nvPr/>
        </p:nvSpPr>
        <p:spPr bwMode="auto">
          <a:xfrm rot="-1800000">
            <a:off x="5252244" y="3241676"/>
            <a:ext cx="624285" cy="523875"/>
          </a:xfrm>
          <a:prstGeom prst="rect">
            <a:avLst/>
          </a:prstGeom>
          <a:noFill/>
          <a:ln w="9525">
            <a:noFill/>
            <a:miter lim="800000"/>
            <a:headEnd/>
            <a:tailEnd/>
          </a:ln>
        </p:spPr>
        <p:txBody>
          <a:bodyPr lIns="0" tIns="0" rIns="0" bIns="0">
            <a:spAutoFit/>
          </a:bodyPr>
          <a:lstStyle/>
          <a:p>
            <a:r>
              <a:rPr lang="en-US" altLang="cs-CZ" sz="1000" b="1">
                <a:solidFill>
                  <a:srgbClr val="FFFFFF"/>
                </a:solidFill>
                <a:latin typeface="Arial" pitchFamily="34" charset="0"/>
                <a:cs typeface="Arial" pitchFamily="34" charset="0"/>
              </a:rPr>
              <a:t>Poland</a:t>
            </a:r>
          </a:p>
          <a:p>
            <a:endParaRPr lang="en-US" altLang="cs-CZ">
              <a:latin typeface="Times New Roman" pitchFamily="18" charset="0"/>
              <a:cs typeface="Arial" pitchFamily="34" charset="0"/>
            </a:endParaRPr>
          </a:p>
        </p:txBody>
      </p:sp>
      <p:sp>
        <p:nvSpPr>
          <p:cNvPr id="13385" name="Line 75"/>
          <p:cNvSpPr>
            <a:spLocks noChangeShapeType="1"/>
          </p:cNvSpPr>
          <p:nvPr/>
        </p:nvSpPr>
        <p:spPr bwMode="auto">
          <a:xfrm flipH="1" flipV="1">
            <a:off x="6045068" y="5229226"/>
            <a:ext cx="156501" cy="720725"/>
          </a:xfrm>
          <a:prstGeom prst="line">
            <a:avLst/>
          </a:prstGeom>
          <a:noFill/>
          <a:ln w="34925">
            <a:solidFill>
              <a:schemeClr val="tx1"/>
            </a:solidFill>
            <a:round/>
            <a:headEnd/>
            <a:tailEnd type="triangle" w="med" len="med"/>
          </a:ln>
        </p:spPr>
        <p:txBody>
          <a:bodyPr/>
          <a:lstStyle/>
          <a:p>
            <a:endParaRPr lang="cs-CZ"/>
          </a:p>
        </p:txBody>
      </p:sp>
      <p:sp>
        <p:nvSpPr>
          <p:cNvPr id="13386" name="Line 76"/>
          <p:cNvSpPr>
            <a:spLocks noChangeShapeType="1"/>
          </p:cNvSpPr>
          <p:nvPr/>
        </p:nvSpPr>
        <p:spPr bwMode="auto">
          <a:xfrm>
            <a:off x="3783542" y="2997200"/>
            <a:ext cx="0" cy="287338"/>
          </a:xfrm>
          <a:prstGeom prst="line">
            <a:avLst/>
          </a:prstGeom>
          <a:noFill/>
          <a:ln w="34925">
            <a:solidFill>
              <a:schemeClr val="tx1"/>
            </a:solidFill>
            <a:round/>
            <a:headEnd/>
            <a:tailEnd/>
          </a:ln>
        </p:spPr>
        <p:txBody>
          <a:bodyPr/>
          <a:lstStyle/>
          <a:p>
            <a:endParaRPr lang="cs-CZ"/>
          </a:p>
        </p:txBody>
      </p:sp>
      <p:sp>
        <p:nvSpPr>
          <p:cNvPr id="13387" name="AutoShape 2"/>
          <p:cNvSpPr>
            <a:spLocks noChangeAspect="1" noChangeArrowheads="1" noTextEdit="1"/>
          </p:cNvSpPr>
          <p:nvPr/>
        </p:nvSpPr>
        <p:spPr bwMode="auto">
          <a:xfrm>
            <a:off x="1117865" y="-22225"/>
            <a:ext cx="7713266" cy="6781800"/>
          </a:xfrm>
          <a:prstGeom prst="rect">
            <a:avLst/>
          </a:prstGeom>
          <a:noFill/>
          <a:ln w="9525">
            <a:noFill/>
            <a:miter lim="800000"/>
            <a:headEnd/>
            <a:tailEnd/>
          </a:ln>
        </p:spPr>
        <p:txBody>
          <a:bodyPr/>
          <a:lstStyle/>
          <a:p>
            <a:endParaRPr lang="cs-CZ"/>
          </a:p>
        </p:txBody>
      </p:sp>
      <p:sp>
        <p:nvSpPr>
          <p:cNvPr id="79" name="Nadpis 76"/>
          <p:cNvSpPr txBox="1">
            <a:spLocks/>
          </p:cNvSpPr>
          <p:nvPr/>
        </p:nvSpPr>
        <p:spPr bwMode="auto">
          <a:xfrm>
            <a:off x="799704" y="85725"/>
            <a:ext cx="8641953" cy="360363"/>
          </a:xfrm>
          <a:prstGeom prst="rect">
            <a:avLst/>
          </a:prstGeom>
          <a:noFill/>
          <a:ln>
            <a:noFill/>
          </a:ln>
        </p:spPr>
        <p:txBody>
          <a:bodyPr anchor="ctr"/>
          <a:lstStyle>
            <a:lvl1pPr algn="l" rtl="0" eaLnBrk="0" fontAlgn="base" hangingPunct="0">
              <a:spcBef>
                <a:spcPct val="0"/>
              </a:spcBef>
              <a:spcAft>
                <a:spcPct val="0"/>
              </a:spcAft>
              <a:defRPr sz="2400" b="1">
                <a:solidFill>
                  <a:srgbClr val="00006E"/>
                </a:solidFill>
                <a:latin typeface="+mj-lt"/>
                <a:ea typeface="+mj-ea"/>
                <a:cs typeface="+mj-cs"/>
              </a:defRPr>
            </a:lvl1pPr>
            <a:lvl2pPr algn="l" rtl="0" eaLnBrk="0" fontAlgn="base" hangingPunct="0">
              <a:spcBef>
                <a:spcPct val="0"/>
              </a:spcBef>
              <a:spcAft>
                <a:spcPct val="0"/>
              </a:spcAft>
              <a:defRPr sz="2400" b="1">
                <a:solidFill>
                  <a:srgbClr val="00006E"/>
                </a:solidFill>
                <a:latin typeface="Arial Black" pitchFamily="34" charset="0"/>
              </a:defRPr>
            </a:lvl2pPr>
            <a:lvl3pPr algn="l" rtl="0" eaLnBrk="0" fontAlgn="base" hangingPunct="0">
              <a:spcBef>
                <a:spcPct val="0"/>
              </a:spcBef>
              <a:spcAft>
                <a:spcPct val="0"/>
              </a:spcAft>
              <a:defRPr sz="2400" b="1">
                <a:solidFill>
                  <a:srgbClr val="00006E"/>
                </a:solidFill>
                <a:latin typeface="Arial Black" pitchFamily="34" charset="0"/>
              </a:defRPr>
            </a:lvl3pPr>
            <a:lvl4pPr algn="l" rtl="0" eaLnBrk="0" fontAlgn="base" hangingPunct="0">
              <a:spcBef>
                <a:spcPct val="0"/>
              </a:spcBef>
              <a:spcAft>
                <a:spcPct val="0"/>
              </a:spcAft>
              <a:defRPr sz="2400" b="1">
                <a:solidFill>
                  <a:srgbClr val="00006E"/>
                </a:solidFill>
                <a:latin typeface="Arial Black" pitchFamily="34" charset="0"/>
              </a:defRPr>
            </a:lvl4pPr>
            <a:lvl5pPr algn="l" rtl="0" eaLnBrk="0" fontAlgn="base" hangingPunct="0">
              <a:spcBef>
                <a:spcPct val="0"/>
              </a:spcBef>
              <a:spcAft>
                <a:spcPct val="0"/>
              </a:spcAft>
              <a:defRPr sz="2400" b="1">
                <a:solidFill>
                  <a:srgbClr val="00006E"/>
                </a:solidFill>
                <a:latin typeface="Arial Black" pitchFamily="34" charset="0"/>
              </a:defRPr>
            </a:lvl5pPr>
            <a:lvl6pPr marL="457200" algn="l" rtl="0" fontAlgn="base">
              <a:spcBef>
                <a:spcPct val="0"/>
              </a:spcBef>
              <a:spcAft>
                <a:spcPct val="0"/>
              </a:spcAft>
              <a:defRPr sz="2400" b="1">
                <a:solidFill>
                  <a:srgbClr val="00006E"/>
                </a:solidFill>
                <a:latin typeface="Arial Black" pitchFamily="34" charset="0"/>
              </a:defRPr>
            </a:lvl6pPr>
            <a:lvl7pPr marL="914400" algn="l" rtl="0" fontAlgn="base">
              <a:spcBef>
                <a:spcPct val="0"/>
              </a:spcBef>
              <a:spcAft>
                <a:spcPct val="0"/>
              </a:spcAft>
              <a:defRPr sz="2400" b="1">
                <a:solidFill>
                  <a:srgbClr val="00006E"/>
                </a:solidFill>
                <a:latin typeface="Arial Black" pitchFamily="34" charset="0"/>
              </a:defRPr>
            </a:lvl7pPr>
            <a:lvl8pPr marL="1371600" algn="l" rtl="0" fontAlgn="base">
              <a:spcBef>
                <a:spcPct val="0"/>
              </a:spcBef>
              <a:spcAft>
                <a:spcPct val="0"/>
              </a:spcAft>
              <a:defRPr sz="2400" b="1">
                <a:solidFill>
                  <a:srgbClr val="00006E"/>
                </a:solidFill>
                <a:latin typeface="Arial Black" pitchFamily="34" charset="0"/>
              </a:defRPr>
            </a:lvl8pPr>
            <a:lvl9pPr marL="1828800" algn="l" rtl="0" fontAlgn="base">
              <a:spcBef>
                <a:spcPct val="0"/>
              </a:spcBef>
              <a:spcAft>
                <a:spcPct val="0"/>
              </a:spcAft>
              <a:defRPr sz="2400" b="1">
                <a:solidFill>
                  <a:srgbClr val="00006E"/>
                </a:solidFill>
                <a:latin typeface="Arial Black" pitchFamily="34" charset="0"/>
              </a:defRPr>
            </a:lvl9pPr>
          </a:lstStyle>
          <a:p>
            <a:pPr algn="ctr">
              <a:defRPr/>
            </a:pPr>
            <a:r>
              <a:rPr lang="cs-CZ" kern="0" dirty="0"/>
              <a:t>Testování NAT dárců krve v Evropě 2016</a:t>
            </a:r>
          </a:p>
        </p:txBody>
      </p:sp>
      <p:sp>
        <p:nvSpPr>
          <p:cNvPr id="77" name="Rectangle 64"/>
          <p:cNvSpPr>
            <a:spLocks noChangeArrowheads="1"/>
          </p:cNvSpPr>
          <p:nvPr/>
        </p:nvSpPr>
        <p:spPr bwMode="auto">
          <a:xfrm>
            <a:off x="5277036" y="5517232"/>
            <a:ext cx="416781" cy="138499"/>
          </a:xfrm>
          <a:prstGeom prst="rect">
            <a:avLst/>
          </a:prstGeom>
          <a:noFill/>
          <a:ln w="9525">
            <a:noFill/>
            <a:miter lim="800000"/>
            <a:headEnd/>
            <a:tailEnd/>
          </a:ln>
        </p:spPr>
        <p:txBody>
          <a:bodyPr wrap="none" lIns="0" tIns="0" rIns="0" bIns="0">
            <a:spAutoFit/>
          </a:bodyPr>
          <a:lstStyle/>
          <a:p>
            <a:r>
              <a:rPr lang="cs-CZ" altLang="cs-CZ" sz="900" b="1" dirty="0" err="1">
                <a:latin typeface="Arial" pitchFamily="34" charset="0"/>
                <a:cs typeface="Arial" pitchFamily="34" charset="0"/>
              </a:rPr>
              <a:t>Albania</a:t>
            </a:r>
            <a:endParaRPr lang="en-US" altLang="cs-CZ" dirty="0">
              <a:latin typeface="Times New Roman" pitchFamily="18" charset="0"/>
              <a:cs typeface="Arial" pitchFamily="34" charset="0"/>
            </a:endParaRPr>
          </a:p>
        </p:txBody>
      </p:sp>
      <p:sp>
        <p:nvSpPr>
          <p:cNvPr id="78" name="Line 75"/>
          <p:cNvSpPr>
            <a:spLocks noChangeShapeType="1"/>
          </p:cNvSpPr>
          <p:nvPr/>
        </p:nvSpPr>
        <p:spPr bwMode="auto">
          <a:xfrm flipV="1">
            <a:off x="5505544" y="4941167"/>
            <a:ext cx="131531" cy="540705"/>
          </a:xfrm>
          <a:prstGeom prst="line">
            <a:avLst/>
          </a:prstGeom>
          <a:noFill/>
          <a:ln w="34925">
            <a:solidFill>
              <a:schemeClr val="tx1"/>
            </a:solidFill>
            <a:round/>
            <a:headEnd/>
            <a:tailEnd type="triangle" w="med" len="med"/>
          </a:ln>
        </p:spPr>
        <p:txBody>
          <a:bodyPr/>
          <a:lstStyle/>
          <a:p>
            <a:endParaRPr lang="cs-CZ"/>
          </a:p>
        </p:txBody>
      </p:sp>
      <p:sp>
        <p:nvSpPr>
          <p:cNvPr id="80" name="Rectangle 64"/>
          <p:cNvSpPr>
            <a:spLocks noChangeArrowheads="1"/>
          </p:cNvSpPr>
          <p:nvPr/>
        </p:nvSpPr>
        <p:spPr bwMode="auto">
          <a:xfrm>
            <a:off x="4700972" y="4509120"/>
            <a:ext cx="397545" cy="138499"/>
          </a:xfrm>
          <a:prstGeom prst="rect">
            <a:avLst/>
          </a:prstGeom>
          <a:noFill/>
          <a:ln w="9525">
            <a:noFill/>
            <a:miter lim="800000"/>
            <a:headEnd/>
            <a:tailEnd/>
          </a:ln>
        </p:spPr>
        <p:txBody>
          <a:bodyPr wrap="square" lIns="0" tIns="0" rIns="0" bIns="0">
            <a:spAutoFit/>
          </a:bodyPr>
          <a:lstStyle/>
          <a:p>
            <a:r>
              <a:rPr lang="cs-CZ" altLang="cs-CZ" sz="900" b="1" dirty="0" err="1">
                <a:latin typeface="Arial" pitchFamily="34" charset="0"/>
                <a:cs typeface="Arial" pitchFamily="34" charset="0"/>
              </a:rPr>
              <a:t>Croatia</a:t>
            </a:r>
            <a:endParaRPr lang="en-US" altLang="cs-CZ" dirty="0">
              <a:latin typeface="Times New Roman" pitchFamily="18" charset="0"/>
              <a:cs typeface="Arial" pitchFamily="34" charset="0"/>
            </a:endParaRPr>
          </a:p>
        </p:txBody>
      </p:sp>
    </p:spTree>
    <p:extLst>
      <p:ext uri="{BB962C8B-B14F-4D97-AF65-F5344CB8AC3E}">
        <p14:creationId xmlns:p14="http://schemas.microsoft.com/office/powerpoint/2010/main" val="269612340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a:xfrm>
            <a:off x="1808312" y="446088"/>
            <a:ext cx="6624735" cy="6600552"/>
          </a:xfrm>
          <a:prstGeom prst="rect">
            <a:avLst/>
          </a:prstGeom>
        </p:spPr>
      </p:pic>
      <p:sp>
        <p:nvSpPr>
          <p:cNvPr id="6" name="Nadpis 76">
            <a:extLst>
              <a:ext uri="{FF2B5EF4-FFF2-40B4-BE49-F238E27FC236}">
                <a16:creationId xmlns:a16="http://schemas.microsoft.com/office/drawing/2014/main" id="{E2320D62-0F33-4BDC-B133-F4CF11BA2F83}"/>
              </a:ext>
            </a:extLst>
          </p:cNvPr>
          <p:cNvSpPr txBox="1">
            <a:spLocks/>
          </p:cNvSpPr>
          <p:nvPr/>
        </p:nvSpPr>
        <p:spPr bwMode="auto">
          <a:xfrm>
            <a:off x="799704" y="85725"/>
            <a:ext cx="8641953" cy="360363"/>
          </a:xfrm>
          <a:prstGeom prst="rect">
            <a:avLst/>
          </a:prstGeom>
          <a:noFill/>
          <a:ln>
            <a:noFill/>
          </a:ln>
        </p:spPr>
        <p:txBody>
          <a:bodyPr anchor="ctr"/>
          <a:lstStyle>
            <a:lvl1pPr algn="l" rtl="0" eaLnBrk="0" fontAlgn="base" hangingPunct="0">
              <a:spcBef>
                <a:spcPct val="0"/>
              </a:spcBef>
              <a:spcAft>
                <a:spcPct val="0"/>
              </a:spcAft>
              <a:defRPr sz="2400" b="1">
                <a:solidFill>
                  <a:srgbClr val="00006E"/>
                </a:solidFill>
                <a:latin typeface="+mj-lt"/>
                <a:ea typeface="+mj-ea"/>
                <a:cs typeface="+mj-cs"/>
              </a:defRPr>
            </a:lvl1pPr>
            <a:lvl2pPr algn="l" rtl="0" eaLnBrk="0" fontAlgn="base" hangingPunct="0">
              <a:spcBef>
                <a:spcPct val="0"/>
              </a:spcBef>
              <a:spcAft>
                <a:spcPct val="0"/>
              </a:spcAft>
              <a:defRPr sz="2400" b="1">
                <a:solidFill>
                  <a:srgbClr val="00006E"/>
                </a:solidFill>
                <a:latin typeface="Arial Black" pitchFamily="34" charset="0"/>
              </a:defRPr>
            </a:lvl2pPr>
            <a:lvl3pPr algn="l" rtl="0" eaLnBrk="0" fontAlgn="base" hangingPunct="0">
              <a:spcBef>
                <a:spcPct val="0"/>
              </a:spcBef>
              <a:spcAft>
                <a:spcPct val="0"/>
              </a:spcAft>
              <a:defRPr sz="2400" b="1">
                <a:solidFill>
                  <a:srgbClr val="00006E"/>
                </a:solidFill>
                <a:latin typeface="Arial Black" pitchFamily="34" charset="0"/>
              </a:defRPr>
            </a:lvl3pPr>
            <a:lvl4pPr algn="l" rtl="0" eaLnBrk="0" fontAlgn="base" hangingPunct="0">
              <a:spcBef>
                <a:spcPct val="0"/>
              </a:spcBef>
              <a:spcAft>
                <a:spcPct val="0"/>
              </a:spcAft>
              <a:defRPr sz="2400" b="1">
                <a:solidFill>
                  <a:srgbClr val="00006E"/>
                </a:solidFill>
                <a:latin typeface="Arial Black" pitchFamily="34" charset="0"/>
              </a:defRPr>
            </a:lvl4pPr>
            <a:lvl5pPr algn="l" rtl="0" eaLnBrk="0" fontAlgn="base" hangingPunct="0">
              <a:spcBef>
                <a:spcPct val="0"/>
              </a:spcBef>
              <a:spcAft>
                <a:spcPct val="0"/>
              </a:spcAft>
              <a:defRPr sz="2400" b="1">
                <a:solidFill>
                  <a:srgbClr val="00006E"/>
                </a:solidFill>
                <a:latin typeface="Arial Black" pitchFamily="34" charset="0"/>
              </a:defRPr>
            </a:lvl5pPr>
            <a:lvl6pPr marL="457200" algn="l" rtl="0" fontAlgn="base">
              <a:spcBef>
                <a:spcPct val="0"/>
              </a:spcBef>
              <a:spcAft>
                <a:spcPct val="0"/>
              </a:spcAft>
              <a:defRPr sz="2400" b="1">
                <a:solidFill>
                  <a:srgbClr val="00006E"/>
                </a:solidFill>
                <a:latin typeface="Arial Black" pitchFamily="34" charset="0"/>
              </a:defRPr>
            </a:lvl6pPr>
            <a:lvl7pPr marL="914400" algn="l" rtl="0" fontAlgn="base">
              <a:spcBef>
                <a:spcPct val="0"/>
              </a:spcBef>
              <a:spcAft>
                <a:spcPct val="0"/>
              </a:spcAft>
              <a:defRPr sz="2400" b="1">
                <a:solidFill>
                  <a:srgbClr val="00006E"/>
                </a:solidFill>
                <a:latin typeface="Arial Black" pitchFamily="34" charset="0"/>
              </a:defRPr>
            </a:lvl7pPr>
            <a:lvl8pPr marL="1371600" algn="l" rtl="0" fontAlgn="base">
              <a:spcBef>
                <a:spcPct val="0"/>
              </a:spcBef>
              <a:spcAft>
                <a:spcPct val="0"/>
              </a:spcAft>
              <a:defRPr sz="2400" b="1">
                <a:solidFill>
                  <a:srgbClr val="00006E"/>
                </a:solidFill>
                <a:latin typeface="Arial Black" pitchFamily="34" charset="0"/>
              </a:defRPr>
            </a:lvl8pPr>
            <a:lvl9pPr marL="1828800" algn="l" rtl="0" fontAlgn="base">
              <a:spcBef>
                <a:spcPct val="0"/>
              </a:spcBef>
              <a:spcAft>
                <a:spcPct val="0"/>
              </a:spcAft>
              <a:defRPr sz="2400" b="1">
                <a:solidFill>
                  <a:srgbClr val="00006E"/>
                </a:solidFill>
                <a:latin typeface="Arial Black" pitchFamily="34" charset="0"/>
              </a:defRPr>
            </a:lvl9pPr>
          </a:lstStyle>
          <a:p>
            <a:pPr algn="ctr">
              <a:defRPr/>
            </a:pPr>
            <a:r>
              <a:rPr lang="cs-CZ" kern="0" dirty="0">
                <a:latin typeface="Arial Black" panose="020B0A04020102020204" pitchFamily="34" charset="0"/>
              </a:rPr>
              <a:t>Testování NAT dárců krve v Evropě 2022</a:t>
            </a:r>
          </a:p>
        </p:txBody>
      </p:sp>
    </p:spTree>
    <p:extLst>
      <p:ext uri="{BB962C8B-B14F-4D97-AF65-F5344CB8AC3E}">
        <p14:creationId xmlns:p14="http://schemas.microsoft.com/office/powerpoint/2010/main" val="30401142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3"/>
          <p:cNvSpPr txBox="1">
            <a:spLocks noChangeArrowheads="1"/>
          </p:cNvSpPr>
          <p:nvPr/>
        </p:nvSpPr>
        <p:spPr bwMode="auto">
          <a:xfrm>
            <a:off x="1136650" y="1989138"/>
            <a:ext cx="4968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lr>
                <a:srgbClr val="000066"/>
              </a:buClr>
              <a:buChar char="•"/>
              <a:defRPr sz="2800">
                <a:solidFill>
                  <a:srgbClr val="00006E"/>
                </a:solidFill>
                <a:latin typeface="Arial" pitchFamily="34" charset="0"/>
              </a:defRPr>
            </a:lvl1pPr>
            <a:lvl2pPr marL="742950" indent="-285750">
              <a:spcBef>
                <a:spcPct val="20000"/>
              </a:spcBef>
              <a:buClr>
                <a:srgbClr val="000066"/>
              </a:buClr>
              <a:buChar char="•"/>
              <a:defRPr sz="2400">
                <a:solidFill>
                  <a:srgbClr val="00006E"/>
                </a:solidFill>
                <a:latin typeface="Arial" pitchFamily="34" charset="0"/>
              </a:defRPr>
            </a:lvl2pPr>
            <a:lvl3pPr marL="1143000" indent="-228600">
              <a:spcBef>
                <a:spcPct val="20000"/>
              </a:spcBef>
              <a:buClr>
                <a:srgbClr val="000066"/>
              </a:buClr>
              <a:buChar char="•"/>
              <a:defRPr sz="2000">
                <a:solidFill>
                  <a:srgbClr val="00006E"/>
                </a:solidFill>
                <a:latin typeface="Arial" pitchFamily="34" charset="0"/>
              </a:defRPr>
            </a:lvl3pPr>
            <a:lvl4pPr marL="1600200" indent="-228600">
              <a:spcBef>
                <a:spcPct val="20000"/>
              </a:spcBef>
              <a:buClr>
                <a:srgbClr val="000066"/>
              </a:buClr>
              <a:buChar char="•"/>
              <a:defRPr>
                <a:solidFill>
                  <a:srgbClr val="00006E"/>
                </a:solidFill>
                <a:latin typeface="Arial" pitchFamily="34" charset="0"/>
              </a:defRPr>
            </a:lvl4pPr>
            <a:lvl5pPr marL="2057400" indent="-228600">
              <a:spcBef>
                <a:spcPct val="20000"/>
              </a:spcBef>
              <a:buClr>
                <a:srgbClr val="000066"/>
              </a:buClr>
              <a:buChar char="•"/>
              <a:defRPr sz="1600">
                <a:solidFill>
                  <a:srgbClr val="00006E"/>
                </a:solidFill>
                <a:latin typeface="Arial" pitchFamily="34" charset="0"/>
              </a:defRPr>
            </a:lvl5pPr>
            <a:lvl6pPr marL="2514600" indent="-228600" eaLnBrk="0" fontAlgn="base" hangingPunct="0">
              <a:spcBef>
                <a:spcPct val="20000"/>
              </a:spcBef>
              <a:spcAft>
                <a:spcPct val="0"/>
              </a:spcAft>
              <a:buClr>
                <a:srgbClr val="000066"/>
              </a:buClr>
              <a:buChar char="•"/>
              <a:defRPr sz="1600">
                <a:solidFill>
                  <a:srgbClr val="00006E"/>
                </a:solidFill>
                <a:latin typeface="Arial" pitchFamily="34" charset="0"/>
              </a:defRPr>
            </a:lvl6pPr>
            <a:lvl7pPr marL="2971800" indent="-228600" eaLnBrk="0" fontAlgn="base" hangingPunct="0">
              <a:spcBef>
                <a:spcPct val="20000"/>
              </a:spcBef>
              <a:spcAft>
                <a:spcPct val="0"/>
              </a:spcAft>
              <a:buClr>
                <a:srgbClr val="000066"/>
              </a:buClr>
              <a:buChar char="•"/>
              <a:defRPr sz="1600">
                <a:solidFill>
                  <a:srgbClr val="00006E"/>
                </a:solidFill>
                <a:latin typeface="Arial" pitchFamily="34" charset="0"/>
              </a:defRPr>
            </a:lvl7pPr>
            <a:lvl8pPr marL="3429000" indent="-228600" eaLnBrk="0" fontAlgn="base" hangingPunct="0">
              <a:spcBef>
                <a:spcPct val="20000"/>
              </a:spcBef>
              <a:spcAft>
                <a:spcPct val="0"/>
              </a:spcAft>
              <a:buClr>
                <a:srgbClr val="000066"/>
              </a:buClr>
              <a:buChar char="•"/>
              <a:defRPr sz="1600">
                <a:solidFill>
                  <a:srgbClr val="00006E"/>
                </a:solidFill>
                <a:latin typeface="Arial" pitchFamily="34" charset="0"/>
              </a:defRPr>
            </a:lvl8pPr>
            <a:lvl9pPr marL="3886200" indent="-228600" eaLnBrk="0" fontAlgn="base" hangingPunct="0">
              <a:spcBef>
                <a:spcPct val="20000"/>
              </a:spcBef>
              <a:spcAft>
                <a:spcPct val="0"/>
              </a:spcAft>
              <a:buClr>
                <a:srgbClr val="000066"/>
              </a:buClr>
              <a:buChar char="•"/>
              <a:defRPr sz="1600">
                <a:solidFill>
                  <a:srgbClr val="00006E"/>
                </a:solidFill>
                <a:latin typeface="Arial" pitchFamily="34" charset="0"/>
              </a:defRPr>
            </a:lvl9pPr>
          </a:lstStyle>
          <a:p>
            <a:pPr>
              <a:spcBef>
                <a:spcPct val="50000"/>
              </a:spcBef>
              <a:buClrTx/>
              <a:buFontTx/>
              <a:buNone/>
            </a:pPr>
            <a:endParaRPr lang="cs-CZ" altLang="en-US" sz="2400">
              <a:latin typeface="Arial Black" pitchFamily="34" charset="0"/>
            </a:endParaRPr>
          </a:p>
        </p:txBody>
      </p:sp>
      <p:sp>
        <p:nvSpPr>
          <p:cNvPr id="212998" name="Rectangle 6">
            <a:extLst>
              <a:ext uri="{FF2B5EF4-FFF2-40B4-BE49-F238E27FC236}">
                <a16:creationId xmlns:a16="http://schemas.microsoft.com/office/drawing/2014/main" id="{94322724-D414-4961-8A84-D2D73EF0E4F4}"/>
              </a:ext>
            </a:extLst>
          </p:cNvPr>
          <p:cNvSpPr>
            <a:spLocks noChangeArrowheads="1"/>
          </p:cNvSpPr>
          <p:nvPr/>
        </p:nvSpPr>
        <p:spPr bwMode="auto">
          <a:xfrm>
            <a:off x="380492" y="332656"/>
            <a:ext cx="9145587" cy="6842899"/>
          </a:xfrm>
          <a:prstGeom prst="rect">
            <a:avLst/>
          </a:prstGeom>
          <a:noFill/>
          <a:ln w="9525" algn="ctr">
            <a:noFill/>
            <a:miter lim="800000"/>
            <a:headEnd/>
            <a:tailEnd/>
          </a:ln>
          <a:effectLst/>
        </p:spPr>
        <p:txBody>
          <a:bodyPr>
            <a:spAutoFit/>
          </a:bodyPr>
          <a:lstStyle/>
          <a:p>
            <a:pPr algn="ctr">
              <a:defRPr/>
            </a:pPr>
            <a:r>
              <a:rPr lang="cs-CZ" sz="3600" u="sng" dirty="0">
                <a:solidFill>
                  <a:schemeClr val="accent2">
                    <a:lumMod val="50000"/>
                  </a:schemeClr>
                </a:solidFill>
                <a:latin typeface="Arial" charset="0"/>
              </a:rPr>
              <a:t>Účelná </a:t>
            </a:r>
            <a:r>
              <a:rPr lang="cs-CZ" sz="3600" u="sng" dirty="0" err="1">
                <a:solidFill>
                  <a:schemeClr val="accent2">
                    <a:lumMod val="50000"/>
                  </a:schemeClr>
                </a:solidFill>
                <a:latin typeface="Arial" charset="0"/>
              </a:rPr>
              <a:t>hemoterapie</a:t>
            </a:r>
            <a:endParaRPr lang="cs-CZ" sz="3600" u="sng" dirty="0">
              <a:solidFill>
                <a:schemeClr val="accent2">
                  <a:lumMod val="50000"/>
                </a:schemeClr>
              </a:solidFill>
              <a:latin typeface="Arial" charset="0"/>
            </a:endParaRPr>
          </a:p>
          <a:p>
            <a:pPr>
              <a:defRPr/>
            </a:pPr>
            <a:endParaRPr lang="cs-CZ" sz="2000" u="sng" dirty="0">
              <a:solidFill>
                <a:srgbClr val="000066"/>
              </a:solidFill>
              <a:latin typeface="Arial" charset="0"/>
            </a:endParaRPr>
          </a:p>
          <a:p>
            <a:pPr algn="just">
              <a:defRPr/>
            </a:pPr>
            <a:r>
              <a:rPr lang="cs-CZ" sz="2000" dirty="0">
                <a:solidFill>
                  <a:schemeClr val="tx1"/>
                </a:solidFill>
                <a:latin typeface="Arial" charset="0"/>
              </a:rPr>
              <a:t>= </a:t>
            </a:r>
            <a:r>
              <a:rPr lang="cs-CZ" dirty="0">
                <a:solidFill>
                  <a:schemeClr val="tx1"/>
                </a:solidFill>
                <a:latin typeface="Arial" charset="0"/>
              </a:rPr>
              <a:t>postup, při kterém jsou aplikovány TP lege </a:t>
            </a:r>
            <a:r>
              <a:rPr lang="cs-CZ" dirty="0" err="1">
                <a:solidFill>
                  <a:schemeClr val="tx1"/>
                </a:solidFill>
                <a:latin typeface="Arial" charset="0"/>
              </a:rPr>
              <a:t>artis</a:t>
            </a:r>
            <a:r>
              <a:rPr lang="cs-CZ" dirty="0">
                <a:solidFill>
                  <a:schemeClr val="tx1"/>
                </a:solidFill>
                <a:latin typeface="Arial" charset="0"/>
              </a:rPr>
              <a:t>, zaručující maximální efektivitu léčby při omezení známých rizik na minimum.</a:t>
            </a:r>
          </a:p>
          <a:p>
            <a:pPr algn="just">
              <a:defRPr/>
            </a:pPr>
            <a:endParaRPr lang="cs-CZ" sz="1800" dirty="0">
              <a:solidFill>
                <a:schemeClr val="tx1"/>
              </a:solidFill>
              <a:latin typeface="Arial" charset="0"/>
            </a:endParaRPr>
          </a:p>
          <a:p>
            <a:r>
              <a:rPr lang="cs-CZ" b="0" dirty="0">
                <a:solidFill>
                  <a:srgbClr val="000066"/>
                </a:solidFill>
                <a:latin typeface="Arial" charset="0"/>
              </a:rPr>
              <a:t>= pacient dostává</a:t>
            </a:r>
          </a:p>
          <a:p>
            <a:pPr marL="457200" indent="-457200">
              <a:spcAft>
                <a:spcPts val="500"/>
              </a:spcAft>
              <a:buFont typeface="Arial" panose="020B0604020202020204" pitchFamily="34" charset="0"/>
              <a:buChar char="•"/>
            </a:pPr>
            <a:r>
              <a:rPr lang="cs-CZ" b="0" dirty="0">
                <a:solidFill>
                  <a:srgbClr val="000066"/>
                </a:solidFill>
                <a:latin typeface="Arial" charset="0"/>
              </a:rPr>
              <a:t>pouze ty přípravky (složky krve), které potřebuje </a:t>
            </a:r>
          </a:p>
          <a:p>
            <a:pPr marL="457200" indent="-457200">
              <a:spcAft>
                <a:spcPts val="500"/>
              </a:spcAft>
              <a:buFont typeface="Arial" panose="020B0604020202020204" pitchFamily="34" charset="0"/>
              <a:buChar char="•"/>
            </a:pPr>
            <a:r>
              <a:rPr lang="cs-CZ" b="0" dirty="0">
                <a:solidFill>
                  <a:srgbClr val="000066"/>
                </a:solidFill>
                <a:latin typeface="Arial" charset="0"/>
              </a:rPr>
              <a:t>v potřebném / správném množství a ve správnou chvíli</a:t>
            </a:r>
          </a:p>
          <a:p>
            <a:pPr marL="457200" indent="-457200">
              <a:spcAft>
                <a:spcPts val="500"/>
              </a:spcAft>
              <a:buFont typeface="Arial" panose="020B0604020202020204" pitchFamily="34" charset="0"/>
              <a:buChar char="•"/>
            </a:pPr>
            <a:r>
              <a:rPr lang="cs-CZ" b="0" dirty="0">
                <a:solidFill>
                  <a:srgbClr val="000066"/>
                </a:solidFill>
                <a:latin typeface="Arial" charset="0"/>
              </a:rPr>
              <a:t>přípravky podané kvalifikovaným personálem a s provedením všech zabezpečovacích zkoušek a postupů</a:t>
            </a:r>
          </a:p>
          <a:p>
            <a:pPr marL="457200" indent="-457200">
              <a:spcAft>
                <a:spcPts val="500"/>
              </a:spcAft>
              <a:buFont typeface="Arial" panose="020B0604020202020204" pitchFamily="34" charset="0"/>
              <a:buChar char="•"/>
            </a:pPr>
            <a:r>
              <a:rPr lang="cs-CZ" b="0" dirty="0">
                <a:solidFill>
                  <a:srgbClr val="000066"/>
                </a:solidFill>
                <a:latin typeface="Arial" charset="0"/>
              </a:rPr>
              <a:t>maximálně bezpečné transfuzní přípravky</a:t>
            </a:r>
          </a:p>
          <a:p>
            <a:pPr algn="ctr">
              <a:defRPr/>
            </a:pPr>
            <a:endParaRPr lang="cs-CZ" sz="3600" u="sng" dirty="0">
              <a:solidFill>
                <a:schemeClr val="accent6">
                  <a:lumMod val="50000"/>
                </a:schemeClr>
              </a:solidFill>
              <a:latin typeface="Arial" charset="0"/>
            </a:endParaRPr>
          </a:p>
          <a:p>
            <a:pPr algn="just">
              <a:defRPr/>
            </a:pPr>
            <a:endParaRPr lang="cs-CZ" sz="3200" dirty="0">
              <a:solidFill>
                <a:schemeClr val="tx1"/>
              </a:solidFill>
              <a:latin typeface="Arial" charset="0"/>
            </a:endParaRPr>
          </a:p>
          <a:p>
            <a:pPr algn="just">
              <a:defRPr/>
            </a:pPr>
            <a:endParaRPr lang="cs-CZ" sz="3200" dirty="0">
              <a:solidFill>
                <a:schemeClr val="tx1"/>
              </a:solidFill>
              <a:latin typeface="Arial" charset="0"/>
            </a:endParaRPr>
          </a:p>
          <a:p>
            <a:pPr algn="just">
              <a:defRPr/>
            </a:pPr>
            <a:endParaRPr lang="cs-CZ" sz="3200" dirty="0">
              <a:solidFill>
                <a:schemeClr val="tx1"/>
              </a:solidFill>
              <a:latin typeface="Arial" charset="0"/>
            </a:endParaRPr>
          </a:p>
        </p:txBody>
      </p:sp>
    </p:spTree>
    <p:extLst>
      <p:ext uri="{BB962C8B-B14F-4D97-AF65-F5344CB8AC3E}">
        <p14:creationId xmlns:p14="http://schemas.microsoft.com/office/powerpoint/2010/main" val="360280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99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998">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299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47118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2" name="TextovéPole 1"/>
          <p:cNvSpPr txBox="1"/>
          <p:nvPr/>
        </p:nvSpPr>
        <p:spPr>
          <a:xfrm>
            <a:off x="740532" y="260648"/>
            <a:ext cx="8640960" cy="461665"/>
          </a:xfrm>
          <a:prstGeom prst="rect">
            <a:avLst/>
          </a:prstGeom>
          <a:noFill/>
        </p:spPr>
        <p:txBody>
          <a:bodyPr wrap="square" rtlCol="0">
            <a:spAutoFit/>
          </a:bodyPr>
          <a:lstStyle/>
          <a:p>
            <a:r>
              <a:rPr lang="cs-CZ" sz="2400" dirty="0">
                <a:effectLst>
                  <a:outerShdw blurRad="38100" dist="38100" dir="2700000" algn="tl">
                    <a:srgbClr val="000000">
                      <a:alpha val="43137"/>
                    </a:srgbClr>
                  </a:outerShdw>
                </a:effectLst>
              </a:rPr>
              <a:t>Podíl NAT na </a:t>
            </a:r>
            <a:r>
              <a:rPr lang="cs-CZ" sz="2400" dirty="0" err="1">
                <a:effectLst>
                  <a:outerShdw blurRad="38100" dist="38100" dir="2700000" algn="tl">
                    <a:srgbClr val="000000">
                      <a:alpha val="43137"/>
                    </a:srgbClr>
                  </a:outerShdw>
                </a:effectLst>
              </a:rPr>
              <a:t>screeningu</a:t>
            </a:r>
            <a:r>
              <a:rPr lang="cs-CZ" sz="2400" dirty="0">
                <a:effectLst>
                  <a:outerShdw blurRad="38100" dist="38100" dir="2700000" algn="tl">
                    <a:srgbClr val="000000">
                      <a:alpha val="43137"/>
                    </a:srgbClr>
                  </a:outerShdw>
                </a:effectLst>
              </a:rPr>
              <a:t> dárců krve – svět celkem</a:t>
            </a:r>
          </a:p>
        </p:txBody>
      </p:sp>
      <p:sp>
        <p:nvSpPr>
          <p:cNvPr id="4" name="TextovéPole 3"/>
          <p:cNvSpPr txBox="1"/>
          <p:nvPr/>
        </p:nvSpPr>
        <p:spPr>
          <a:xfrm>
            <a:off x="92460" y="1135957"/>
            <a:ext cx="3276364" cy="1938992"/>
          </a:xfrm>
          <a:prstGeom prst="rect">
            <a:avLst/>
          </a:prstGeom>
          <a:noFill/>
        </p:spPr>
        <p:txBody>
          <a:bodyPr wrap="square" rtlCol="0">
            <a:spAutoFit/>
          </a:bodyPr>
          <a:lstStyle/>
          <a:p>
            <a:pPr algn="ctr"/>
            <a:r>
              <a:rPr lang="cs-CZ" sz="2400" dirty="0">
                <a:solidFill>
                  <a:srgbClr val="00B050"/>
                </a:solidFill>
              </a:rPr>
              <a:t>200 států / 65 NAT </a:t>
            </a:r>
          </a:p>
          <a:p>
            <a:pPr algn="ctr"/>
            <a:endParaRPr lang="cs-CZ" sz="2400" dirty="0">
              <a:solidFill>
                <a:srgbClr val="00B050"/>
              </a:solidFill>
            </a:endParaRPr>
          </a:p>
          <a:p>
            <a:pPr algn="ctr"/>
            <a:r>
              <a:rPr lang="cs-CZ" sz="2400" dirty="0">
                <a:solidFill>
                  <a:srgbClr val="00B050"/>
                </a:solidFill>
              </a:rPr>
              <a:t>= </a:t>
            </a:r>
          </a:p>
          <a:p>
            <a:pPr algn="ctr"/>
            <a:endParaRPr lang="cs-CZ" sz="2400" dirty="0">
              <a:solidFill>
                <a:srgbClr val="00B050"/>
              </a:solidFill>
            </a:endParaRPr>
          </a:p>
          <a:p>
            <a:pPr algn="ctr"/>
            <a:r>
              <a:rPr lang="cs-CZ" sz="2400" dirty="0">
                <a:solidFill>
                  <a:srgbClr val="00B050"/>
                </a:solidFill>
              </a:rPr>
              <a:t>32 %</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8211" y="1628800"/>
            <a:ext cx="3718905" cy="3572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5909555" y="3658757"/>
            <a:ext cx="3996445" cy="1938992"/>
          </a:xfrm>
          <a:prstGeom prst="rect">
            <a:avLst/>
          </a:prstGeom>
          <a:noFill/>
        </p:spPr>
        <p:txBody>
          <a:bodyPr wrap="square" rtlCol="0">
            <a:spAutoFit/>
          </a:bodyPr>
          <a:lstStyle/>
          <a:p>
            <a:pPr algn="ctr"/>
            <a:r>
              <a:rPr lang="cs-CZ" sz="2400" dirty="0">
                <a:solidFill>
                  <a:srgbClr val="FF0000"/>
                </a:solidFill>
              </a:rPr>
              <a:t>7,0 mld. / 5,0 mld. NAT </a:t>
            </a:r>
          </a:p>
          <a:p>
            <a:pPr algn="ctr"/>
            <a:endParaRPr lang="cs-CZ" sz="2400" dirty="0">
              <a:solidFill>
                <a:srgbClr val="FF0000"/>
              </a:solidFill>
            </a:endParaRPr>
          </a:p>
          <a:p>
            <a:pPr algn="ctr"/>
            <a:r>
              <a:rPr lang="cs-CZ" sz="2400" dirty="0">
                <a:solidFill>
                  <a:srgbClr val="FF0000"/>
                </a:solidFill>
              </a:rPr>
              <a:t>= </a:t>
            </a:r>
          </a:p>
          <a:p>
            <a:pPr algn="ctr"/>
            <a:endParaRPr lang="cs-CZ" sz="2400" dirty="0">
              <a:solidFill>
                <a:srgbClr val="FF0000"/>
              </a:solidFill>
            </a:endParaRPr>
          </a:p>
          <a:p>
            <a:pPr algn="ctr"/>
            <a:r>
              <a:rPr lang="cs-CZ" sz="2400" dirty="0">
                <a:solidFill>
                  <a:srgbClr val="FF0000"/>
                </a:solidFill>
              </a:rPr>
              <a:t>70 %</a:t>
            </a:r>
          </a:p>
        </p:txBody>
      </p:sp>
    </p:spTree>
    <p:extLst>
      <p:ext uri="{BB962C8B-B14F-4D97-AF65-F5344CB8AC3E}">
        <p14:creationId xmlns:p14="http://schemas.microsoft.com/office/powerpoint/2010/main" val="300904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47118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2" name="TextovéPole 1"/>
          <p:cNvSpPr txBox="1"/>
          <p:nvPr/>
        </p:nvSpPr>
        <p:spPr>
          <a:xfrm>
            <a:off x="183916" y="152636"/>
            <a:ext cx="9613068" cy="523220"/>
          </a:xfrm>
          <a:prstGeom prst="rect">
            <a:avLst/>
          </a:prstGeom>
          <a:noFill/>
        </p:spPr>
        <p:txBody>
          <a:bodyPr wrap="square" rtlCol="0">
            <a:spAutoFit/>
          </a:bodyPr>
          <a:lstStyle/>
          <a:p>
            <a:pPr algn="ctr"/>
            <a:r>
              <a:rPr lang="cs-CZ" sz="2800" dirty="0"/>
              <a:t>Konstatování : </a:t>
            </a:r>
          </a:p>
        </p:txBody>
      </p:sp>
      <p:sp>
        <p:nvSpPr>
          <p:cNvPr id="4" name="TextovéPole 3"/>
          <p:cNvSpPr txBox="1"/>
          <p:nvPr/>
        </p:nvSpPr>
        <p:spPr>
          <a:xfrm>
            <a:off x="164468" y="970237"/>
            <a:ext cx="9613068" cy="4770537"/>
          </a:xfrm>
          <a:prstGeom prst="rect">
            <a:avLst/>
          </a:prstGeom>
          <a:noFill/>
        </p:spPr>
        <p:txBody>
          <a:bodyPr wrap="square" rtlCol="0">
            <a:spAutoFit/>
          </a:bodyPr>
          <a:lstStyle/>
          <a:p>
            <a:r>
              <a:rPr lang="cs-CZ" sz="2800" dirty="0">
                <a:solidFill>
                  <a:srgbClr val="002060"/>
                </a:solidFill>
                <a:latin typeface="+mn-lt"/>
              </a:rPr>
              <a:t>Úroveň bezpečnosti </a:t>
            </a:r>
            <a:r>
              <a:rPr lang="cs-CZ" sz="2800" dirty="0" err="1">
                <a:solidFill>
                  <a:srgbClr val="002060"/>
                </a:solidFill>
                <a:latin typeface="+mn-lt"/>
              </a:rPr>
              <a:t>hemoterapie</a:t>
            </a:r>
            <a:r>
              <a:rPr lang="cs-CZ" sz="2800" dirty="0">
                <a:solidFill>
                  <a:srgbClr val="002060"/>
                </a:solidFill>
                <a:latin typeface="+mn-lt"/>
              </a:rPr>
              <a:t> v ČR z hlediska přenosu krví přenosných nákaz tedy nebyla dosud  vyhovující.</a:t>
            </a:r>
          </a:p>
          <a:p>
            <a:endParaRPr lang="cs-CZ" sz="2800" dirty="0">
              <a:solidFill>
                <a:srgbClr val="002060"/>
              </a:solidFill>
              <a:latin typeface="+mn-lt"/>
            </a:endParaRPr>
          </a:p>
          <a:p>
            <a:endParaRPr lang="cs-CZ" sz="2800" dirty="0">
              <a:solidFill>
                <a:srgbClr val="002060"/>
              </a:solidFill>
              <a:latin typeface="+mn-lt"/>
            </a:endParaRPr>
          </a:p>
          <a:p>
            <a:pPr lvl="1"/>
            <a:r>
              <a:rPr lang="cs-CZ" sz="2800" dirty="0">
                <a:latin typeface="+mn-lt"/>
              </a:rPr>
              <a:t>Nejohroženějšími skupinami pacientů jsou </a:t>
            </a:r>
            <a:r>
              <a:rPr lang="cs-CZ" sz="2800" dirty="0" err="1">
                <a:latin typeface="+mn-lt"/>
              </a:rPr>
              <a:t>polytransfundovaní</a:t>
            </a:r>
            <a:r>
              <a:rPr lang="cs-CZ" sz="2800" dirty="0">
                <a:latin typeface="+mn-lt"/>
              </a:rPr>
              <a:t>, zpravidla onkologičtí a </a:t>
            </a:r>
            <a:r>
              <a:rPr lang="cs-CZ" sz="2800" dirty="0" err="1">
                <a:latin typeface="+mn-lt"/>
              </a:rPr>
              <a:t>hematoonkologičtí</a:t>
            </a:r>
            <a:r>
              <a:rPr lang="cs-CZ" sz="2800" dirty="0">
                <a:latin typeface="+mn-lt"/>
              </a:rPr>
              <a:t> pacienti, kterým případný přenos závažné infekce  dále významně komplikuje jejich, již tak závažný, zdravotní stav.</a:t>
            </a:r>
          </a:p>
          <a:p>
            <a:pPr algn="just"/>
            <a:endParaRPr lang="cs-CZ" sz="2400" dirty="0">
              <a:solidFill>
                <a:schemeClr val="accent6"/>
              </a:solidFill>
            </a:endParaRPr>
          </a:p>
        </p:txBody>
      </p:sp>
    </p:spTree>
    <p:extLst>
      <p:ext uri="{BB962C8B-B14F-4D97-AF65-F5344CB8AC3E}">
        <p14:creationId xmlns:p14="http://schemas.microsoft.com/office/powerpoint/2010/main" val="3375083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5" name="Text Box 3"/>
          <p:cNvSpPr txBox="1">
            <a:spLocks noChangeArrowheads="1"/>
          </p:cNvSpPr>
          <p:nvPr/>
        </p:nvSpPr>
        <p:spPr bwMode="auto">
          <a:xfrm>
            <a:off x="1136650" y="1989138"/>
            <a:ext cx="4968875" cy="457200"/>
          </a:xfrm>
          <a:prstGeom prst="rect">
            <a:avLst/>
          </a:prstGeom>
          <a:noFill/>
          <a:ln w="9525" algn="ctr">
            <a:noFill/>
            <a:miter lim="800000"/>
            <a:headEnd/>
            <a:tailEnd/>
          </a:ln>
          <a:effectLst/>
        </p:spPr>
        <p:txBody>
          <a:bodyPr>
            <a:spAutoFit/>
          </a:bodyPr>
          <a:lstStyle/>
          <a:p>
            <a:pPr>
              <a:spcBef>
                <a:spcPct val="50000"/>
              </a:spcBef>
            </a:pPr>
            <a:endParaRPr lang="cs-CZ"/>
          </a:p>
        </p:txBody>
      </p:sp>
      <p:sp>
        <p:nvSpPr>
          <p:cNvPr id="212998" name="Rectangle 6"/>
          <p:cNvSpPr>
            <a:spLocks noChangeArrowheads="1"/>
          </p:cNvSpPr>
          <p:nvPr/>
        </p:nvSpPr>
        <p:spPr bwMode="auto">
          <a:xfrm>
            <a:off x="200472" y="408048"/>
            <a:ext cx="9705528" cy="4585871"/>
          </a:xfrm>
          <a:prstGeom prst="rect">
            <a:avLst/>
          </a:prstGeom>
          <a:noFill/>
          <a:ln w="9525" algn="ctr">
            <a:noFill/>
            <a:miter lim="800000"/>
            <a:headEnd/>
            <a:tailEnd/>
          </a:ln>
          <a:effectLst/>
        </p:spPr>
        <p:txBody>
          <a:bodyPr wrap="square">
            <a:spAutoFit/>
          </a:bodyPr>
          <a:lstStyle/>
          <a:p>
            <a:pPr algn="ctr"/>
            <a:r>
              <a:rPr lang="cs-CZ" sz="3200" u="sng" dirty="0">
                <a:solidFill>
                  <a:srgbClr val="000066"/>
                </a:solidFill>
                <a:latin typeface="Arial" charset="0"/>
              </a:rPr>
              <a:t>Bezpečné přípravky</a:t>
            </a:r>
          </a:p>
          <a:p>
            <a:endParaRPr lang="cs-CZ" sz="3600" u="sng" dirty="0">
              <a:solidFill>
                <a:srgbClr val="000066"/>
              </a:solidFill>
              <a:latin typeface="Arial" charset="0"/>
            </a:endParaRPr>
          </a:p>
          <a:p>
            <a:pPr marL="457200" indent="-457200">
              <a:buFont typeface="Arial" panose="020B0604020202020204" pitchFamily="34" charset="0"/>
              <a:buChar char="•"/>
            </a:pPr>
            <a:r>
              <a:rPr lang="cs-CZ" sz="2800" dirty="0">
                <a:solidFill>
                  <a:srgbClr val="C00000"/>
                </a:solidFill>
                <a:latin typeface="Arial" charset="0"/>
              </a:rPr>
              <a:t>z hlediska rizika přenosu infekce</a:t>
            </a:r>
          </a:p>
          <a:p>
            <a:pPr marL="914400" lvl="1" indent="-457200">
              <a:buFont typeface="Wingdings" panose="05000000000000000000" pitchFamily="2" charset="2"/>
              <a:buChar char="ü"/>
            </a:pPr>
            <a:r>
              <a:rPr lang="cs-CZ" sz="2800" b="0" dirty="0">
                <a:solidFill>
                  <a:srgbClr val="000066"/>
                </a:solidFill>
                <a:latin typeface="Arial" charset="0"/>
              </a:rPr>
              <a:t>od bezpříspěvkových dárců</a:t>
            </a:r>
          </a:p>
          <a:p>
            <a:pPr marL="914400" lvl="1" indent="-457200">
              <a:buFont typeface="Wingdings" panose="05000000000000000000" pitchFamily="2" charset="2"/>
              <a:buChar char="ü"/>
            </a:pPr>
            <a:r>
              <a:rPr lang="cs-CZ" sz="2800" b="0" dirty="0">
                <a:solidFill>
                  <a:srgbClr val="000066"/>
                </a:solidFill>
                <a:latin typeface="Arial" charset="0"/>
              </a:rPr>
              <a:t>vyšetřené sérologicky + NAT</a:t>
            </a:r>
          </a:p>
          <a:p>
            <a:pPr marL="914400" lvl="1" indent="-457200">
              <a:buFont typeface="Wingdings" panose="05000000000000000000" pitchFamily="2" charset="2"/>
              <a:buChar char="ü"/>
            </a:pPr>
            <a:r>
              <a:rPr lang="cs-CZ" sz="2800" b="0" dirty="0" err="1">
                <a:solidFill>
                  <a:srgbClr val="000066"/>
                </a:solidFill>
                <a:latin typeface="Arial" charset="0"/>
              </a:rPr>
              <a:t>deleukotizované</a:t>
            </a:r>
            <a:endParaRPr lang="cs-CZ" sz="2800" b="0" dirty="0">
              <a:solidFill>
                <a:srgbClr val="000066"/>
              </a:solidFill>
              <a:latin typeface="Arial" charset="0"/>
            </a:endParaRPr>
          </a:p>
          <a:p>
            <a:pPr marL="914400" lvl="1" indent="-457200">
              <a:buFont typeface="Wingdings" panose="05000000000000000000" pitchFamily="2" charset="2"/>
              <a:buChar char="ü"/>
            </a:pPr>
            <a:r>
              <a:rPr lang="cs-CZ" sz="2800" b="0" dirty="0">
                <a:solidFill>
                  <a:srgbClr val="000066"/>
                </a:solidFill>
                <a:latin typeface="Arial" charset="0"/>
              </a:rPr>
              <a:t>náhradní roztok místo plazmy (trombocyty)</a:t>
            </a:r>
          </a:p>
          <a:p>
            <a:pPr marL="914400" lvl="1" indent="-457200">
              <a:buFont typeface="Wingdings" panose="05000000000000000000" pitchFamily="2" charset="2"/>
              <a:buChar char="ü"/>
            </a:pPr>
            <a:r>
              <a:rPr lang="cs-CZ" sz="2800" b="0" dirty="0">
                <a:solidFill>
                  <a:srgbClr val="000066"/>
                </a:solidFill>
                <a:latin typeface="Arial" charset="0"/>
              </a:rPr>
              <a:t>po ošetření PRT</a:t>
            </a:r>
          </a:p>
          <a:p>
            <a:pPr marL="457200" indent="-457200">
              <a:buFont typeface="Arial" panose="020B0604020202020204" pitchFamily="34" charset="0"/>
              <a:buChar char="•"/>
            </a:pPr>
            <a:endParaRPr lang="cs-CZ" sz="2800" b="0" dirty="0">
              <a:solidFill>
                <a:srgbClr val="000066"/>
              </a:solidFill>
              <a:latin typeface="Arial" charset="0"/>
            </a:endParaRPr>
          </a:p>
          <a:p>
            <a:endParaRPr lang="cs-CZ" sz="2800" b="0" dirty="0">
              <a:solidFill>
                <a:srgbClr val="000066"/>
              </a:solidFill>
              <a:latin typeface="Arial" charset="0"/>
            </a:endParaRPr>
          </a:p>
        </p:txBody>
      </p:sp>
    </p:spTree>
    <p:extLst>
      <p:ext uri="{BB962C8B-B14F-4D97-AF65-F5344CB8AC3E}">
        <p14:creationId xmlns:p14="http://schemas.microsoft.com/office/powerpoint/2010/main" val="78698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2998">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299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299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299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29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812540" y="728700"/>
            <a:ext cx="8420100" cy="893763"/>
          </a:xfrm>
          <a:prstGeom prst="rect">
            <a:avLst/>
          </a:prstGeom>
          <a:noFill/>
          <a:ln w="9525">
            <a:noFill/>
            <a:miter lim="800000"/>
            <a:headEnd/>
            <a:tailEnd/>
          </a:ln>
          <a:effectLst/>
        </p:spPr>
        <p:txBody>
          <a:bodyPr anchor="b"/>
          <a:lstStyle/>
          <a:p>
            <a:pPr algn="ctr"/>
            <a:r>
              <a:rPr lang="cs-CZ" sz="2800" b="0" dirty="0">
                <a:solidFill>
                  <a:srgbClr val="00006E"/>
                </a:solidFill>
                <a:effectLst>
                  <a:outerShdw blurRad="38100" dist="38100" dir="2700000" algn="tl">
                    <a:srgbClr val="C0C0C0"/>
                  </a:outerShdw>
                </a:effectLst>
              </a:rPr>
              <a:t>Řešení ↑ bezpečnosti testování infekcí</a:t>
            </a:r>
          </a:p>
          <a:p>
            <a:pPr algn="ctr"/>
            <a:r>
              <a:rPr lang="cs-CZ" sz="2800" b="0" dirty="0">
                <a:solidFill>
                  <a:srgbClr val="00006E"/>
                </a:solidFill>
                <a:effectLst>
                  <a:outerShdw blurRad="38100" dist="38100" dir="2700000" algn="tl">
                    <a:srgbClr val="C0C0C0"/>
                  </a:outerShdw>
                </a:effectLst>
              </a:rPr>
              <a:t>- pionýři testování NAT v ČR</a:t>
            </a:r>
            <a:endParaRPr lang="en-US" sz="2800" b="0" dirty="0">
              <a:solidFill>
                <a:srgbClr val="00006E"/>
              </a:solidFill>
              <a:effectLst>
                <a:outerShdw blurRad="38100" dist="38100" dir="2700000" algn="tl">
                  <a:srgbClr val="C0C0C0"/>
                </a:outerShdw>
              </a:effectLst>
            </a:endParaRPr>
          </a:p>
        </p:txBody>
      </p:sp>
      <p:sp>
        <p:nvSpPr>
          <p:cNvPr id="212995" name="Rectangle 3"/>
          <p:cNvSpPr>
            <a:spLocks noGrp="1" noChangeArrowheads="1"/>
          </p:cNvSpPr>
          <p:nvPr>
            <p:ph type="body" sz="half" idx="1"/>
          </p:nvPr>
        </p:nvSpPr>
        <p:spPr>
          <a:xfrm>
            <a:off x="381000" y="1628800"/>
            <a:ext cx="8604448" cy="3456384"/>
          </a:xfrm>
          <a:noFill/>
          <a:ln/>
        </p:spPr>
        <p:txBody>
          <a:bodyPr/>
          <a:lstStyle/>
          <a:p>
            <a:pPr marL="354013" indent="-354013" algn="just">
              <a:spcBef>
                <a:spcPct val="0"/>
              </a:spcBef>
              <a:spcAft>
                <a:spcPts val="300"/>
              </a:spcAft>
            </a:pPr>
            <a:endParaRPr lang="cs-CZ" dirty="0">
              <a:cs typeface="Times New Roman" pitchFamily="18" charset="0"/>
            </a:endParaRPr>
          </a:p>
          <a:p>
            <a:pPr marL="354013" indent="-354013" algn="just">
              <a:spcBef>
                <a:spcPct val="0"/>
              </a:spcBef>
              <a:spcAft>
                <a:spcPts val="300"/>
              </a:spcAft>
            </a:pPr>
            <a:r>
              <a:rPr lang="cs-CZ" b="1" dirty="0">
                <a:solidFill>
                  <a:schemeClr val="tx1"/>
                </a:solidFill>
                <a:cs typeface="Times New Roman" pitchFamily="18" charset="0"/>
              </a:rPr>
              <a:t>2010 TTO FN Brno </a:t>
            </a:r>
            <a:r>
              <a:rPr lang="cs-CZ" dirty="0">
                <a:solidFill>
                  <a:schemeClr val="tx1"/>
                </a:solidFill>
                <a:cs typeface="Times New Roman" pitchFamily="18" charset="0"/>
              </a:rPr>
              <a:t>– VHB, VHC, HIV                  (od 2022 VHA, PV B19)</a:t>
            </a:r>
          </a:p>
          <a:p>
            <a:pPr marL="0" indent="0" algn="just">
              <a:spcBef>
                <a:spcPct val="0"/>
              </a:spcBef>
              <a:spcAft>
                <a:spcPts val="300"/>
              </a:spcAft>
              <a:buNone/>
            </a:pPr>
            <a:endParaRPr lang="cs-CZ" dirty="0">
              <a:solidFill>
                <a:schemeClr val="tx1"/>
              </a:solidFill>
              <a:cs typeface="Times New Roman" pitchFamily="18" charset="0"/>
            </a:endParaRPr>
          </a:p>
          <a:p>
            <a:pPr marL="354013" indent="-354013" algn="just">
              <a:spcBef>
                <a:spcPct val="0"/>
              </a:spcBef>
              <a:spcAft>
                <a:spcPts val="300"/>
              </a:spcAft>
            </a:pPr>
            <a:r>
              <a:rPr lang="cs-CZ" b="1" dirty="0">
                <a:solidFill>
                  <a:schemeClr val="tx1"/>
                </a:solidFill>
                <a:cs typeface="Times New Roman" pitchFamily="18" charset="0"/>
              </a:rPr>
              <a:t>2013 OHKT ÚVN Praha</a:t>
            </a:r>
            <a:r>
              <a:rPr lang="cs-CZ" dirty="0">
                <a:solidFill>
                  <a:schemeClr val="tx1"/>
                </a:solidFill>
                <a:cs typeface="Times New Roman" pitchFamily="18" charset="0"/>
              </a:rPr>
              <a:t> – VHB, VHC, HIV              (od 2/2014 +VHA, PV B19</a:t>
            </a:r>
          </a:p>
          <a:p>
            <a:pPr marL="0" indent="0" algn="just">
              <a:spcBef>
                <a:spcPct val="0"/>
              </a:spcBef>
              <a:spcAft>
                <a:spcPts val="300"/>
              </a:spcAft>
              <a:buNone/>
            </a:pPr>
            <a:endParaRPr lang="cs-CZ" dirty="0">
              <a:solidFill>
                <a:schemeClr val="tx1"/>
              </a:solidFill>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spcBef>
                <a:spcPct val="0"/>
              </a:spcBef>
              <a:spcAft>
                <a:spcPts val="300"/>
              </a:spcAft>
            </a:pPr>
            <a:endParaRPr lang="en-US" sz="3200" dirty="0">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lgn="just">
              <a:spcBef>
                <a:spcPct val="0"/>
              </a:spcBef>
              <a:spcAft>
                <a:spcPts val="300"/>
              </a:spcAft>
              <a:buFontTx/>
              <a:buNone/>
            </a:pPr>
            <a:endParaRPr lang="en-GB" sz="2400" dirty="0">
              <a:cs typeface="Times New Roman" pitchFamily="18" charset="0"/>
            </a:endParaRPr>
          </a:p>
        </p:txBody>
      </p:sp>
    </p:spTree>
    <p:extLst>
      <p:ext uri="{BB962C8B-B14F-4D97-AF65-F5344CB8AC3E}">
        <p14:creationId xmlns:p14="http://schemas.microsoft.com/office/powerpoint/2010/main" val="1976284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2" cstate="print"/>
          <a:srcRect/>
          <a:stretch>
            <a:fillRect/>
          </a:stretch>
        </p:blipFill>
        <p:spPr bwMode="auto">
          <a:xfrm>
            <a:off x="-1995772" y="-963488"/>
            <a:ext cx="16449827" cy="9253028"/>
          </a:xfrm>
          <a:prstGeom prst="rect">
            <a:avLst/>
          </a:prstGeom>
          <a:noFill/>
          <a:ln w="9525">
            <a:noFill/>
            <a:miter lim="800000"/>
            <a:headEnd/>
            <a:tailEnd/>
          </a:ln>
        </p:spPr>
      </p:pic>
      <p:sp>
        <p:nvSpPr>
          <p:cNvPr id="2" name="TextovéPole 1"/>
          <p:cNvSpPr txBox="1"/>
          <p:nvPr/>
        </p:nvSpPr>
        <p:spPr>
          <a:xfrm>
            <a:off x="3368824" y="-63388"/>
            <a:ext cx="3168352" cy="461665"/>
          </a:xfrm>
          <a:prstGeom prst="rect">
            <a:avLst/>
          </a:prstGeom>
          <a:solidFill>
            <a:srgbClr val="FFFF00"/>
          </a:solidFill>
        </p:spPr>
        <p:txBody>
          <a:bodyPr wrap="square" rtlCol="0">
            <a:spAutoFit/>
          </a:bodyPr>
          <a:lstStyle/>
          <a:p>
            <a:r>
              <a:rPr lang="cs-CZ" dirty="0"/>
              <a:t>srpen – září 2015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344489" y="0"/>
            <a:ext cx="9561512" cy="5985284"/>
          </a:xfrm>
        </p:spPr>
        <p:txBody>
          <a:bodyPr/>
          <a:lstStyle/>
          <a:p>
            <a:pPr algn="ctr">
              <a:lnSpc>
                <a:spcPct val="90000"/>
              </a:lnSpc>
              <a:spcAft>
                <a:spcPts val="300"/>
              </a:spcAft>
              <a:buFontTx/>
              <a:buNone/>
              <a:defRPr/>
            </a:pPr>
            <a:r>
              <a:rPr lang="cs-CZ" altLang="cs-CZ" sz="2400" b="1" dirty="0">
                <a:solidFill>
                  <a:srgbClr val="000066"/>
                </a:solidFill>
              </a:rPr>
              <a:t>Stanovisko STL ČLS JEP (</a:t>
            </a:r>
            <a:r>
              <a:rPr lang="cs-CZ" altLang="cs-CZ" sz="2400" b="1" dirty="0">
                <a:solidFill>
                  <a:srgbClr val="000066"/>
                </a:solidFill>
                <a:highlight>
                  <a:srgbClr val="FFFF00"/>
                </a:highlight>
              </a:rPr>
              <a:t>11/2015</a:t>
            </a:r>
            <a:r>
              <a:rPr lang="cs-CZ" altLang="cs-CZ" sz="2400" b="1" dirty="0">
                <a:solidFill>
                  <a:srgbClr val="000066"/>
                </a:solidFill>
              </a:rPr>
              <a:t>)</a:t>
            </a:r>
            <a:endParaRPr lang="cs-CZ" altLang="cs-CZ" sz="1400" b="1" u="sng" dirty="0">
              <a:solidFill>
                <a:srgbClr val="000066"/>
              </a:solidFill>
            </a:endParaRPr>
          </a:p>
          <a:p>
            <a:pPr algn="just">
              <a:lnSpc>
                <a:spcPct val="90000"/>
              </a:lnSpc>
              <a:spcAft>
                <a:spcPts val="300"/>
              </a:spcAft>
              <a:buFontTx/>
              <a:buAutoNum type="arabicParenR"/>
              <a:defRPr/>
            </a:pPr>
            <a:r>
              <a:rPr lang="cs-CZ" sz="1600" b="1" dirty="0">
                <a:solidFill>
                  <a:schemeClr val="tx1"/>
                </a:solidFill>
                <a:latin typeface="+mn-lt"/>
                <a:ea typeface="+mn-ea"/>
                <a:cs typeface="+mn-cs"/>
              </a:rPr>
              <a:t>Zachování  stávajícího režimu vyšetření dárců krve a jejích složek</a:t>
            </a:r>
          </a:p>
          <a:p>
            <a:pPr algn="just">
              <a:lnSpc>
                <a:spcPct val="90000"/>
              </a:lnSpc>
              <a:spcAft>
                <a:spcPts val="300"/>
              </a:spcAft>
              <a:buNone/>
              <a:defRPr/>
            </a:pPr>
            <a:r>
              <a:rPr lang="cs-CZ" sz="1600" b="1" dirty="0">
                <a:solidFill>
                  <a:schemeClr val="tx1"/>
                </a:solidFill>
                <a:latin typeface="+mn-lt"/>
                <a:ea typeface="+mn-ea"/>
                <a:cs typeface="+mn-cs"/>
              </a:rPr>
              <a:t>    </a:t>
            </a:r>
            <a:r>
              <a:rPr lang="cs-CZ" sz="1600" i="1" dirty="0">
                <a:solidFill>
                  <a:schemeClr val="tx1"/>
                </a:solidFill>
                <a:latin typeface="+mn-lt"/>
                <a:ea typeface="+mn-ea"/>
                <a:cs typeface="+mn-cs"/>
              </a:rPr>
              <a:t>Stávající režim testování je prováděn při vědomí zbytkového rizika přenosu infekčních chorob transfuzí. Tragický případ přenosu není odrazem narůstajícího rizika přenosu hepatitidy C v populaci. Přenos hepatitidy C v posledních 10 letech nedosahuje ani doposud kalkulovaného rizika cca 1/300 tis. transfuzí.</a:t>
            </a:r>
          </a:p>
          <a:p>
            <a:pPr algn="just">
              <a:lnSpc>
                <a:spcPct val="90000"/>
              </a:lnSpc>
              <a:spcAft>
                <a:spcPts val="300"/>
              </a:spcAft>
              <a:buNone/>
              <a:defRPr/>
            </a:pPr>
            <a:r>
              <a:rPr lang="cs-CZ" sz="1600" b="1" dirty="0">
                <a:solidFill>
                  <a:schemeClr val="tx1"/>
                </a:solidFill>
                <a:latin typeface="+mn-lt"/>
                <a:ea typeface="+mn-ea"/>
                <a:cs typeface="+mn-cs"/>
              </a:rPr>
              <a:t>2)</a:t>
            </a:r>
            <a:r>
              <a:rPr lang="cs-CZ" sz="1600" dirty="0">
                <a:solidFill>
                  <a:schemeClr val="tx1"/>
                </a:solidFill>
                <a:latin typeface="+mn-lt"/>
                <a:ea typeface="+mn-ea"/>
                <a:cs typeface="+mn-cs"/>
              </a:rPr>
              <a:t>   </a:t>
            </a:r>
            <a:r>
              <a:rPr lang="cs-CZ" sz="1600" b="1" dirty="0">
                <a:solidFill>
                  <a:schemeClr val="tx1"/>
                </a:solidFill>
                <a:latin typeface="+mn-lt"/>
                <a:ea typeface="+mn-ea"/>
                <a:cs typeface="+mn-cs"/>
              </a:rPr>
              <a:t>Rozšíření vyšetřovacího algoritmu</a:t>
            </a:r>
            <a:r>
              <a:rPr lang="cs-CZ" sz="1600" dirty="0">
                <a:solidFill>
                  <a:schemeClr val="tx1"/>
                </a:solidFill>
                <a:latin typeface="+mn-lt"/>
                <a:ea typeface="+mn-ea"/>
                <a:cs typeface="+mn-cs"/>
              </a:rPr>
              <a:t> </a:t>
            </a:r>
          </a:p>
          <a:p>
            <a:pPr lvl="1" algn="just">
              <a:lnSpc>
                <a:spcPct val="90000"/>
              </a:lnSpc>
              <a:spcAft>
                <a:spcPts val="300"/>
              </a:spcAft>
              <a:buAutoNum type="alphaLcParenR"/>
              <a:defRPr/>
            </a:pPr>
            <a:r>
              <a:rPr lang="cs-CZ" sz="1600" b="1" dirty="0">
                <a:solidFill>
                  <a:schemeClr val="tx1"/>
                </a:solidFill>
                <a:latin typeface="+mn-lt"/>
                <a:ea typeface="+mn-ea"/>
                <a:cs typeface="+mn-cs"/>
              </a:rPr>
              <a:t>zavedení testování HCV antigenu sérologicky</a:t>
            </a:r>
          </a:p>
          <a:p>
            <a:pPr lvl="1" algn="just">
              <a:lnSpc>
                <a:spcPct val="90000"/>
              </a:lnSpc>
              <a:spcAft>
                <a:spcPts val="300"/>
              </a:spcAft>
              <a:buNone/>
              <a:defRPr/>
            </a:pPr>
            <a:r>
              <a:rPr lang="cs-CZ" sz="1600" b="1" dirty="0"/>
              <a:t>     </a:t>
            </a:r>
            <a:r>
              <a:rPr lang="cs-CZ" sz="1600" b="1" dirty="0">
                <a:solidFill>
                  <a:schemeClr val="tx1"/>
                </a:solidFill>
                <a:latin typeface="+mn-lt"/>
                <a:ea typeface="+mn-ea"/>
                <a:cs typeface="+mn-cs"/>
              </a:rPr>
              <a:t> </a:t>
            </a:r>
            <a:r>
              <a:rPr lang="cs-CZ" sz="1600" i="1" dirty="0">
                <a:solidFill>
                  <a:schemeClr val="tx1"/>
                </a:solidFill>
                <a:latin typeface="+mn-lt"/>
                <a:ea typeface="+mn-ea"/>
                <a:cs typeface="+mn-cs"/>
              </a:rPr>
              <a:t>Výrazně zkrátí infekční okno a umožní detekci infekce v krátkém časovém intervalu po infekci HCV</a:t>
            </a:r>
            <a:r>
              <a:rPr lang="cs-CZ" sz="1600" dirty="0">
                <a:solidFill>
                  <a:schemeClr val="tx1"/>
                </a:solidFill>
                <a:latin typeface="+mn-lt"/>
                <a:ea typeface="+mn-ea"/>
                <a:cs typeface="+mn-cs"/>
              </a:rPr>
              <a:t> </a:t>
            </a:r>
            <a:endParaRPr lang="cs-CZ" altLang="cs-CZ" sz="1600" b="1" dirty="0"/>
          </a:p>
          <a:p>
            <a:pPr lvl="1">
              <a:lnSpc>
                <a:spcPct val="90000"/>
              </a:lnSpc>
              <a:spcAft>
                <a:spcPts val="300"/>
              </a:spcAft>
              <a:buNone/>
              <a:defRPr/>
            </a:pPr>
            <a:r>
              <a:rPr lang="cs-CZ" sz="1600" b="1" dirty="0">
                <a:solidFill>
                  <a:schemeClr val="tx1"/>
                </a:solidFill>
                <a:latin typeface="+mn-lt"/>
                <a:ea typeface="+mn-ea"/>
                <a:cs typeface="+mn-cs"/>
              </a:rPr>
              <a:t>b)  zavedení  HCV- NAT (vyšetření na úrovni nukleových kyselin) </a:t>
            </a:r>
            <a:r>
              <a:rPr lang="cs-CZ" sz="1600" dirty="0">
                <a:solidFill>
                  <a:schemeClr val="tx1"/>
                </a:solidFill>
                <a:latin typeface="+mn-lt"/>
                <a:ea typeface="+mn-ea"/>
                <a:cs typeface="+mn-cs"/>
              </a:rPr>
              <a:t>(individuální vyšetření nebo vyšetření směsí vzorků) </a:t>
            </a:r>
          </a:p>
          <a:p>
            <a:pPr lvl="1">
              <a:lnSpc>
                <a:spcPct val="90000"/>
              </a:lnSpc>
              <a:spcAft>
                <a:spcPts val="300"/>
              </a:spcAft>
              <a:buNone/>
              <a:defRPr/>
            </a:pPr>
            <a:r>
              <a:rPr lang="cs-CZ" sz="1600" i="1" dirty="0"/>
              <a:t>      </a:t>
            </a:r>
            <a:r>
              <a:rPr lang="cs-CZ" sz="1600" i="1" dirty="0">
                <a:solidFill>
                  <a:schemeClr val="tx1"/>
                </a:solidFill>
                <a:latin typeface="+mn-lt"/>
                <a:ea typeface="+mn-ea"/>
                <a:cs typeface="+mn-cs"/>
              </a:rPr>
              <a:t>Metoda umožňuje detekovat infekci v nejkratším intervalu po infekci. Záchyt „NAT-</a:t>
            </a:r>
            <a:r>
              <a:rPr lang="cs-CZ" sz="1600" i="1" dirty="0" err="1">
                <a:solidFill>
                  <a:schemeClr val="tx1"/>
                </a:solidFill>
                <a:latin typeface="+mn-lt"/>
                <a:ea typeface="+mn-ea"/>
                <a:cs typeface="+mn-cs"/>
              </a:rPr>
              <a:t>only</a:t>
            </a:r>
            <a:r>
              <a:rPr lang="cs-CZ" sz="1600" i="1" dirty="0">
                <a:solidFill>
                  <a:schemeClr val="tx1"/>
                </a:solidFill>
                <a:latin typeface="+mn-lt"/>
                <a:ea typeface="+mn-ea"/>
                <a:cs typeface="+mn-cs"/>
              </a:rPr>
              <a:t>“ pozitivních vzorků bude nízký, v řádu 1 „NAT-</a:t>
            </a:r>
            <a:r>
              <a:rPr lang="cs-CZ" sz="1600" i="1" dirty="0" err="1">
                <a:solidFill>
                  <a:schemeClr val="tx1"/>
                </a:solidFill>
                <a:latin typeface="+mn-lt"/>
                <a:ea typeface="+mn-ea"/>
                <a:cs typeface="+mn-cs"/>
              </a:rPr>
              <a:t>only</a:t>
            </a:r>
            <a:r>
              <a:rPr lang="cs-CZ" sz="1600" i="1" dirty="0">
                <a:solidFill>
                  <a:schemeClr val="tx1"/>
                </a:solidFill>
                <a:latin typeface="+mn-lt"/>
                <a:ea typeface="+mn-ea"/>
                <a:cs typeface="+mn-cs"/>
              </a:rPr>
              <a:t>“ pozitivní vzorek / 1 - 2 mil. vyšetření. </a:t>
            </a:r>
          </a:p>
          <a:p>
            <a:pPr>
              <a:lnSpc>
                <a:spcPct val="90000"/>
              </a:lnSpc>
              <a:spcAft>
                <a:spcPts val="300"/>
              </a:spcAft>
              <a:buNone/>
              <a:defRPr/>
            </a:pPr>
            <a:r>
              <a:rPr lang="cs-CZ" sz="1600" b="1" dirty="0">
                <a:solidFill>
                  <a:schemeClr val="tx1"/>
                </a:solidFill>
                <a:latin typeface="+mn-lt"/>
                <a:ea typeface="+mn-ea"/>
                <a:cs typeface="+mn-cs"/>
              </a:rPr>
              <a:t>3)</a:t>
            </a:r>
            <a:r>
              <a:rPr lang="cs-CZ" sz="1600" dirty="0">
                <a:solidFill>
                  <a:schemeClr val="tx1"/>
                </a:solidFill>
                <a:latin typeface="+mn-lt"/>
                <a:ea typeface="+mn-ea"/>
                <a:cs typeface="+mn-cs"/>
              </a:rPr>
              <a:t>   </a:t>
            </a:r>
            <a:r>
              <a:rPr lang="cs-CZ" sz="1600" b="1" dirty="0">
                <a:solidFill>
                  <a:schemeClr val="tx1"/>
                </a:solidFill>
                <a:latin typeface="+mn-lt"/>
                <a:ea typeface="+mn-ea"/>
                <a:cs typeface="+mn-cs"/>
              </a:rPr>
              <a:t>Patogen-redukce transfuzních přípravků</a:t>
            </a:r>
          </a:p>
          <a:p>
            <a:pPr>
              <a:lnSpc>
                <a:spcPct val="90000"/>
              </a:lnSpc>
              <a:spcAft>
                <a:spcPts val="300"/>
              </a:spcAft>
              <a:buNone/>
              <a:defRPr/>
            </a:pPr>
            <a:r>
              <a:rPr lang="cs-CZ" sz="1600" b="1" i="1" dirty="0"/>
              <a:t>      </a:t>
            </a:r>
            <a:r>
              <a:rPr lang="cs-CZ" sz="1600" i="1" dirty="0">
                <a:solidFill>
                  <a:schemeClr val="tx1"/>
                </a:solidFill>
                <a:latin typeface="+mn-lt"/>
                <a:ea typeface="+mn-ea"/>
                <a:cs typeface="+mn-cs"/>
              </a:rPr>
              <a:t>Významně snižuje riziko přenosu všech infekčních agens (pokud mají DNA/RNA). Postup je dostupný pro trombocyty a plazmu (tam je zaměnitelný s t. č. prováděnou karanténou). </a:t>
            </a:r>
          </a:p>
          <a:p>
            <a:pPr>
              <a:lnSpc>
                <a:spcPct val="90000"/>
              </a:lnSpc>
              <a:spcAft>
                <a:spcPts val="300"/>
              </a:spcAft>
              <a:buNone/>
              <a:defRPr/>
            </a:pPr>
            <a:r>
              <a:rPr lang="cs-CZ" sz="1600" b="1" dirty="0">
                <a:solidFill>
                  <a:schemeClr val="tx1"/>
                </a:solidFill>
                <a:latin typeface="+mn-lt"/>
                <a:ea typeface="+mn-ea"/>
                <a:cs typeface="+mn-cs"/>
              </a:rPr>
              <a:t>4)   Podpůrné aktivity </a:t>
            </a:r>
            <a:r>
              <a:rPr lang="cs-CZ" sz="1600" dirty="0">
                <a:solidFill>
                  <a:schemeClr val="tx1"/>
                </a:solidFill>
                <a:latin typeface="+mn-lt"/>
                <a:ea typeface="+mn-ea"/>
                <a:cs typeface="+mn-cs"/>
              </a:rPr>
              <a:t> </a:t>
            </a:r>
          </a:p>
          <a:p>
            <a:pPr lvl="1">
              <a:lnSpc>
                <a:spcPct val="90000"/>
              </a:lnSpc>
              <a:spcAft>
                <a:spcPts val="300"/>
              </a:spcAft>
              <a:buAutoNum type="alphaLcParenR"/>
              <a:defRPr/>
            </a:pPr>
            <a:r>
              <a:rPr lang="cs-CZ" sz="1600" b="1" dirty="0">
                <a:solidFill>
                  <a:schemeClr val="tx1"/>
                </a:solidFill>
                <a:latin typeface="+mn-lt"/>
                <a:ea typeface="+mn-ea"/>
                <a:cs typeface="+mn-cs"/>
              </a:rPr>
              <a:t>Úprava výběru dárců a směřování k bezpříspěvkovému dárcovství trombocytů</a:t>
            </a:r>
          </a:p>
          <a:p>
            <a:pPr lvl="1">
              <a:lnSpc>
                <a:spcPct val="90000"/>
              </a:lnSpc>
              <a:spcAft>
                <a:spcPts val="300"/>
              </a:spcAft>
              <a:buFontTx/>
              <a:buAutoNum type="alphaLcParenR"/>
              <a:defRPr/>
            </a:pPr>
            <a:r>
              <a:rPr lang="cs-CZ" sz="1600" b="1" dirty="0">
                <a:solidFill>
                  <a:schemeClr val="tx1"/>
                </a:solidFill>
                <a:latin typeface="+mn-lt"/>
                <a:ea typeface="+mn-ea"/>
                <a:cs typeface="+mn-cs"/>
              </a:rPr>
              <a:t>Zlepšení dostupnosti testování krví přenosných chorob pro veřejnost</a:t>
            </a:r>
            <a:endParaRPr lang="cs-CZ" sz="1600" dirty="0">
              <a:solidFill>
                <a:schemeClr val="tx1"/>
              </a:solidFill>
              <a:latin typeface="+mn-lt"/>
              <a:ea typeface="+mn-ea"/>
              <a:cs typeface="+mn-cs"/>
            </a:endParaRPr>
          </a:p>
          <a:p>
            <a:pPr lvl="1">
              <a:lnSpc>
                <a:spcPct val="90000"/>
              </a:lnSpc>
              <a:spcAft>
                <a:spcPts val="300"/>
              </a:spcAft>
              <a:buFontTx/>
              <a:buAutoNum type="alphaLcParenR"/>
              <a:defRPr/>
            </a:pPr>
            <a:r>
              <a:rPr lang="cs-CZ" sz="1600" b="1" dirty="0">
                <a:solidFill>
                  <a:schemeClr val="tx1"/>
                </a:solidFill>
                <a:latin typeface="+mn-lt"/>
                <a:ea typeface="+mn-ea"/>
                <a:cs typeface="+mn-cs"/>
              </a:rPr>
              <a:t>Účelná </a:t>
            </a:r>
            <a:r>
              <a:rPr lang="cs-CZ" sz="1600" b="1" dirty="0" err="1">
                <a:solidFill>
                  <a:schemeClr val="tx1"/>
                </a:solidFill>
                <a:latin typeface="+mn-lt"/>
                <a:ea typeface="+mn-ea"/>
                <a:cs typeface="+mn-cs"/>
              </a:rPr>
              <a:t>hemoterapie</a:t>
            </a:r>
            <a:endParaRPr lang="cs-CZ" sz="1600" dirty="0">
              <a:solidFill>
                <a:schemeClr val="tx1"/>
              </a:solidFill>
              <a:latin typeface="+mn-lt"/>
              <a:ea typeface="+mn-ea"/>
              <a:cs typeface="+mn-cs"/>
            </a:endParaRPr>
          </a:p>
        </p:txBody>
      </p:sp>
      <p:sp>
        <p:nvSpPr>
          <p:cNvPr id="23555" name="Ovál 1"/>
          <p:cNvSpPr>
            <a:spLocks noChangeArrowheads="1"/>
          </p:cNvSpPr>
          <p:nvPr/>
        </p:nvSpPr>
        <p:spPr bwMode="auto">
          <a:xfrm>
            <a:off x="12189883" y="2492375"/>
            <a:ext cx="914929" cy="914400"/>
          </a:xfrm>
          <a:prstGeom prst="ellipse">
            <a:avLst/>
          </a:prstGeom>
          <a:noFill/>
          <a:ln w="9525" algn="ctr">
            <a:noFill/>
            <a:round/>
            <a:headEnd/>
            <a:tailEnd/>
          </a:ln>
        </p:spPr>
        <p:txBody>
          <a:bodyPr anchor="ctr"/>
          <a:lstStyle/>
          <a:p>
            <a:pPr eaLnBrk="1" hangingPunct="1"/>
            <a:endParaRPr lang="cs-CZ" altLang="cs-CZ" b="1">
              <a:solidFill>
                <a:srgbClr val="00006E"/>
              </a:solidFill>
              <a:latin typeface="Arial Black" pitchFamily="34" charset="0"/>
            </a:endParaRPr>
          </a:p>
        </p:txBody>
      </p:sp>
      <p:pic>
        <p:nvPicPr>
          <p:cNvPr id="4" name="Obrázek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740532" cy="764704"/>
          </a:xfrm>
          <a:prstGeom prst="rect">
            <a:avLst/>
          </a:prstGeom>
          <a:noFill/>
          <a:ln>
            <a:noFill/>
          </a:ln>
        </p:spPr>
      </p:pic>
      <p:sp>
        <p:nvSpPr>
          <p:cNvPr id="5" name="Obdélník 4"/>
          <p:cNvSpPr/>
          <p:nvPr/>
        </p:nvSpPr>
        <p:spPr>
          <a:xfrm>
            <a:off x="344488" y="2816932"/>
            <a:ext cx="9561512" cy="1094146"/>
          </a:xfrm>
          <a:prstGeom prst="rect">
            <a:avLst/>
          </a:prstGeom>
          <a:solidFill>
            <a:srgbClr val="39B218"/>
          </a:solidFill>
        </p:spPr>
        <p:txBody>
          <a:bodyPr wrap="square">
            <a:spAutoFit/>
          </a:bodyPr>
          <a:lstStyle/>
          <a:p>
            <a:pPr marL="800100" lvl="1" indent="-342900">
              <a:lnSpc>
                <a:spcPct val="90000"/>
              </a:lnSpc>
              <a:spcAft>
                <a:spcPts val="300"/>
              </a:spcAft>
              <a:buAutoNum type="alphaLcParenR" startAt="2"/>
              <a:defRPr/>
            </a:pPr>
            <a:r>
              <a:rPr lang="cs-CZ" sz="1600" dirty="0">
                <a:latin typeface="+mn-lt"/>
              </a:rPr>
              <a:t>zavedení  HCV- NAT </a:t>
            </a:r>
            <a:r>
              <a:rPr lang="cs-CZ" sz="1600" b="0" dirty="0">
                <a:latin typeface="+mn-lt"/>
              </a:rPr>
              <a:t>(vyšetření na úrovni nukleových kyselin) (individuální vyšetření nebo</a:t>
            </a:r>
          </a:p>
          <a:p>
            <a:pPr marL="800100" lvl="1" indent="-342900">
              <a:lnSpc>
                <a:spcPct val="90000"/>
              </a:lnSpc>
              <a:spcAft>
                <a:spcPts val="300"/>
              </a:spcAft>
              <a:defRPr/>
            </a:pPr>
            <a:r>
              <a:rPr lang="cs-CZ" sz="1600" b="0" dirty="0">
                <a:latin typeface="+mn-lt"/>
              </a:rPr>
              <a:t>      vyšetření směsí vzorků) </a:t>
            </a:r>
          </a:p>
          <a:p>
            <a:pPr lvl="1">
              <a:lnSpc>
                <a:spcPct val="90000"/>
              </a:lnSpc>
              <a:spcAft>
                <a:spcPts val="300"/>
              </a:spcAft>
              <a:buNone/>
              <a:defRPr/>
            </a:pPr>
            <a:r>
              <a:rPr lang="cs-CZ" sz="1600" b="0" i="1" dirty="0">
                <a:latin typeface="+mn-lt"/>
              </a:rPr>
              <a:t>      Metoda umožňuje detekovat infekci v nejkratším intervalu po infekci. Záchyt „NAT-</a:t>
            </a:r>
            <a:r>
              <a:rPr lang="cs-CZ" sz="1600" b="0" i="1" dirty="0" err="1">
                <a:latin typeface="+mn-lt"/>
              </a:rPr>
              <a:t>only</a:t>
            </a:r>
            <a:r>
              <a:rPr lang="cs-CZ" sz="1600" b="0" i="1" dirty="0">
                <a:latin typeface="+mn-lt"/>
              </a:rPr>
              <a:t>“ </a:t>
            </a:r>
          </a:p>
          <a:p>
            <a:pPr lvl="1">
              <a:lnSpc>
                <a:spcPct val="90000"/>
              </a:lnSpc>
              <a:spcAft>
                <a:spcPts val="300"/>
              </a:spcAft>
              <a:buNone/>
              <a:defRPr/>
            </a:pPr>
            <a:r>
              <a:rPr lang="cs-CZ" sz="1600" b="0" i="1" dirty="0">
                <a:latin typeface="+mn-lt"/>
              </a:rPr>
              <a:t>      pozitivních vzorků bude nízký, v řádu 1 „NAT-</a:t>
            </a:r>
            <a:r>
              <a:rPr lang="cs-CZ" sz="1600" b="0" i="1" dirty="0" err="1">
                <a:latin typeface="+mn-lt"/>
              </a:rPr>
              <a:t>only</a:t>
            </a:r>
            <a:r>
              <a:rPr lang="cs-CZ" sz="1600" b="0" i="1" dirty="0">
                <a:latin typeface="+mn-lt"/>
              </a:rPr>
              <a:t>“ pozitivní vzorek / 1 - 2 mil. vyšetření.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2" cstate="print"/>
          <a:srcRect/>
          <a:stretch>
            <a:fillRect/>
          </a:stretch>
        </p:blipFill>
        <p:spPr bwMode="auto">
          <a:xfrm>
            <a:off x="4953001" y="0"/>
            <a:ext cx="5398500" cy="7046850"/>
          </a:xfrm>
          <a:prstGeom prst="rect">
            <a:avLst/>
          </a:prstGeom>
          <a:noFill/>
          <a:ln w="9525">
            <a:noFill/>
            <a:miter lim="800000"/>
            <a:headEnd/>
            <a:tailEnd/>
          </a:ln>
        </p:spPr>
      </p:pic>
      <p:sp>
        <p:nvSpPr>
          <p:cNvPr id="24578" name="Ovál 1"/>
          <p:cNvSpPr>
            <a:spLocks noChangeArrowheads="1"/>
          </p:cNvSpPr>
          <p:nvPr/>
        </p:nvSpPr>
        <p:spPr bwMode="auto">
          <a:xfrm>
            <a:off x="12189883" y="2492375"/>
            <a:ext cx="914929" cy="914400"/>
          </a:xfrm>
          <a:prstGeom prst="ellipse">
            <a:avLst/>
          </a:prstGeom>
          <a:noFill/>
          <a:ln w="9525" algn="ctr">
            <a:noFill/>
            <a:round/>
            <a:headEnd/>
            <a:tailEnd/>
          </a:ln>
        </p:spPr>
        <p:txBody>
          <a:bodyPr anchor="ctr"/>
          <a:lstStyle/>
          <a:p>
            <a:pPr eaLnBrk="1" hangingPunct="1"/>
            <a:endParaRPr lang="cs-CZ" altLang="cs-CZ" b="1">
              <a:solidFill>
                <a:srgbClr val="00006E"/>
              </a:solidFill>
              <a:latin typeface="Arial Black" pitchFamily="34" charset="0"/>
            </a:endParaRPr>
          </a:p>
        </p:txBody>
      </p:sp>
      <p:pic>
        <p:nvPicPr>
          <p:cNvPr id="77826" name="Picture 2"/>
          <p:cNvPicPr>
            <a:picLocks noChangeAspect="1" noChangeArrowheads="1"/>
          </p:cNvPicPr>
          <p:nvPr/>
        </p:nvPicPr>
        <p:blipFill>
          <a:blip r:embed="rId3" cstate="print"/>
          <a:srcRect/>
          <a:stretch>
            <a:fillRect/>
          </a:stretch>
        </p:blipFill>
        <p:spPr bwMode="auto">
          <a:xfrm>
            <a:off x="0" y="0"/>
            <a:ext cx="5350945" cy="6984776"/>
          </a:xfrm>
          <a:prstGeom prst="rect">
            <a:avLst/>
          </a:prstGeom>
          <a:noFill/>
          <a:ln w="9525">
            <a:noFill/>
            <a:miter lim="800000"/>
            <a:headEnd/>
            <a:tailEnd/>
          </a:ln>
        </p:spPr>
      </p:pic>
      <p:sp>
        <p:nvSpPr>
          <p:cNvPr id="5" name="Elipsa 4"/>
          <p:cNvSpPr/>
          <p:nvPr/>
        </p:nvSpPr>
        <p:spPr bwMode="auto">
          <a:xfrm>
            <a:off x="848544" y="4437112"/>
            <a:ext cx="4068452" cy="1116124"/>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cs-CZ" sz="2400" b="1" i="0" u="none" strike="noStrike" cap="none" normalizeH="0" baseline="0">
              <a:ln>
                <a:noFill/>
              </a:ln>
              <a:solidFill>
                <a:srgbClr val="00006E"/>
              </a:solidFill>
              <a:effectLst/>
              <a:latin typeface="Arial Black" pitchFamily="34" charset="0"/>
            </a:endParaRPr>
          </a:p>
        </p:txBody>
      </p:sp>
      <p:cxnSp>
        <p:nvCxnSpPr>
          <p:cNvPr id="8" name="Přímá spojovací čára 7"/>
          <p:cNvCxnSpPr/>
          <p:nvPr/>
        </p:nvCxnSpPr>
        <p:spPr bwMode="auto">
          <a:xfrm>
            <a:off x="992560" y="5157192"/>
            <a:ext cx="2448272" cy="36004"/>
          </a:xfrm>
          <a:prstGeom prst="line">
            <a:avLst/>
          </a:prstGeom>
          <a:noFill/>
          <a:ln w="9525" cap="flat" cmpd="sng" algn="ctr">
            <a:noFill/>
            <a:prstDash val="solid"/>
            <a:round/>
            <a:headEnd type="none" w="med" len="med"/>
            <a:tailEnd type="none" w="med" len="med"/>
          </a:ln>
          <a:effectLst/>
        </p:spPr>
      </p:cxnSp>
      <p:cxnSp>
        <p:nvCxnSpPr>
          <p:cNvPr id="11" name="Přímá spojovací čára 10"/>
          <p:cNvCxnSpPr/>
          <p:nvPr/>
        </p:nvCxnSpPr>
        <p:spPr bwMode="auto">
          <a:xfrm>
            <a:off x="956556" y="4761148"/>
            <a:ext cx="3780420" cy="0"/>
          </a:xfrm>
          <a:prstGeom prst="line">
            <a:avLst/>
          </a:prstGeom>
          <a:noFill/>
          <a:ln w="34925" cap="flat" cmpd="sng" algn="ctr">
            <a:solidFill>
              <a:srgbClr val="C00000"/>
            </a:solidFill>
            <a:prstDash val="solid"/>
            <a:round/>
            <a:headEnd type="none" w="med" len="med"/>
            <a:tailEnd type="none" w="med" len="med"/>
          </a:ln>
          <a:effectLst/>
        </p:spPr>
      </p:cxnSp>
      <p:cxnSp>
        <p:nvCxnSpPr>
          <p:cNvPr id="13" name="Přímá spojovací čára 12"/>
          <p:cNvCxnSpPr/>
          <p:nvPr/>
        </p:nvCxnSpPr>
        <p:spPr bwMode="auto">
          <a:xfrm>
            <a:off x="956556" y="4941168"/>
            <a:ext cx="3744416" cy="0"/>
          </a:xfrm>
          <a:prstGeom prst="line">
            <a:avLst/>
          </a:prstGeom>
          <a:noFill/>
          <a:ln w="34925" cap="flat" cmpd="sng" algn="ctr">
            <a:solidFill>
              <a:srgbClr val="C00000"/>
            </a:solidFill>
            <a:prstDash val="solid"/>
            <a:round/>
            <a:headEnd type="none" w="med" len="med"/>
            <a:tailEnd type="none" w="med" len="med"/>
          </a:ln>
          <a:effectLst/>
        </p:spPr>
      </p:cxnSp>
      <p:cxnSp>
        <p:nvCxnSpPr>
          <p:cNvPr id="16" name="Přímá spojovací čára 15"/>
          <p:cNvCxnSpPr/>
          <p:nvPr/>
        </p:nvCxnSpPr>
        <p:spPr bwMode="auto">
          <a:xfrm>
            <a:off x="992560" y="5121188"/>
            <a:ext cx="3708412" cy="0"/>
          </a:xfrm>
          <a:prstGeom prst="line">
            <a:avLst/>
          </a:prstGeom>
          <a:noFill/>
          <a:ln w="34925" cap="flat" cmpd="sng" algn="ctr">
            <a:solidFill>
              <a:srgbClr val="C00000"/>
            </a:solidFill>
            <a:prstDash val="solid"/>
            <a:round/>
            <a:headEnd type="none" w="med" len="med"/>
            <a:tailEnd type="none" w="med" len="med"/>
          </a:ln>
          <a:effectLst/>
        </p:spPr>
      </p:cxnSp>
      <p:cxnSp>
        <p:nvCxnSpPr>
          <p:cNvPr id="18" name="Přímá spojovací čára 17"/>
          <p:cNvCxnSpPr/>
          <p:nvPr/>
        </p:nvCxnSpPr>
        <p:spPr bwMode="auto">
          <a:xfrm>
            <a:off x="992560" y="5265204"/>
            <a:ext cx="1728192" cy="0"/>
          </a:xfrm>
          <a:prstGeom prst="line">
            <a:avLst/>
          </a:prstGeom>
          <a:noFill/>
          <a:ln w="34925" cap="flat" cmpd="sng" algn="ctr">
            <a:solidFill>
              <a:srgbClr val="C00000"/>
            </a:solidFill>
            <a:prstDash val="solid"/>
            <a:round/>
            <a:headEnd type="none" w="med" len="med"/>
            <a:tailEnd type="none" w="med" len="med"/>
          </a:ln>
          <a:effectLst/>
        </p:spPr>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Ovál 1"/>
          <p:cNvSpPr>
            <a:spLocks noChangeArrowheads="1"/>
          </p:cNvSpPr>
          <p:nvPr/>
        </p:nvSpPr>
        <p:spPr bwMode="auto">
          <a:xfrm>
            <a:off x="12189883" y="2492375"/>
            <a:ext cx="914929" cy="914400"/>
          </a:xfrm>
          <a:prstGeom prst="ellipse">
            <a:avLst/>
          </a:prstGeom>
          <a:noFill/>
          <a:ln w="9525" algn="ctr">
            <a:noFill/>
            <a:round/>
            <a:headEnd/>
            <a:tailEnd/>
          </a:ln>
        </p:spPr>
        <p:txBody>
          <a:bodyPr anchor="ctr"/>
          <a:lstStyle/>
          <a:p>
            <a:pPr eaLnBrk="1" hangingPunct="1"/>
            <a:endParaRPr lang="cs-CZ" altLang="cs-CZ" b="1">
              <a:solidFill>
                <a:srgbClr val="00006E"/>
              </a:solidFill>
              <a:latin typeface="Arial Black" pitchFamily="34" charset="0"/>
            </a:endParaRPr>
          </a:p>
        </p:txBody>
      </p:sp>
      <p:pic>
        <p:nvPicPr>
          <p:cNvPr id="24580" name="Picture 4"/>
          <p:cNvPicPr>
            <a:picLocks noChangeAspect="1" noChangeArrowheads="1"/>
          </p:cNvPicPr>
          <p:nvPr/>
        </p:nvPicPr>
        <p:blipFill>
          <a:blip r:embed="rId2" cstate="print"/>
          <a:srcRect/>
          <a:stretch>
            <a:fillRect/>
          </a:stretch>
        </p:blipFill>
        <p:spPr bwMode="auto">
          <a:xfrm>
            <a:off x="2066680" y="-315415"/>
            <a:ext cx="6000775" cy="7835255"/>
          </a:xfrm>
          <a:prstGeom prst="rect">
            <a:avLst/>
          </a:prstGeom>
          <a:noFill/>
          <a:ln w="9525">
            <a:noFill/>
            <a:miter lim="800000"/>
            <a:headEnd/>
            <a:tailEnd/>
          </a:ln>
        </p:spPr>
      </p:pic>
      <p:cxnSp>
        <p:nvCxnSpPr>
          <p:cNvPr id="4" name="Přímá spojovací čára 3"/>
          <p:cNvCxnSpPr/>
          <p:nvPr/>
        </p:nvCxnSpPr>
        <p:spPr bwMode="auto">
          <a:xfrm flipV="1">
            <a:off x="2792760" y="3609020"/>
            <a:ext cx="4896544" cy="36004"/>
          </a:xfrm>
          <a:prstGeom prst="line">
            <a:avLst/>
          </a:prstGeom>
          <a:noFill/>
          <a:ln w="34925" cap="flat" cmpd="sng" algn="ctr">
            <a:solidFill>
              <a:srgbClr val="C00000"/>
            </a:solidFill>
            <a:prstDash val="solid"/>
            <a:round/>
            <a:headEnd type="none" w="med" len="med"/>
            <a:tailEnd type="none" w="med" len="med"/>
          </a:ln>
          <a:effectLst/>
        </p:spPr>
      </p:cxnSp>
      <p:cxnSp>
        <p:nvCxnSpPr>
          <p:cNvPr id="6" name="Přímá spojovací čára 5"/>
          <p:cNvCxnSpPr/>
          <p:nvPr/>
        </p:nvCxnSpPr>
        <p:spPr bwMode="auto">
          <a:xfrm flipV="1">
            <a:off x="2828764" y="3825044"/>
            <a:ext cx="4896544" cy="36004"/>
          </a:xfrm>
          <a:prstGeom prst="line">
            <a:avLst/>
          </a:prstGeom>
          <a:noFill/>
          <a:ln w="34925" cap="flat" cmpd="sng" algn="ctr">
            <a:solidFill>
              <a:srgbClr val="C00000"/>
            </a:solidFill>
            <a:prstDash val="solid"/>
            <a:round/>
            <a:headEnd type="none" w="med" len="med"/>
            <a:tailEnd type="none" w="med" len="med"/>
          </a:ln>
          <a:effectLst/>
        </p:spPr>
      </p:cxnSp>
      <p:cxnSp>
        <p:nvCxnSpPr>
          <p:cNvPr id="7" name="Přímá spojovací čára 6"/>
          <p:cNvCxnSpPr/>
          <p:nvPr/>
        </p:nvCxnSpPr>
        <p:spPr bwMode="auto">
          <a:xfrm flipV="1">
            <a:off x="2828764" y="4113076"/>
            <a:ext cx="2340260" cy="36004"/>
          </a:xfrm>
          <a:prstGeom prst="line">
            <a:avLst/>
          </a:prstGeom>
          <a:noFill/>
          <a:ln w="34925" cap="flat" cmpd="sng" algn="ctr">
            <a:solidFill>
              <a:srgbClr val="C00000"/>
            </a:solidFill>
            <a:prstDash val="solid"/>
            <a:round/>
            <a:headEnd type="none" w="med" len="med"/>
            <a:tailEnd type="none" w="med" len="med"/>
          </a:ln>
          <a:effectLst/>
        </p:spPr>
      </p:cxn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47118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2" name="TextovéPole 1"/>
          <p:cNvSpPr txBox="1"/>
          <p:nvPr/>
        </p:nvSpPr>
        <p:spPr>
          <a:xfrm>
            <a:off x="183916" y="152636"/>
            <a:ext cx="9613068" cy="523220"/>
          </a:xfrm>
          <a:prstGeom prst="rect">
            <a:avLst/>
          </a:prstGeom>
          <a:noFill/>
        </p:spPr>
        <p:txBody>
          <a:bodyPr wrap="square" rtlCol="0">
            <a:spAutoFit/>
          </a:bodyPr>
          <a:lstStyle/>
          <a:p>
            <a:pPr algn="ctr"/>
            <a:r>
              <a:rPr lang="cs-CZ" sz="2800" dirty="0"/>
              <a:t>Závěr </a:t>
            </a:r>
          </a:p>
        </p:txBody>
      </p:sp>
      <p:sp>
        <p:nvSpPr>
          <p:cNvPr id="4" name="TextovéPole 3"/>
          <p:cNvSpPr txBox="1"/>
          <p:nvPr/>
        </p:nvSpPr>
        <p:spPr>
          <a:xfrm>
            <a:off x="429138" y="970237"/>
            <a:ext cx="9145016" cy="4339650"/>
          </a:xfrm>
          <a:prstGeom prst="rect">
            <a:avLst/>
          </a:prstGeom>
          <a:noFill/>
        </p:spPr>
        <p:txBody>
          <a:bodyPr wrap="square" rtlCol="0">
            <a:spAutoFit/>
          </a:bodyPr>
          <a:lstStyle/>
          <a:p>
            <a:pPr>
              <a:lnSpc>
                <a:spcPct val="150000"/>
              </a:lnSpc>
            </a:pPr>
            <a:r>
              <a:rPr lang="cs-CZ" sz="2800" dirty="0">
                <a:solidFill>
                  <a:srgbClr val="002060"/>
                </a:solidFill>
                <a:latin typeface="+mn-lt"/>
              </a:rPr>
              <a:t>Bezpečnost </a:t>
            </a:r>
            <a:r>
              <a:rPr lang="cs-CZ" sz="2800" dirty="0" err="1">
                <a:solidFill>
                  <a:srgbClr val="002060"/>
                </a:solidFill>
                <a:latin typeface="+mn-lt"/>
              </a:rPr>
              <a:t>hemoterapie</a:t>
            </a:r>
            <a:r>
              <a:rPr lang="cs-CZ" sz="2800" dirty="0">
                <a:solidFill>
                  <a:srgbClr val="002060"/>
                </a:solidFill>
                <a:latin typeface="+mn-lt"/>
              </a:rPr>
              <a:t> je možné výrazně zvýšit rozšířením spektra vyšetřování dárců krve o </a:t>
            </a:r>
            <a:r>
              <a:rPr lang="cs-CZ" sz="2800" u="sng" dirty="0">
                <a:solidFill>
                  <a:srgbClr val="002060"/>
                </a:solidFill>
                <a:latin typeface="+mn-lt"/>
              </a:rPr>
              <a:t>povinnou detekci nukleových </a:t>
            </a:r>
            <a:r>
              <a:rPr lang="cs-CZ" sz="2800" dirty="0">
                <a:solidFill>
                  <a:srgbClr val="002060"/>
                </a:solidFill>
                <a:latin typeface="+mn-lt"/>
              </a:rPr>
              <a:t>kyselin minimálně tří původců krví přenosných infekcí (HBV, HCV a HIV), aniž by to při rozumném organizačním modelu představovalo významné zvýšení nákladů. </a:t>
            </a:r>
          </a:p>
          <a:p>
            <a:pPr algn="just"/>
            <a:endParaRPr lang="cs-CZ" sz="2400" dirty="0">
              <a:solidFill>
                <a:schemeClr val="accent6"/>
              </a:solidFill>
            </a:endParaRPr>
          </a:p>
        </p:txBody>
      </p:sp>
    </p:spTree>
    <p:extLst>
      <p:ext uri="{BB962C8B-B14F-4D97-AF65-F5344CB8AC3E}">
        <p14:creationId xmlns:p14="http://schemas.microsoft.com/office/powerpoint/2010/main" val="2889646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812540" y="728700"/>
            <a:ext cx="8420100" cy="893763"/>
          </a:xfrm>
          <a:prstGeom prst="rect">
            <a:avLst/>
          </a:prstGeom>
          <a:noFill/>
          <a:ln w="9525">
            <a:noFill/>
            <a:miter lim="800000"/>
            <a:headEnd/>
            <a:tailEnd/>
          </a:ln>
          <a:effectLst/>
        </p:spPr>
        <p:txBody>
          <a:bodyPr anchor="b"/>
          <a:lstStyle/>
          <a:p>
            <a:pPr algn="ctr"/>
            <a:r>
              <a:rPr lang="cs-CZ" sz="2800" b="0" dirty="0">
                <a:solidFill>
                  <a:srgbClr val="00006E"/>
                </a:solidFill>
                <a:effectLst>
                  <a:outerShdw blurRad="38100" dist="38100" dir="2700000" algn="tl">
                    <a:srgbClr val="C0C0C0"/>
                  </a:outerShdw>
                </a:effectLst>
              </a:rPr>
              <a:t>Řešení ↑ bezpečnosti testování infekcí</a:t>
            </a:r>
          </a:p>
          <a:p>
            <a:pPr algn="ctr"/>
            <a:r>
              <a:rPr lang="cs-CZ" sz="2800" b="0" dirty="0">
                <a:solidFill>
                  <a:srgbClr val="00006E"/>
                </a:solidFill>
                <a:effectLst>
                  <a:outerShdw blurRad="38100" dist="38100" dir="2700000" algn="tl">
                    <a:srgbClr val="C0C0C0"/>
                  </a:outerShdw>
                </a:effectLst>
              </a:rPr>
              <a:t>- pionýři testování NAT v ČR</a:t>
            </a:r>
            <a:endParaRPr lang="en-US" sz="2800" b="0" dirty="0">
              <a:solidFill>
                <a:srgbClr val="00006E"/>
              </a:solidFill>
              <a:effectLst>
                <a:outerShdw blurRad="38100" dist="38100" dir="2700000" algn="tl">
                  <a:srgbClr val="C0C0C0"/>
                </a:outerShdw>
              </a:effectLst>
            </a:endParaRPr>
          </a:p>
        </p:txBody>
      </p:sp>
      <p:sp>
        <p:nvSpPr>
          <p:cNvPr id="212995" name="Rectangle 3"/>
          <p:cNvSpPr>
            <a:spLocks noGrp="1" noChangeArrowheads="1"/>
          </p:cNvSpPr>
          <p:nvPr>
            <p:ph type="body" sz="half" idx="1"/>
          </p:nvPr>
        </p:nvSpPr>
        <p:spPr>
          <a:xfrm>
            <a:off x="381000" y="1628800"/>
            <a:ext cx="8604448" cy="4356484"/>
          </a:xfrm>
          <a:noFill/>
          <a:ln/>
        </p:spPr>
        <p:txBody>
          <a:bodyPr/>
          <a:lstStyle/>
          <a:p>
            <a:pPr marL="354013" indent="-354013" algn="just">
              <a:spcBef>
                <a:spcPct val="0"/>
              </a:spcBef>
              <a:spcAft>
                <a:spcPts val="300"/>
              </a:spcAft>
            </a:pPr>
            <a:endParaRPr lang="cs-CZ" dirty="0">
              <a:cs typeface="Times New Roman" pitchFamily="18" charset="0"/>
            </a:endParaRPr>
          </a:p>
          <a:p>
            <a:pPr marL="354013" indent="-354013" algn="just">
              <a:spcBef>
                <a:spcPct val="0"/>
              </a:spcBef>
              <a:spcAft>
                <a:spcPts val="300"/>
              </a:spcAft>
            </a:pPr>
            <a:r>
              <a:rPr lang="cs-CZ" b="1" dirty="0">
                <a:solidFill>
                  <a:schemeClr val="tx1"/>
                </a:solidFill>
                <a:cs typeface="Times New Roman" pitchFamily="18" charset="0"/>
              </a:rPr>
              <a:t>2010 TTO FN Brno </a:t>
            </a:r>
            <a:r>
              <a:rPr lang="cs-CZ" dirty="0">
                <a:solidFill>
                  <a:schemeClr val="tx1"/>
                </a:solidFill>
                <a:cs typeface="Times New Roman" pitchFamily="18" charset="0"/>
              </a:rPr>
              <a:t>– VHB, VHC, HIV (od 2022 VHA, PV B19</a:t>
            </a:r>
          </a:p>
          <a:p>
            <a:pPr marL="0" indent="0" algn="just">
              <a:spcBef>
                <a:spcPct val="0"/>
              </a:spcBef>
              <a:spcAft>
                <a:spcPts val="300"/>
              </a:spcAft>
              <a:buNone/>
            </a:pPr>
            <a:endParaRPr lang="cs-CZ" dirty="0">
              <a:solidFill>
                <a:schemeClr val="tx1"/>
              </a:solidFill>
              <a:cs typeface="Times New Roman" pitchFamily="18" charset="0"/>
            </a:endParaRPr>
          </a:p>
          <a:p>
            <a:pPr marL="354013" indent="-354013" algn="just">
              <a:spcBef>
                <a:spcPct val="0"/>
              </a:spcBef>
              <a:spcAft>
                <a:spcPts val="300"/>
              </a:spcAft>
            </a:pPr>
            <a:r>
              <a:rPr lang="cs-CZ" b="1" dirty="0">
                <a:solidFill>
                  <a:schemeClr val="tx1"/>
                </a:solidFill>
                <a:cs typeface="Times New Roman" pitchFamily="18" charset="0"/>
              </a:rPr>
              <a:t>2013 OHKT ÚVN Praha </a:t>
            </a:r>
            <a:r>
              <a:rPr lang="cs-CZ" dirty="0">
                <a:solidFill>
                  <a:schemeClr val="tx1"/>
                </a:solidFill>
                <a:cs typeface="Times New Roman" pitchFamily="18" charset="0"/>
              </a:rPr>
              <a:t>– VHB, VHC, HIV              (od 2/2014 +VHA, PV B19</a:t>
            </a:r>
          </a:p>
          <a:p>
            <a:pPr marL="0" indent="0" algn="just">
              <a:spcBef>
                <a:spcPct val="0"/>
              </a:spcBef>
              <a:spcAft>
                <a:spcPts val="300"/>
              </a:spcAft>
              <a:buNone/>
            </a:pPr>
            <a:endParaRPr lang="cs-CZ" dirty="0">
              <a:solidFill>
                <a:schemeClr val="tx1"/>
              </a:solidFill>
              <a:cs typeface="Times New Roman" pitchFamily="18" charset="0"/>
            </a:endParaRPr>
          </a:p>
          <a:p>
            <a:pPr marL="354013" indent="-354013" algn="just">
              <a:spcBef>
                <a:spcPct val="0"/>
              </a:spcBef>
              <a:spcAft>
                <a:spcPts val="300"/>
              </a:spcAft>
            </a:pPr>
            <a:r>
              <a:rPr lang="cs-CZ" b="1" dirty="0">
                <a:solidFill>
                  <a:schemeClr val="tx1"/>
                </a:solidFill>
                <a:cs typeface="Times New Roman" pitchFamily="18" charset="0"/>
              </a:rPr>
              <a:t>2018 TO VFN Praha, FTO FN KV Praha,</a:t>
            </a:r>
          </a:p>
          <a:p>
            <a:pPr marL="0" indent="0" algn="just">
              <a:spcBef>
                <a:spcPct val="0"/>
              </a:spcBef>
              <a:spcAft>
                <a:spcPts val="300"/>
              </a:spcAft>
              <a:buNone/>
            </a:pPr>
            <a:r>
              <a:rPr lang="cs-CZ" b="1" dirty="0">
                <a:solidFill>
                  <a:schemeClr val="tx1"/>
                </a:solidFill>
                <a:cs typeface="Times New Roman" pitchFamily="18" charset="0"/>
              </a:rPr>
              <a:t>             TC Frýdek Místek</a:t>
            </a:r>
            <a:endParaRPr lang="en-US" b="1" dirty="0">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spcBef>
                <a:spcPct val="0"/>
              </a:spcBef>
              <a:spcAft>
                <a:spcPts val="300"/>
              </a:spcAft>
            </a:pPr>
            <a:endParaRPr lang="en-US" sz="3200" dirty="0">
              <a:cs typeface="Times New Roman" pitchFamily="18" charset="0"/>
            </a:endParaRPr>
          </a:p>
          <a:p>
            <a:pPr marL="354013" indent="-354013" algn="just">
              <a:spcBef>
                <a:spcPct val="0"/>
              </a:spcBef>
              <a:spcAft>
                <a:spcPts val="300"/>
              </a:spcAft>
              <a:buFontTx/>
              <a:buNone/>
            </a:pPr>
            <a:endParaRPr lang="en-US" sz="3200" dirty="0">
              <a:cs typeface="Times New Roman" pitchFamily="18" charset="0"/>
            </a:endParaRPr>
          </a:p>
          <a:p>
            <a:pPr marL="354013" indent="-354013" algn="just">
              <a:spcBef>
                <a:spcPct val="0"/>
              </a:spcBef>
              <a:spcAft>
                <a:spcPts val="300"/>
              </a:spcAft>
              <a:buFontTx/>
              <a:buNone/>
            </a:pPr>
            <a:endParaRPr lang="en-GB" sz="2400" dirty="0">
              <a:cs typeface="Times New Roman" pitchFamily="18" charset="0"/>
            </a:endParaRPr>
          </a:p>
        </p:txBody>
      </p:sp>
    </p:spTree>
    <p:extLst>
      <p:ext uri="{BB962C8B-B14F-4D97-AF65-F5344CB8AC3E}">
        <p14:creationId xmlns:p14="http://schemas.microsoft.com/office/powerpoint/2010/main" val="1175957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468" y="175662"/>
            <a:ext cx="9649072" cy="6555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60620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47118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4" name="TextovéPole 3"/>
          <p:cNvSpPr txBox="1"/>
          <p:nvPr/>
        </p:nvSpPr>
        <p:spPr>
          <a:xfrm>
            <a:off x="380492" y="758397"/>
            <a:ext cx="9145016" cy="5555367"/>
          </a:xfrm>
          <a:prstGeom prst="rect">
            <a:avLst/>
          </a:prstGeom>
          <a:noFill/>
        </p:spPr>
        <p:txBody>
          <a:bodyPr wrap="square" rtlCol="0">
            <a:spAutoFit/>
          </a:bodyPr>
          <a:lstStyle/>
          <a:p>
            <a:pPr algn="just">
              <a:spcAft>
                <a:spcPts val="0"/>
              </a:spcAft>
            </a:pPr>
            <a:r>
              <a:rPr lang="cs-CZ" sz="2000" dirty="0">
                <a:latin typeface="+mn-lt"/>
                <a:ea typeface="Times New Roman"/>
              </a:rPr>
              <a:t>Bohoněk M., Tesařová E.: Návrh na zavedení NAT u dárců krve v ČR:</a:t>
            </a:r>
          </a:p>
          <a:p>
            <a:pPr algn="just">
              <a:spcAft>
                <a:spcPts val="0"/>
              </a:spcAft>
            </a:pPr>
            <a:endParaRPr lang="cs-CZ" sz="1100" b="0" u="sng" dirty="0">
              <a:latin typeface="+mn-lt"/>
              <a:ea typeface="Times New Roman"/>
            </a:endParaRPr>
          </a:p>
          <a:p>
            <a:pPr marL="342900" indent="-342900" algn="just">
              <a:spcAft>
                <a:spcPts val="0"/>
              </a:spcAft>
              <a:buFont typeface="Arial" panose="020B0604020202020204" pitchFamily="34" charset="0"/>
              <a:buChar char="•"/>
            </a:pPr>
            <a:r>
              <a:rPr lang="cs-CZ" sz="2000" b="0" dirty="0">
                <a:latin typeface="+mn-lt"/>
              </a:rPr>
              <a:t>NAT – zavedení nelze bez účelné centralizace (minimálně laboratorních činností)  - vliv počtu testovacích center na náklady na nákup diagnostik</a:t>
            </a:r>
          </a:p>
          <a:p>
            <a:pPr marL="342900" indent="-342900" algn="just">
              <a:spcAft>
                <a:spcPts val="0"/>
              </a:spcAft>
              <a:buFont typeface="Arial" panose="020B0604020202020204" pitchFamily="34" charset="0"/>
              <a:buChar char="•"/>
            </a:pPr>
            <a:r>
              <a:rPr lang="cs-CZ" sz="2000" b="0" dirty="0">
                <a:latin typeface="+mn-lt"/>
              </a:rPr>
              <a:t>snížení forenzního rizika pro poskytovatele ZP (za bezpečnou léčbu vždy plně odpovídá poskytovatel !!!) </a:t>
            </a:r>
          </a:p>
          <a:p>
            <a:pPr marL="342900" indent="-342900" algn="just">
              <a:spcAft>
                <a:spcPts val="0"/>
              </a:spcAft>
              <a:buFont typeface="Arial" panose="020B0604020202020204" pitchFamily="34" charset="0"/>
              <a:buChar char="•"/>
            </a:pPr>
            <a:r>
              <a:rPr lang="cs-CZ" sz="2000" b="0" dirty="0">
                <a:latin typeface="+mn-lt"/>
              </a:rPr>
              <a:t>snížení nákladů na léčbu pacientů , u nichž došlo k přenosu infekce krevní transfuzí </a:t>
            </a:r>
          </a:p>
          <a:p>
            <a:pPr marL="342900" indent="-342900" algn="just">
              <a:spcAft>
                <a:spcPts val="0"/>
              </a:spcAft>
              <a:buFont typeface="Arial" panose="020B0604020202020204" pitchFamily="34" charset="0"/>
              <a:buChar char="•"/>
            </a:pPr>
            <a:r>
              <a:rPr lang="cs-CZ" sz="2000" b="0" dirty="0">
                <a:latin typeface="+mn-lt"/>
              </a:rPr>
              <a:t>zkrácení karantény plazmy </a:t>
            </a:r>
          </a:p>
          <a:p>
            <a:pPr marL="342900" indent="-342900" algn="just">
              <a:spcAft>
                <a:spcPts val="0"/>
              </a:spcAft>
              <a:buFont typeface="Arial" panose="020B0604020202020204" pitchFamily="34" charset="0"/>
              <a:buChar char="•"/>
            </a:pPr>
            <a:r>
              <a:rPr lang="cs-CZ" sz="2000" b="0" dirty="0">
                <a:latin typeface="+mn-lt"/>
              </a:rPr>
              <a:t>možnost vyšetřování dalších infekcí (WNV….) </a:t>
            </a:r>
          </a:p>
          <a:p>
            <a:pPr marL="342900" indent="-342900" algn="just">
              <a:spcAft>
                <a:spcPts val="0"/>
              </a:spcAft>
              <a:buFont typeface="Arial" panose="020B0604020202020204" pitchFamily="34" charset="0"/>
              <a:buChar char="•"/>
            </a:pPr>
            <a:r>
              <a:rPr lang="cs-CZ" sz="2000" b="0" dirty="0">
                <a:latin typeface="+mn-lt"/>
              </a:rPr>
              <a:t>k dispozici budou reálná epidemiologická data z domácích laboratoří </a:t>
            </a:r>
          </a:p>
          <a:p>
            <a:pPr marL="342900" indent="-342900" algn="just">
              <a:spcAft>
                <a:spcPts val="0"/>
              </a:spcAft>
              <a:buFont typeface="Arial" panose="020B0604020202020204" pitchFamily="34" charset="0"/>
              <a:buChar char="•"/>
            </a:pPr>
            <a:r>
              <a:rPr lang="cs-CZ" sz="2000" b="0" dirty="0">
                <a:latin typeface="+mn-lt"/>
              </a:rPr>
              <a:t>možnost kompletního laboratorního vyšetření pro menší /ostatní ZTS: - úspora nákladů na sérologii a imunohematologii - úspora na mzdových nákladech (50 – 100 000 000,-Kč / rok) </a:t>
            </a:r>
          </a:p>
          <a:p>
            <a:pPr marL="342900" indent="-342900" algn="just">
              <a:spcAft>
                <a:spcPts val="0"/>
              </a:spcAft>
              <a:buFont typeface="Arial" panose="020B0604020202020204" pitchFamily="34" charset="0"/>
              <a:buChar char="•"/>
            </a:pPr>
            <a:r>
              <a:rPr lang="cs-CZ" sz="2000" b="0" dirty="0">
                <a:latin typeface="+mn-lt"/>
              </a:rPr>
              <a:t>v případě testování + NAT VHA a PV-B19 (cca 30,-Kč + DPH) + získání certifikátu SPV v kontrolní laboratoři pro výrobu léčiv dle VYR 32 - zvýšená cena za výkup plazmy o 100,-Kč / l </a:t>
            </a:r>
            <a:endParaRPr lang="cs-CZ" sz="2000" b="0" u="sng" dirty="0">
              <a:latin typeface="+mn-lt"/>
              <a:ea typeface="Times New Roman"/>
            </a:endParaRPr>
          </a:p>
          <a:p>
            <a:pPr algn="just">
              <a:spcAft>
                <a:spcPts val="0"/>
              </a:spcAft>
            </a:pPr>
            <a:endParaRPr lang="cs-CZ" b="0" dirty="0">
              <a:latin typeface="+mn-lt"/>
              <a:ea typeface="Times New Roman"/>
            </a:endParaRPr>
          </a:p>
        </p:txBody>
      </p:sp>
      <p:sp>
        <p:nvSpPr>
          <p:cNvPr id="7" name="TextovéPole 6"/>
          <p:cNvSpPr txBox="1"/>
          <p:nvPr/>
        </p:nvSpPr>
        <p:spPr>
          <a:xfrm>
            <a:off x="433527" y="152636"/>
            <a:ext cx="9472473" cy="461665"/>
          </a:xfrm>
          <a:prstGeom prst="rect">
            <a:avLst/>
          </a:prstGeom>
          <a:noFill/>
        </p:spPr>
        <p:txBody>
          <a:bodyPr wrap="square" rtlCol="0">
            <a:spAutoFit/>
          </a:bodyPr>
          <a:lstStyle/>
          <a:p>
            <a:r>
              <a:rPr lang="cs-CZ" dirty="0">
                <a:highlight>
                  <a:srgbClr val="FFFF00"/>
                </a:highlight>
              </a:rPr>
              <a:t>26.1.2016, </a:t>
            </a:r>
            <a:r>
              <a:rPr lang="cs-CZ" dirty="0"/>
              <a:t>NTK</a:t>
            </a:r>
          </a:p>
        </p:txBody>
      </p:sp>
    </p:spTree>
    <p:extLst>
      <p:ext uri="{BB962C8B-B14F-4D97-AF65-F5344CB8AC3E}">
        <p14:creationId xmlns:p14="http://schemas.microsoft.com/office/powerpoint/2010/main" val="4515716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47118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4" name="TextovéPole 3"/>
          <p:cNvSpPr txBox="1"/>
          <p:nvPr/>
        </p:nvSpPr>
        <p:spPr>
          <a:xfrm>
            <a:off x="164390" y="522540"/>
            <a:ext cx="9505056" cy="5570756"/>
          </a:xfrm>
          <a:prstGeom prst="rect">
            <a:avLst/>
          </a:prstGeom>
          <a:noFill/>
        </p:spPr>
        <p:txBody>
          <a:bodyPr wrap="square" rtlCol="0">
            <a:spAutoFit/>
          </a:bodyPr>
          <a:lstStyle/>
          <a:p>
            <a:pPr algn="just">
              <a:spcAft>
                <a:spcPts val="0"/>
              </a:spcAft>
            </a:pPr>
            <a:r>
              <a:rPr lang="cs-CZ" sz="1800" b="0" u="sng" dirty="0">
                <a:latin typeface="+mn-lt"/>
                <a:ea typeface="Times New Roman"/>
              </a:rPr>
              <a:t>Zvýšení bezpečnosti </a:t>
            </a:r>
            <a:r>
              <a:rPr lang="cs-CZ" sz="1800" b="0" u="sng" dirty="0" err="1">
                <a:latin typeface="+mn-lt"/>
                <a:ea typeface="Times New Roman"/>
              </a:rPr>
              <a:t>hemoterapie</a:t>
            </a:r>
            <a:r>
              <a:rPr lang="cs-CZ" sz="1800" b="0" u="sng" dirty="0">
                <a:latin typeface="+mn-lt"/>
                <a:ea typeface="Times New Roman"/>
              </a:rPr>
              <a:t> oblasti laboratorního vyšetření a zpracování:</a:t>
            </a:r>
          </a:p>
          <a:p>
            <a:pPr algn="just">
              <a:spcAft>
                <a:spcPts val="0"/>
              </a:spcAft>
            </a:pPr>
            <a:r>
              <a:rPr lang="cs-CZ" sz="1500" dirty="0">
                <a:latin typeface="+mn-lt"/>
                <a:ea typeface="Times New Roman"/>
              </a:rPr>
              <a:t>Sérologické vyšetření HCV-</a:t>
            </a:r>
            <a:r>
              <a:rPr lang="cs-CZ" sz="1500" dirty="0" err="1">
                <a:latin typeface="+mn-lt"/>
                <a:ea typeface="Times New Roman"/>
              </a:rPr>
              <a:t>Ag</a:t>
            </a:r>
            <a:r>
              <a:rPr lang="cs-CZ" sz="1500" b="0" dirty="0">
                <a:latin typeface="+mn-lt"/>
                <a:ea typeface="Times New Roman"/>
              </a:rPr>
              <a:t>: postup by umožnil zachytit 50-90% infikovaných dárců dosud unikajících detekci a je možné ho zavést se zvládnutelnými organizačními problémy (výběrové řízení atd.)         </a:t>
            </a:r>
          </a:p>
          <a:p>
            <a:pPr marL="285750" indent="-285750" algn="just">
              <a:spcAft>
                <a:spcPts val="0"/>
              </a:spcAft>
              <a:buFontTx/>
              <a:buChar char="-"/>
            </a:pPr>
            <a:r>
              <a:rPr lang="cs-CZ" sz="1500" b="0" dirty="0">
                <a:latin typeface="+mn-lt"/>
                <a:ea typeface="Times New Roman"/>
              </a:rPr>
              <a:t>Pro 9 stávajících ZTS by se jednalo o úplnou změnu vyšetřovacích sérologických metod - v jimi užívaném systému není dostupná metoda pro vyšetření antigenu HCV. </a:t>
            </a:r>
          </a:p>
          <a:p>
            <a:pPr marL="285750" indent="-285750" algn="just">
              <a:spcAft>
                <a:spcPts val="0"/>
              </a:spcAft>
              <a:buFontTx/>
              <a:buChar char="-"/>
            </a:pPr>
            <a:r>
              <a:rPr lang="cs-CZ" sz="1500" b="0" dirty="0">
                <a:latin typeface="+mn-lt"/>
                <a:ea typeface="Times New Roman"/>
              </a:rPr>
              <a:t>Testováním HCV-</a:t>
            </a:r>
            <a:r>
              <a:rPr lang="cs-CZ" sz="1500" b="0" dirty="0" err="1">
                <a:latin typeface="+mn-lt"/>
                <a:ea typeface="Times New Roman"/>
              </a:rPr>
              <a:t>Ag</a:t>
            </a:r>
            <a:r>
              <a:rPr lang="cs-CZ" sz="1500" b="0" dirty="0">
                <a:latin typeface="+mn-lt"/>
                <a:ea typeface="Times New Roman"/>
              </a:rPr>
              <a:t> se ale řeší jen jedna ze stávajících hrozeb (neřeší se HIV) a zejména se neřeší možné hrozby v budoucnosti (např. požadavek na testování WNV, VHA a dalších akutních nebo nových infekcí). </a:t>
            </a:r>
          </a:p>
          <a:p>
            <a:pPr algn="just">
              <a:spcAft>
                <a:spcPts val="0"/>
              </a:spcAft>
            </a:pPr>
            <a:endParaRPr lang="cs-CZ" sz="1100" b="0" dirty="0">
              <a:latin typeface="+mn-lt"/>
              <a:ea typeface="Times New Roman"/>
            </a:endParaRPr>
          </a:p>
          <a:p>
            <a:pPr algn="just">
              <a:spcAft>
                <a:spcPts val="0"/>
              </a:spcAft>
            </a:pPr>
            <a:r>
              <a:rPr lang="cs-CZ" sz="1500" dirty="0">
                <a:highlight>
                  <a:srgbClr val="FFFF00"/>
                </a:highlight>
                <a:latin typeface="+mn-lt"/>
                <a:ea typeface="Times New Roman"/>
              </a:rPr>
              <a:t>NAT HIV/HCV/HBV: vyšetřování infekčních </a:t>
            </a:r>
            <a:r>
              <a:rPr lang="cs-CZ" sz="1500" dirty="0" err="1">
                <a:highlight>
                  <a:srgbClr val="FFFF00"/>
                </a:highlight>
                <a:latin typeface="+mn-lt"/>
                <a:ea typeface="Times New Roman"/>
              </a:rPr>
              <a:t>markerů</a:t>
            </a:r>
            <a:r>
              <a:rPr lang="cs-CZ" sz="1500" dirty="0">
                <a:highlight>
                  <a:srgbClr val="FFFF00"/>
                </a:highlight>
                <a:latin typeface="+mn-lt"/>
                <a:ea typeface="Times New Roman"/>
              </a:rPr>
              <a:t> NAT představuje koncepční řešení </a:t>
            </a:r>
            <a:r>
              <a:rPr lang="cs-CZ" sz="1500" b="0" dirty="0">
                <a:highlight>
                  <a:srgbClr val="FFFF00"/>
                </a:highlight>
                <a:latin typeface="+mn-lt"/>
                <a:ea typeface="Times New Roman"/>
              </a:rPr>
              <a:t>zejména při pohledu do budoucnosti, bude však organizačně náročné a v některých situacích (vzácné přípravky, naléhavé situace) možná až neproveditelné (je nutno pamatovat na výjimky). Vyšetření bude velmi pravděpodobně nutné centralizovat z důvodů provozních (náročná technologie) i ekonomických, proto je nutné počítat s poměrně dlouhým zaváděcím obdobím (2 ZTS ale již mají technologii zvládnutu). Test lze provádět v různých variantách lišících se náklady a citlivostí, před zavedením bude nutno direktivně (legislativně) stanovit požadovanou minimální citlivost testů. </a:t>
            </a:r>
          </a:p>
          <a:p>
            <a:pPr algn="just">
              <a:spcAft>
                <a:spcPts val="0"/>
              </a:spcAft>
            </a:pPr>
            <a:r>
              <a:rPr lang="cs-CZ" sz="1500" b="0" dirty="0">
                <a:latin typeface="+mn-lt"/>
                <a:ea typeface="Times New Roman"/>
              </a:rPr>
              <a:t>  Lze očekávat záchyt cca 1 případu „NAT-</a:t>
            </a:r>
            <a:r>
              <a:rPr lang="cs-CZ" sz="1500" b="0" dirty="0" err="1">
                <a:latin typeface="+mn-lt"/>
                <a:ea typeface="Times New Roman"/>
              </a:rPr>
              <a:t>only</a:t>
            </a:r>
            <a:r>
              <a:rPr lang="cs-CZ" sz="1500" b="0" dirty="0">
                <a:latin typeface="+mn-lt"/>
                <a:ea typeface="Times New Roman"/>
              </a:rPr>
              <a:t>“ (tj. nezachytitelného sérologickými testy)  na 1-2 mil. vyšetřovaných osob (tj. 1x za 3-4 roky).   Náklady budou záviset na míře centralizace a požadované citlivosti (odhadem v řádu 100 - 200 mil. Kč/rok).</a:t>
            </a:r>
          </a:p>
          <a:p>
            <a:pPr algn="just">
              <a:spcAft>
                <a:spcPts val="0"/>
              </a:spcAft>
            </a:pPr>
            <a:r>
              <a:rPr lang="cs-CZ" sz="1500" b="0" dirty="0">
                <a:latin typeface="+mn-lt"/>
                <a:ea typeface="Times New Roman"/>
              </a:rPr>
              <a:t>  Zdravotní pojišťovny jako plátci zdravotní péče zváží tuto možnost z hlediska nákladové efektivity s ohledem na preferenci bezpečnosti transfuzních přípravků. </a:t>
            </a:r>
          </a:p>
          <a:p>
            <a:pPr algn="just">
              <a:spcAft>
                <a:spcPts val="0"/>
              </a:spcAft>
            </a:pPr>
            <a:endParaRPr lang="cs-CZ" sz="1100" b="0" dirty="0">
              <a:latin typeface="+mn-lt"/>
              <a:ea typeface="Times New Roman"/>
            </a:endParaRPr>
          </a:p>
          <a:p>
            <a:pPr algn="just">
              <a:spcAft>
                <a:spcPts val="0"/>
              </a:spcAft>
            </a:pPr>
            <a:r>
              <a:rPr lang="cs-CZ" sz="1500" b="0" dirty="0">
                <a:latin typeface="+mn-lt"/>
                <a:ea typeface="Times New Roman"/>
              </a:rPr>
              <a:t>VZP a SZP postoupí písemné stanovisko k případnému zavedení testování NAT HIV/HCV/HBV do stávajícího vyšetřovacího algoritmu u dárců krve odboru FAR MZ </a:t>
            </a:r>
            <a:r>
              <a:rPr lang="cs-CZ" sz="1600" b="0" dirty="0">
                <a:latin typeface="+mn-lt"/>
                <a:ea typeface="Times New Roman"/>
              </a:rPr>
              <a:t>v termínu do 15. 3. 2016.</a:t>
            </a:r>
          </a:p>
        </p:txBody>
      </p:sp>
      <p:sp>
        <p:nvSpPr>
          <p:cNvPr id="7" name="TextovéPole 6"/>
          <p:cNvSpPr txBox="1"/>
          <p:nvPr/>
        </p:nvSpPr>
        <p:spPr>
          <a:xfrm>
            <a:off x="236554" y="1816"/>
            <a:ext cx="9472473" cy="461665"/>
          </a:xfrm>
          <a:prstGeom prst="rect">
            <a:avLst/>
          </a:prstGeom>
          <a:noFill/>
        </p:spPr>
        <p:txBody>
          <a:bodyPr wrap="square" rtlCol="0">
            <a:spAutoFit/>
          </a:bodyPr>
          <a:lstStyle/>
          <a:p>
            <a:r>
              <a:rPr lang="cs-CZ" dirty="0">
                <a:highlight>
                  <a:srgbClr val="FFFF00"/>
                </a:highlight>
              </a:rPr>
              <a:t>26.1.2016, </a:t>
            </a:r>
            <a:r>
              <a:rPr lang="cs-CZ" dirty="0"/>
              <a:t>NTK</a:t>
            </a:r>
          </a:p>
        </p:txBody>
      </p:sp>
    </p:spTree>
    <p:extLst>
      <p:ext uri="{BB962C8B-B14F-4D97-AF65-F5344CB8AC3E}">
        <p14:creationId xmlns:p14="http://schemas.microsoft.com/office/powerpoint/2010/main" val="4610573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39688" y="656692"/>
            <a:ext cx="9457878" cy="425709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2" name="Obdélník 1"/>
          <p:cNvSpPr/>
          <p:nvPr/>
        </p:nvSpPr>
        <p:spPr>
          <a:xfrm>
            <a:off x="0" y="1196752"/>
            <a:ext cx="9906000" cy="3016210"/>
          </a:xfrm>
          <a:prstGeom prst="rect">
            <a:avLst/>
          </a:prstGeom>
        </p:spPr>
        <p:txBody>
          <a:bodyPr wrap="square">
            <a:spAutoFit/>
          </a:bodyPr>
          <a:lstStyle/>
          <a:p>
            <a:pPr algn="ctr"/>
            <a:r>
              <a:rPr lang="cs-CZ" sz="2800" dirty="0">
                <a:solidFill>
                  <a:srgbClr val="810081"/>
                </a:solidFill>
                <a:latin typeface="Roboto-Bold"/>
              </a:rPr>
              <a:t>143/2008 Sb.</a:t>
            </a:r>
          </a:p>
          <a:p>
            <a:pPr algn="ctr"/>
            <a:r>
              <a:rPr lang="cs-CZ" sz="2800" dirty="0">
                <a:solidFill>
                  <a:srgbClr val="810081"/>
                </a:solidFill>
                <a:latin typeface="Roboto-Bold"/>
              </a:rPr>
              <a:t>VYHLÁŠKA</a:t>
            </a:r>
          </a:p>
          <a:p>
            <a:pPr algn="ctr"/>
            <a:r>
              <a:rPr lang="cs-CZ" dirty="0">
                <a:solidFill>
                  <a:srgbClr val="000000"/>
                </a:solidFill>
                <a:latin typeface="Roboto-Bold"/>
              </a:rPr>
              <a:t>Ministerstva zdravotnictví</a:t>
            </a:r>
          </a:p>
          <a:p>
            <a:pPr algn="ctr"/>
            <a:r>
              <a:rPr lang="pl-PL" b="0" dirty="0">
                <a:solidFill>
                  <a:srgbClr val="000000"/>
                </a:solidFill>
                <a:latin typeface="Roboto-Regular"/>
              </a:rPr>
              <a:t>ze dne 15. dubna 2008</a:t>
            </a:r>
          </a:p>
          <a:p>
            <a:pPr algn="ctr"/>
            <a:r>
              <a:rPr lang="cs-CZ" sz="1800" dirty="0">
                <a:solidFill>
                  <a:srgbClr val="000000"/>
                </a:solidFill>
                <a:latin typeface="Roboto-Bold"/>
              </a:rPr>
              <a:t>o stanovení bližších požadavků pro zajištění jakosti a bezpečnosti lidské krve a jejích složek</a:t>
            </a:r>
          </a:p>
          <a:p>
            <a:pPr algn="ctr"/>
            <a:r>
              <a:rPr lang="cs-CZ" sz="1800" dirty="0">
                <a:solidFill>
                  <a:srgbClr val="000000"/>
                </a:solidFill>
                <a:latin typeface="Roboto-Bold"/>
              </a:rPr>
              <a:t>(vyhláška o lidské krvi)</a:t>
            </a:r>
          </a:p>
          <a:p>
            <a:pPr algn="ctr"/>
            <a:r>
              <a:rPr lang="cs-CZ" b="0" dirty="0">
                <a:solidFill>
                  <a:srgbClr val="000000"/>
                </a:solidFill>
                <a:latin typeface="Roboto-Regular"/>
              </a:rPr>
              <a:t>ve znění vyhlášek č. 351/2010 Sb., č. 96/2014 Sb., č. 304/2015 Sb., č. 130/2018 Sb.  a </a:t>
            </a:r>
            <a:r>
              <a:rPr lang="cs-CZ" b="0" dirty="0">
                <a:solidFill>
                  <a:srgbClr val="000000"/>
                </a:solidFill>
                <a:highlight>
                  <a:srgbClr val="FFFF00"/>
                </a:highlight>
                <a:latin typeface="Roboto-Regular"/>
              </a:rPr>
              <a:t>č. 195/2023 Sb</a:t>
            </a:r>
            <a:r>
              <a:rPr lang="cs-CZ" b="0" dirty="0">
                <a:solidFill>
                  <a:srgbClr val="000000"/>
                </a:solidFill>
                <a:latin typeface="Roboto-Regular"/>
              </a:rPr>
              <a:t>.</a:t>
            </a:r>
            <a:endParaRPr lang="cs-CZ" dirty="0"/>
          </a:p>
        </p:txBody>
      </p:sp>
    </p:spTree>
    <p:extLst>
      <p:ext uri="{BB962C8B-B14F-4D97-AF65-F5344CB8AC3E}">
        <p14:creationId xmlns:p14="http://schemas.microsoft.com/office/powerpoint/2010/main" val="3942616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47118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4" name="TextovéPole 3"/>
          <p:cNvSpPr txBox="1"/>
          <p:nvPr/>
        </p:nvSpPr>
        <p:spPr>
          <a:xfrm>
            <a:off x="360675" y="188640"/>
            <a:ext cx="9145016" cy="5693866"/>
          </a:xfrm>
          <a:prstGeom prst="rect">
            <a:avLst/>
          </a:prstGeom>
          <a:noFill/>
        </p:spPr>
        <p:txBody>
          <a:bodyPr wrap="square" rtlCol="0">
            <a:spAutoFit/>
          </a:bodyPr>
          <a:lstStyle/>
          <a:p>
            <a:pPr algn="just">
              <a:spcAft>
                <a:spcPts val="0"/>
              </a:spcAft>
            </a:pPr>
            <a:r>
              <a:rPr lang="cs-CZ" b="0" dirty="0">
                <a:latin typeface="+mn-lt"/>
                <a:ea typeface="Times New Roman"/>
              </a:rPr>
              <a:t>§ 4</a:t>
            </a:r>
          </a:p>
          <a:p>
            <a:pPr algn="just">
              <a:spcAft>
                <a:spcPts val="0"/>
              </a:spcAft>
            </a:pPr>
            <a:endParaRPr lang="cs-CZ" b="0" dirty="0">
              <a:latin typeface="+mn-lt"/>
              <a:ea typeface="Times New Roman"/>
            </a:endParaRPr>
          </a:p>
          <a:p>
            <a:pPr algn="just">
              <a:spcAft>
                <a:spcPts val="0"/>
              </a:spcAft>
            </a:pPr>
            <a:r>
              <a:rPr lang="cs-CZ" sz="1800" b="0" dirty="0">
                <a:latin typeface="+mn-lt"/>
                <a:ea typeface="Times New Roman"/>
              </a:rPr>
              <a:t>Postupy prováděné v souvislosti s odběrem</a:t>
            </a:r>
          </a:p>
          <a:p>
            <a:pPr algn="just">
              <a:spcAft>
                <a:spcPts val="0"/>
              </a:spcAft>
            </a:pPr>
            <a:r>
              <a:rPr lang="cs-CZ" sz="1800" b="0" dirty="0">
                <a:latin typeface="+mn-lt"/>
                <a:ea typeface="Times New Roman"/>
              </a:rPr>
              <a:t>(K § 67 odst. 4 zákona)</a:t>
            </a:r>
          </a:p>
          <a:p>
            <a:pPr algn="just">
              <a:spcAft>
                <a:spcPts val="0"/>
              </a:spcAft>
            </a:pPr>
            <a:endParaRPr lang="cs-CZ" sz="1800" b="0" dirty="0">
              <a:latin typeface="+mn-lt"/>
              <a:ea typeface="Times New Roman"/>
            </a:endParaRPr>
          </a:p>
          <a:p>
            <a:pPr algn="just">
              <a:spcAft>
                <a:spcPts val="0"/>
              </a:spcAft>
            </a:pPr>
            <a:r>
              <a:rPr lang="cs-CZ" sz="1800" b="0" dirty="0">
                <a:latin typeface="+mn-lt"/>
                <a:ea typeface="Times New Roman"/>
              </a:rPr>
              <a:t>(3) Při odběru se provádí vyšetření diagnostických vzorků získaných od dárce (dále jen „vzorky od dárce“) zahrnující</a:t>
            </a:r>
          </a:p>
          <a:p>
            <a:pPr algn="just">
              <a:spcAft>
                <a:spcPts val="0"/>
              </a:spcAft>
            </a:pPr>
            <a:endParaRPr lang="cs-CZ" sz="1800" b="0" dirty="0">
              <a:latin typeface="+mn-lt"/>
              <a:ea typeface="Times New Roman"/>
            </a:endParaRPr>
          </a:p>
          <a:p>
            <a:pPr algn="just">
              <a:spcAft>
                <a:spcPts val="0"/>
              </a:spcAft>
            </a:pPr>
            <a:r>
              <a:rPr lang="cs-CZ" sz="1800" b="0" dirty="0">
                <a:latin typeface="+mn-lt"/>
                <a:ea typeface="Times New Roman"/>
              </a:rPr>
              <a:t>a) vyšetření k průkazu známek infekce</a:t>
            </a:r>
          </a:p>
          <a:p>
            <a:pPr algn="just">
              <a:spcAft>
                <a:spcPts val="0"/>
              </a:spcAft>
            </a:pPr>
            <a:r>
              <a:rPr lang="cs-CZ" sz="1800" b="0" dirty="0">
                <a:latin typeface="+mn-lt"/>
                <a:ea typeface="Times New Roman"/>
              </a:rPr>
              <a:t>1. virem lidského imunodeficitu typů 1 a 2 (dále jen „HIV 1 a 2“), a to metodou stanovení protilátky a antigenu p24 a </a:t>
            </a:r>
            <a:r>
              <a:rPr lang="cs-CZ" sz="1800" dirty="0">
                <a:solidFill>
                  <a:srgbClr val="FF0000"/>
                </a:solidFill>
                <a:latin typeface="+mn-lt"/>
                <a:ea typeface="Times New Roman"/>
              </a:rPr>
              <a:t>současně metodou přímé detekce virové RNA, a to při každém odběru,</a:t>
            </a:r>
          </a:p>
          <a:p>
            <a:pPr algn="just">
              <a:spcAft>
                <a:spcPts val="0"/>
              </a:spcAft>
            </a:pPr>
            <a:r>
              <a:rPr lang="cs-CZ" sz="1800" b="0" dirty="0">
                <a:latin typeface="+mn-lt"/>
                <a:ea typeface="Times New Roman"/>
              </a:rPr>
              <a:t>2. virem hepatitidy typu B (dále jen „HBV“), a to metodou stanovení povrchového antigenu </a:t>
            </a:r>
            <a:r>
              <a:rPr lang="cs-CZ" sz="1800" dirty="0">
                <a:solidFill>
                  <a:srgbClr val="FF0000"/>
                </a:solidFill>
                <a:latin typeface="+mn-lt"/>
                <a:ea typeface="Times New Roman"/>
              </a:rPr>
              <a:t>a současně metodou přímé detekce virové DNA, a to při každém odběru,</a:t>
            </a:r>
          </a:p>
          <a:p>
            <a:pPr algn="just">
              <a:spcAft>
                <a:spcPts val="0"/>
              </a:spcAft>
            </a:pPr>
            <a:r>
              <a:rPr lang="cs-CZ" sz="1800" b="0" dirty="0">
                <a:latin typeface="+mn-lt"/>
                <a:ea typeface="Times New Roman"/>
              </a:rPr>
              <a:t>3. virem hepatitidy typu C (dále jen „HCV“), a to metodou stanovení protilátky </a:t>
            </a:r>
            <a:r>
              <a:rPr lang="cs-CZ" sz="1800" dirty="0">
                <a:solidFill>
                  <a:srgbClr val="FF0000"/>
                </a:solidFill>
                <a:latin typeface="+mn-lt"/>
                <a:ea typeface="Times New Roman"/>
              </a:rPr>
              <a:t>a současně metodou přímé detekce virové RNA, a to při každém odběru,</a:t>
            </a:r>
          </a:p>
          <a:p>
            <a:pPr algn="just">
              <a:spcAft>
                <a:spcPts val="0"/>
              </a:spcAft>
            </a:pPr>
            <a:r>
              <a:rPr lang="cs-CZ" sz="1800" b="0" dirty="0">
                <a:latin typeface="+mn-lt"/>
                <a:ea typeface="Times New Roman"/>
              </a:rPr>
              <a:t>4. syfilis, a to metodou stanovení specifické anti-treponemové protilátky, a to při každém odběru, a</a:t>
            </a:r>
          </a:p>
          <a:p>
            <a:pPr algn="just">
              <a:spcAft>
                <a:spcPts val="0"/>
              </a:spcAft>
            </a:pPr>
            <a:r>
              <a:rPr lang="cs-CZ" sz="1800" dirty="0">
                <a:solidFill>
                  <a:srgbClr val="FF0000"/>
                </a:solidFill>
                <a:latin typeface="+mn-lt"/>
                <a:ea typeface="Times New Roman"/>
              </a:rPr>
              <a:t>5. vyšetření přítomnosti anti-</a:t>
            </a:r>
            <a:r>
              <a:rPr lang="cs-CZ" sz="1800" dirty="0" err="1">
                <a:solidFill>
                  <a:srgbClr val="FF0000"/>
                </a:solidFill>
                <a:latin typeface="+mn-lt"/>
                <a:ea typeface="Times New Roman"/>
              </a:rPr>
              <a:t>HBc</a:t>
            </a:r>
            <a:r>
              <a:rPr lang="cs-CZ" sz="1800" dirty="0">
                <a:solidFill>
                  <a:srgbClr val="FF0000"/>
                </a:solidFill>
                <a:latin typeface="+mn-lt"/>
                <a:ea typeface="Times New Roman"/>
              </a:rPr>
              <a:t> protilátek, a to u každého dárce, který nebyl doposud na přítomnost anti-</a:t>
            </a:r>
            <a:r>
              <a:rPr lang="cs-CZ" sz="1800" dirty="0" err="1">
                <a:solidFill>
                  <a:srgbClr val="FF0000"/>
                </a:solidFill>
                <a:latin typeface="+mn-lt"/>
                <a:ea typeface="Times New Roman"/>
              </a:rPr>
              <a:t>HBc</a:t>
            </a:r>
            <a:r>
              <a:rPr lang="cs-CZ" sz="1800" dirty="0">
                <a:solidFill>
                  <a:srgbClr val="FF0000"/>
                </a:solidFill>
                <a:latin typeface="+mn-lt"/>
                <a:ea typeface="Times New Roman"/>
              </a:rPr>
              <a:t> protilátek vyšetřen</a:t>
            </a:r>
            <a:r>
              <a:rPr lang="cs-CZ" sz="1800" dirty="0">
                <a:latin typeface="+mn-lt"/>
                <a:ea typeface="Times New Roman"/>
              </a:rPr>
              <a:t>,</a:t>
            </a:r>
          </a:p>
        </p:txBody>
      </p:sp>
    </p:spTree>
    <p:extLst>
      <p:ext uri="{BB962C8B-B14F-4D97-AF65-F5344CB8AC3E}">
        <p14:creationId xmlns:p14="http://schemas.microsoft.com/office/powerpoint/2010/main" val="26964011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body" idx="1"/>
          </p:nvPr>
        </p:nvSpPr>
        <p:spPr>
          <a:xfrm>
            <a:off x="200472" y="0"/>
            <a:ext cx="9457878" cy="5471182"/>
          </a:xfrm>
        </p:spPr>
        <p:txBody>
          <a:bodyPr/>
          <a:lstStyle/>
          <a:p>
            <a:pPr>
              <a:lnSpc>
                <a:spcPct val="90000"/>
              </a:lnSpc>
              <a:spcAft>
                <a:spcPts val="300"/>
              </a:spcAft>
              <a:buFontTx/>
              <a:buNone/>
            </a:pPr>
            <a:r>
              <a:rPr lang="cs-CZ" altLang="cs-CZ" sz="1200" b="1" dirty="0">
                <a:solidFill>
                  <a:srgbClr val="000066"/>
                </a:solidFill>
              </a:rPr>
              <a:t> </a:t>
            </a:r>
            <a:endParaRPr lang="cs-CZ" altLang="cs-CZ" sz="2400" b="1" dirty="0">
              <a:solidFill>
                <a:srgbClr val="000066"/>
              </a:solidFill>
            </a:endParaRPr>
          </a:p>
          <a:p>
            <a:pPr>
              <a:lnSpc>
                <a:spcPct val="90000"/>
              </a:lnSpc>
              <a:buFontTx/>
              <a:buNone/>
            </a:pPr>
            <a:endParaRPr lang="cs-CZ" altLang="cs-CZ" sz="2400" u="sng" dirty="0">
              <a:solidFill>
                <a:srgbClr val="FFFF00"/>
              </a:solidFill>
            </a:endParaRPr>
          </a:p>
        </p:txBody>
      </p:sp>
      <p:sp>
        <p:nvSpPr>
          <p:cNvPr id="4" name="TextovéPole 3"/>
          <p:cNvSpPr txBox="1"/>
          <p:nvPr/>
        </p:nvSpPr>
        <p:spPr>
          <a:xfrm>
            <a:off x="360675" y="188640"/>
            <a:ext cx="9145016" cy="5386090"/>
          </a:xfrm>
          <a:prstGeom prst="rect">
            <a:avLst/>
          </a:prstGeom>
          <a:noFill/>
        </p:spPr>
        <p:txBody>
          <a:bodyPr wrap="square" rtlCol="0">
            <a:spAutoFit/>
          </a:bodyPr>
          <a:lstStyle/>
          <a:p>
            <a:pPr algn="just">
              <a:spcAft>
                <a:spcPts val="0"/>
              </a:spcAft>
            </a:pPr>
            <a:r>
              <a:rPr lang="cs-CZ" b="0" dirty="0">
                <a:latin typeface="+mn-lt"/>
                <a:ea typeface="Times New Roman"/>
              </a:rPr>
              <a:t>§ 4</a:t>
            </a:r>
          </a:p>
          <a:p>
            <a:pPr algn="just">
              <a:spcAft>
                <a:spcPts val="0"/>
              </a:spcAft>
            </a:pPr>
            <a:endParaRPr lang="cs-CZ" b="0" dirty="0">
              <a:latin typeface="+mn-lt"/>
              <a:ea typeface="Times New Roman"/>
            </a:endParaRPr>
          </a:p>
          <a:p>
            <a:pPr algn="just">
              <a:spcAft>
                <a:spcPts val="0"/>
              </a:spcAft>
            </a:pPr>
            <a:r>
              <a:rPr lang="cs-CZ" b="0" dirty="0">
                <a:latin typeface="+mn-lt"/>
                <a:ea typeface="Times New Roman"/>
              </a:rPr>
              <a:t>Postupy prováděné v souvislosti s odběrem</a:t>
            </a:r>
          </a:p>
          <a:p>
            <a:pPr algn="just">
              <a:spcAft>
                <a:spcPts val="0"/>
              </a:spcAft>
            </a:pPr>
            <a:r>
              <a:rPr lang="cs-CZ" b="0" dirty="0">
                <a:latin typeface="+mn-lt"/>
                <a:ea typeface="Times New Roman"/>
              </a:rPr>
              <a:t>(K § 67 odst. 4 zákona)</a:t>
            </a:r>
          </a:p>
          <a:p>
            <a:pPr algn="just">
              <a:spcAft>
                <a:spcPts val="0"/>
              </a:spcAft>
            </a:pPr>
            <a:endParaRPr lang="cs-CZ" b="0" dirty="0">
              <a:latin typeface="+mn-lt"/>
              <a:ea typeface="Times New Roman"/>
            </a:endParaRPr>
          </a:p>
          <a:p>
            <a:pPr algn="just">
              <a:spcAft>
                <a:spcPts val="0"/>
              </a:spcAft>
            </a:pPr>
            <a:r>
              <a:rPr lang="cs-CZ" sz="2000" dirty="0">
                <a:solidFill>
                  <a:srgbClr val="FF0000"/>
                </a:solidFill>
                <a:latin typeface="+mn-lt"/>
                <a:ea typeface="Times New Roman"/>
              </a:rPr>
              <a:t>(4) Vyšetření uvedená v odstavci 3 písm. a) se provádějí</a:t>
            </a:r>
          </a:p>
          <a:p>
            <a:pPr algn="just">
              <a:spcAft>
                <a:spcPts val="0"/>
              </a:spcAft>
            </a:pPr>
            <a:endParaRPr lang="cs-CZ" sz="2000" dirty="0">
              <a:solidFill>
                <a:srgbClr val="FF0000"/>
              </a:solidFill>
              <a:latin typeface="+mn-lt"/>
              <a:ea typeface="Times New Roman"/>
            </a:endParaRPr>
          </a:p>
          <a:p>
            <a:pPr algn="just">
              <a:spcAft>
                <a:spcPts val="0"/>
              </a:spcAft>
            </a:pPr>
            <a:r>
              <a:rPr lang="cs-CZ" sz="2000" dirty="0">
                <a:solidFill>
                  <a:srgbClr val="FF0000"/>
                </a:solidFill>
                <a:latin typeface="+mn-lt"/>
                <a:ea typeface="Times New Roman"/>
              </a:rPr>
              <a:t>1. u odběrů pro výrobu transfuzních přípravků metodami s prokazatelnou citlivostí ve výchozím vzorku alespoň 500 IU/ml při stanovení HIV RNA,35 IU/ml při stanovení HBV DNA a 150 IU/ml při stanovení HCV RNA,</a:t>
            </a:r>
          </a:p>
          <a:p>
            <a:pPr algn="just">
              <a:spcAft>
                <a:spcPts val="0"/>
              </a:spcAft>
            </a:pPr>
            <a:endParaRPr lang="cs-CZ" sz="2000" dirty="0">
              <a:solidFill>
                <a:srgbClr val="FF0000"/>
              </a:solidFill>
              <a:latin typeface="+mn-lt"/>
              <a:ea typeface="Times New Roman"/>
            </a:endParaRPr>
          </a:p>
          <a:p>
            <a:pPr algn="just">
              <a:spcAft>
                <a:spcPts val="0"/>
              </a:spcAft>
            </a:pPr>
            <a:r>
              <a:rPr lang="cs-CZ" sz="2000" dirty="0">
                <a:solidFill>
                  <a:srgbClr val="FF0000"/>
                </a:solidFill>
                <a:latin typeface="+mn-lt"/>
                <a:ea typeface="Times New Roman"/>
              </a:rPr>
              <a:t>2. u odběrů pro výrobu suroviny pro další zpracování metodami s prokazatelnou citlivostí ve výchozím vzorku alespoň 10000 IU/ml při stanovení HIV RNA, 500 IU/ml při stanovení HBV DNA a 5000 IU/ml při stanovení HCV RNA.</a:t>
            </a:r>
          </a:p>
          <a:p>
            <a:pPr algn="just">
              <a:spcAft>
                <a:spcPts val="0"/>
              </a:spcAft>
            </a:pPr>
            <a:endParaRPr lang="cs-CZ" b="0" dirty="0">
              <a:latin typeface="+mn-lt"/>
              <a:ea typeface="Times New Roman"/>
            </a:endParaRPr>
          </a:p>
        </p:txBody>
      </p:sp>
    </p:spTree>
    <p:extLst>
      <p:ext uri="{BB962C8B-B14F-4D97-AF65-F5344CB8AC3E}">
        <p14:creationId xmlns:p14="http://schemas.microsoft.com/office/powerpoint/2010/main" val="11090785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BGS Vratidlo 1“ délka 560 mm,Chrom Vanadium | TOPENILEVNE.CZ">
            <a:extLst>
              <a:ext uri="{FF2B5EF4-FFF2-40B4-BE49-F238E27FC236}">
                <a16:creationId xmlns:a16="http://schemas.microsoft.com/office/drawing/2014/main" id="{9A48554C-7459-4809-9ACD-2D28B0426C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35020" r="-1154" b="34759"/>
          <a:stretch/>
        </p:blipFill>
        <p:spPr bwMode="auto">
          <a:xfrm>
            <a:off x="301891" y="649341"/>
            <a:ext cx="8827709" cy="99230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8"/>
          <p:cNvPicPr>
            <a:picLocks noChangeAspect="1" noChangeArrowheads="1"/>
          </p:cNvPicPr>
          <p:nvPr/>
        </p:nvPicPr>
        <p:blipFill>
          <a:blip r:embed="rId3" cstate="print"/>
          <a:srcRect/>
          <a:stretch>
            <a:fillRect/>
          </a:stretch>
        </p:blipFill>
        <p:spPr bwMode="auto">
          <a:xfrm>
            <a:off x="6923725" y="2383673"/>
            <a:ext cx="2809280" cy="1955848"/>
          </a:xfrm>
          <a:prstGeom prst="rect">
            <a:avLst/>
          </a:prstGeom>
          <a:noFill/>
          <a:ln w="9525">
            <a:noFill/>
            <a:miter lim="800000"/>
            <a:headEnd/>
            <a:tailEnd/>
          </a:ln>
        </p:spPr>
      </p:pic>
      <p:pic>
        <p:nvPicPr>
          <p:cNvPr id="55" name="Picture 2" descr="http://www.immucor.com/global/Products/PublishingImages/NEO_silo.png"/>
          <p:cNvPicPr>
            <a:picLocks noChangeAspect="1" noChangeArrowheads="1"/>
          </p:cNvPicPr>
          <p:nvPr/>
        </p:nvPicPr>
        <p:blipFill>
          <a:blip r:embed="rId4" cstate="print"/>
          <a:srcRect/>
          <a:stretch>
            <a:fillRect/>
          </a:stretch>
        </p:blipFill>
        <p:spPr bwMode="auto">
          <a:xfrm>
            <a:off x="42696" y="2909640"/>
            <a:ext cx="1836906" cy="1470959"/>
          </a:xfrm>
          <a:prstGeom prst="rect">
            <a:avLst/>
          </a:prstGeom>
          <a:noFill/>
        </p:spPr>
      </p:pic>
      <p:pic>
        <p:nvPicPr>
          <p:cNvPr id="1040" name="Picture 16" descr="http://roche-diagnostics.cz/_layouts/_resources/css/import/img/roche-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8786" y="5091969"/>
            <a:ext cx="814309" cy="453688"/>
          </a:xfrm>
          <a:prstGeom prst="rect">
            <a:avLst/>
          </a:prstGeom>
          <a:noFill/>
          <a:extLst>
            <a:ext uri="{909E8E84-426E-40DD-AFC4-6F175D3DCCD1}">
              <a14:hiddenFill xmlns:a14="http://schemas.microsoft.com/office/drawing/2010/main">
                <a:solidFill>
                  <a:srgbClr val="FFFFFF"/>
                </a:solidFill>
              </a14:hiddenFill>
            </a:ext>
          </a:extLst>
        </p:spPr>
      </p:pic>
      <p:sp>
        <p:nvSpPr>
          <p:cNvPr id="24" name="TextovéPole 23"/>
          <p:cNvSpPr txBox="1"/>
          <p:nvPr/>
        </p:nvSpPr>
        <p:spPr>
          <a:xfrm>
            <a:off x="159475" y="4694103"/>
            <a:ext cx="1638182" cy="692497"/>
          </a:xfrm>
          <a:prstGeom prst="rect">
            <a:avLst/>
          </a:prstGeom>
          <a:noFill/>
        </p:spPr>
        <p:txBody>
          <a:bodyPr wrap="square" rtlCol="0">
            <a:spAutoFit/>
          </a:bodyPr>
          <a:lstStyle/>
          <a:p>
            <a:pPr algn="ctr"/>
            <a:r>
              <a:rPr lang="cs-CZ" sz="1950" dirty="0">
                <a:solidFill>
                  <a:srgbClr val="FF0000"/>
                </a:solidFill>
              </a:rPr>
              <a:t>2x NEO IRIS™</a:t>
            </a:r>
          </a:p>
        </p:txBody>
      </p:sp>
      <p:pic>
        <p:nvPicPr>
          <p:cNvPr id="1028" name="Picture 4" descr="https://encrypted-tbn2.gstatic.com/images?q=tbn:ANd9GcR23seuddpFqEptJ7lq8UjiknzbpwiEDXi-vFhbGku-IKj-CJEYQ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618" y="5585927"/>
            <a:ext cx="1590698" cy="57675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www.biomatrica.com/media/strboost/Magnifying-Glass.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23140">
            <a:off x="7630185" y="1097341"/>
            <a:ext cx="1446155" cy="11662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8" name="Ovál 57"/>
          <p:cNvSpPr/>
          <p:nvPr/>
        </p:nvSpPr>
        <p:spPr>
          <a:xfrm rot="788446">
            <a:off x="7715444" y="908854"/>
            <a:ext cx="81009" cy="877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25"/>
          </a:p>
        </p:txBody>
      </p:sp>
      <p:sp>
        <p:nvSpPr>
          <p:cNvPr id="59" name="TextovéPole 58"/>
          <p:cNvSpPr txBox="1"/>
          <p:nvPr/>
        </p:nvSpPr>
        <p:spPr>
          <a:xfrm rot="722440">
            <a:off x="7910164" y="991767"/>
            <a:ext cx="1064458" cy="217432"/>
          </a:xfrm>
          <a:prstGeom prst="rect">
            <a:avLst/>
          </a:prstGeom>
          <a:noFill/>
        </p:spPr>
        <p:txBody>
          <a:bodyPr wrap="square" rtlCol="0">
            <a:spAutoFit/>
          </a:bodyPr>
          <a:lstStyle/>
          <a:p>
            <a:r>
              <a:rPr lang="cs-CZ" sz="813" dirty="0">
                <a:latin typeface="Comic Sans MS" pitchFamily="66" charset="0"/>
              </a:rPr>
              <a:t>Laboratoř PCR</a:t>
            </a:r>
          </a:p>
        </p:txBody>
      </p:sp>
      <p:pic>
        <p:nvPicPr>
          <p:cNvPr id="60" name="Picture 2" descr="http://www.cobas.com/content/dam/cobas_com/pdf/product/cobas-p-512-system/cobas-p-512-front-view.jpg">
            <a:hlinkClick r:id="rId8"/>
          </p:cNvPr>
          <p:cNvPicPr>
            <a:picLocks noChangeAspect="1" noChangeArrowheads="1"/>
          </p:cNvPicPr>
          <p:nvPr/>
        </p:nvPicPr>
        <p:blipFill>
          <a:blip r:embed="rId9" cstate="print"/>
          <a:srcRect/>
          <a:stretch>
            <a:fillRect/>
          </a:stretch>
        </p:blipFill>
        <p:spPr bwMode="auto">
          <a:xfrm>
            <a:off x="2259615" y="2247389"/>
            <a:ext cx="1638182" cy="1211470"/>
          </a:xfrm>
          <a:prstGeom prst="rect">
            <a:avLst/>
          </a:prstGeom>
          <a:noFill/>
        </p:spPr>
      </p:pic>
      <p:pic>
        <p:nvPicPr>
          <p:cNvPr id="64" name="Picture 2" descr="http://www.cobas.com/content/dam/cobas_com/pdf/product/cobas-p-512-system/cobas-p-512-front-view.jpg">
            <a:hlinkClick r:id="rId8"/>
          </p:cNvPr>
          <p:cNvPicPr>
            <a:picLocks noChangeAspect="1" noChangeArrowheads="1"/>
          </p:cNvPicPr>
          <p:nvPr/>
        </p:nvPicPr>
        <p:blipFill>
          <a:blip r:embed="rId9" cstate="print"/>
          <a:srcRect/>
          <a:stretch>
            <a:fillRect/>
          </a:stretch>
        </p:blipFill>
        <p:spPr bwMode="auto">
          <a:xfrm>
            <a:off x="2279419" y="3337661"/>
            <a:ext cx="1638182" cy="1211470"/>
          </a:xfrm>
          <a:prstGeom prst="rect">
            <a:avLst/>
          </a:prstGeom>
          <a:noFill/>
        </p:spPr>
      </p:pic>
      <p:sp>
        <p:nvSpPr>
          <p:cNvPr id="66" name="TextovéPole 65"/>
          <p:cNvSpPr txBox="1"/>
          <p:nvPr/>
        </p:nvSpPr>
        <p:spPr>
          <a:xfrm>
            <a:off x="7323349" y="5848413"/>
            <a:ext cx="2513929" cy="342401"/>
          </a:xfrm>
          <a:prstGeom prst="rect">
            <a:avLst/>
          </a:prstGeom>
          <a:noFill/>
        </p:spPr>
        <p:txBody>
          <a:bodyPr wrap="square" rtlCol="0">
            <a:spAutoFit/>
          </a:bodyPr>
          <a:lstStyle/>
          <a:p>
            <a:pPr algn="ctr"/>
            <a:r>
              <a:rPr lang="cs-CZ" sz="1625" dirty="0">
                <a:latin typeface="Comic Sans MS" pitchFamily="66" charset="0"/>
              </a:rPr>
              <a:t>2x </a:t>
            </a:r>
            <a:r>
              <a:rPr lang="cs-CZ" sz="1625" dirty="0" err="1">
                <a:latin typeface="Comic Sans MS" pitchFamily="66" charset="0"/>
              </a:rPr>
              <a:t>cobas</a:t>
            </a:r>
            <a:r>
              <a:rPr lang="cs-CZ" sz="1625" dirty="0">
                <a:latin typeface="Comic Sans MS" pitchFamily="66" charset="0"/>
              </a:rPr>
              <a:t> 6800</a:t>
            </a:r>
          </a:p>
        </p:txBody>
      </p:sp>
      <p:sp>
        <p:nvSpPr>
          <p:cNvPr id="67" name="TextovéPole 66"/>
          <p:cNvSpPr txBox="1"/>
          <p:nvPr/>
        </p:nvSpPr>
        <p:spPr>
          <a:xfrm>
            <a:off x="2244068" y="5641472"/>
            <a:ext cx="4569529" cy="369332"/>
          </a:xfrm>
          <a:prstGeom prst="rect">
            <a:avLst/>
          </a:prstGeom>
          <a:noFill/>
        </p:spPr>
        <p:txBody>
          <a:bodyPr wrap="square" rtlCol="0">
            <a:spAutoFit/>
          </a:bodyPr>
          <a:lstStyle/>
          <a:p>
            <a:r>
              <a:rPr lang="cs-CZ" sz="1800" dirty="0">
                <a:solidFill>
                  <a:srgbClr val="FF0000"/>
                </a:solidFill>
              </a:rPr>
              <a:t>Prostupnost 10 000 vzorků / týden</a:t>
            </a:r>
          </a:p>
        </p:txBody>
      </p:sp>
      <p:pic>
        <p:nvPicPr>
          <p:cNvPr id="2050" name="Picture 2" descr="View Of A Bag Containing A Blood Donation Photograph by Tek Image">
            <a:extLst>
              <a:ext uri="{FF2B5EF4-FFF2-40B4-BE49-F238E27FC236}">
                <a16:creationId xmlns:a16="http://schemas.microsoft.com/office/drawing/2014/main" id="{8948D4A1-B8BC-4329-8E71-200CFBA8571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985291">
            <a:off x="893707" y="1242483"/>
            <a:ext cx="1390393" cy="148907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ovéPole 13"/>
          <p:cNvSpPr txBox="1"/>
          <p:nvPr/>
        </p:nvSpPr>
        <p:spPr>
          <a:xfrm rot="2064024">
            <a:off x="1203162" y="1252250"/>
            <a:ext cx="1683617" cy="223587"/>
          </a:xfrm>
          <a:prstGeom prst="rect">
            <a:avLst/>
          </a:prstGeom>
          <a:noFill/>
        </p:spPr>
        <p:txBody>
          <a:bodyPr wrap="square" rtlCol="0">
            <a:spAutoFit/>
          </a:bodyPr>
          <a:lstStyle/>
          <a:p>
            <a:pPr algn="ctr"/>
            <a:r>
              <a:rPr lang="cs-CZ" sz="853" dirty="0" err="1">
                <a:latin typeface="Comic Sans MS" pitchFamily="66" charset="0"/>
              </a:rPr>
              <a:t>Labor.imunohematologie</a:t>
            </a:r>
            <a:endParaRPr lang="cs-CZ" sz="853" dirty="0">
              <a:latin typeface="Comic Sans MS" pitchFamily="66" charset="0"/>
            </a:endParaRPr>
          </a:p>
        </p:txBody>
      </p:sp>
      <p:sp>
        <p:nvSpPr>
          <p:cNvPr id="10" name="Ovál 9"/>
          <p:cNvSpPr/>
          <p:nvPr/>
        </p:nvSpPr>
        <p:spPr>
          <a:xfrm>
            <a:off x="1350477" y="952073"/>
            <a:ext cx="81009" cy="877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25"/>
          </a:p>
        </p:txBody>
      </p:sp>
      <p:sp>
        <p:nvSpPr>
          <p:cNvPr id="32" name="TextovéPole 31">
            <a:extLst>
              <a:ext uri="{FF2B5EF4-FFF2-40B4-BE49-F238E27FC236}">
                <a16:creationId xmlns:a16="http://schemas.microsoft.com/office/drawing/2014/main" id="{C3349D31-73C7-4CE1-B23E-154C53F6D8DA}"/>
              </a:ext>
            </a:extLst>
          </p:cNvPr>
          <p:cNvSpPr txBox="1"/>
          <p:nvPr/>
        </p:nvSpPr>
        <p:spPr>
          <a:xfrm>
            <a:off x="2089845" y="4461542"/>
            <a:ext cx="1899583" cy="692497"/>
          </a:xfrm>
          <a:prstGeom prst="rect">
            <a:avLst/>
          </a:prstGeom>
          <a:noFill/>
        </p:spPr>
        <p:txBody>
          <a:bodyPr wrap="square" rtlCol="0">
            <a:spAutoFit/>
          </a:bodyPr>
          <a:lstStyle/>
          <a:p>
            <a:pPr algn="ctr"/>
            <a:r>
              <a:rPr lang="cs-CZ" sz="1950" dirty="0">
                <a:solidFill>
                  <a:srgbClr val="FF0000"/>
                </a:solidFill>
              </a:rPr>
              <a:t>2x </a:t>
            </a:r>
            <a:r>
              <a:rPr lang="cs-CZ" sz="1950" dirty="0" err="1">
                <a:solidFill>
                  <a:srgbClr val="FF0000"/>
                </a:solidFill>
              </a:rPr>
              <a:t>cobas</a:t>
            </a:r>
            <a:r>
              <a:rPr lang="cs-CZ" sz="1950" dirty="0">
                <a:solidFill>
                  <a:srgbClr val="FF0000"/>
                </a:solidFill>
              </a:rPr>
              <a:t>® p512</a:t>
            </a:r>
          </a:p>
        </p:txBody>
      </p:sp>
      <p:pic>
        <p:nvPicPr>
          <p:cNvPr id="47" name="Picture 12" descr="http://www.lonza.com/%7E/media/Images/Products%20and%20Services/Bioresearch/Others/serologyII.ashx?h=196&amp;w=56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362023">
            <a:off x="3688416" y="1122187"/>
            <a:ext cx="1903631" cy="7141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8" name="TextovéPole 47"/>
          <p:cNvSpPr txBox="1"/>
          <p:nvPr/>
        </p:nvSpPr>
        <p:spPr>
          <a:xfrm>
            <a:off x="4143545" y="1031862"/>
            <a:ext cx="1303702" cy="217432"/>
          </a:xfrm>
          <a:prstGeom prst="rect">
            <a:avLst/>
          </a:prstGeom>
          <a:noFill/>
        </p:spPr>
        <p:txBody>
          <a:bodyPr wrap="square" rtlCol="0">
            <a:spAutoFit/>
          </a:bodyPr>
          <a:lstStyle/>
          <a:p>
            <a:r>
              <a:rPr lang="cs-CZ" sz="813" dirty="0">
                <a:latin typeface="Comic Sans MS" pitchFamily="66" charset="0"/>
              </a:rPr>
              <a:t>Laboratoř </a:t>
            </a:r>
            <a:r>
              <a:rPr lang="cs-CZ" sz="813" dirty="0" err="1">
                <a:latin typeface="Comic Sans MS" pitchFamily="66" charset="0"/>
              </a:rPr>
              <a:t>serologie</a:t>
            </a:r>
            <a:endParaRPr lang="cs-CZ" sz="813" dirty="0">
              <a:latin typeface="Comic Sans MS" pitchFamily="66" charset="0"/>
            </a:endParaRPr>
          </a:p>
        </p:txBody>
      </p:sp>
      <p:pic>
        <p:nvPicPr>
          <p:cNvPr id="41" name="Picture 8">
            <a:extLst>
              <a:ext uri="{FF2B5EF4-FFF2-40B4-BE49-F238E27FC236}">
                <a16:creationId xmlns:a16="http://schemas.microsoft.com/office/drawing/2014/main" id="{DAAC64E5-A904-4F2E-A002-8CA1C97CE1C7}"/>
              </a:ext>
            </a:extLst>
          </p:cNvPr>
          <p:cNvPicPr>
            <a:picLocks noChangeAspect="1" noChangeArrowheads="1"/>
          </p:cNvPicPr>
          <p:nvPr/>
        </p:nvPicPr>
        <p:blipFill>
          <a:blip r:embed="rId3" cstate="print"/>
          <a:srcRect/>
          <a:stretch>
            <a:fillRect/>
          </a:stretch>
        </p:blipFill>
        <p:spPr bwMode="auto">
          <a:xfrm>
            <a:off x="6953102" y="4169152"/>
            <a:ext cx="2809280" cy="1955848"/>
          </a:xfrm>
          <a:prstGeom prst="rect">
            <a:avLst/>
          </a:prstGeom>
          <a:noFill/>
          <a:ln w="9525">
            <a:noFill/>
            <a:miter lim="800000"/>
            <a:headEnd/>
            <a:tailEnd/>
          </a:ln>
        </p:spPr>
      </p:pic>
      <p:sp>
        <p:nvSpPr>
          <p:cNvPr id="49" name="Ovál 48"/>
          <p:cNvSpPr/>
          <p:nvPr/>
        </p:nvSpPr>
        <p:spPr>
          <a:xfrm>
            <a:off x="3622517" y="1070780"/>
            <a:ext cx="81009" cy="877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25"/>
          </a:p>
        </p:txBody>
      </p:sp>
      <p:sp>
        <p:nvSpPr>
          <p:cNvPr id="42" name="TextovéPole 41">
            <a:extLst>
              <a:ext uri="{FF2B5EF4-FFF2-40B4-BE49-F238E27FC236}">
                <a16:creationId xmlns:a16="http://schemas.microsoft.com/office/drawing/2014/main" id="{923C9C6F-849C-436C-8D1C-C6FDEBF17ABC}"/>
              </a:ext>
            </a:extLst>
          </p:cNvPr>
          <p:cNvSpPr txBox="1"/>
          <p:nvPr/>
        </p:nvSpPr>
        <p:spPr>
          <a:xfrm>
            <a:off x="7482415" y="5810903"/>
            <a:ext cx="1899583" cy="692497"/>
          </a:xfrm>
          <a:prstGeom prst="rect">
            <a:avLst/>
          </a:prstGeom>
          <a:noFill/>
        </p:spPr>
        <p:txBody>
          <a:bodyPr wrap="square" rtlCol="0">
            <a:spAutoFit/>
          </a:bodyPr>
          <a:lstStyle/>
          <a:p>
            <a:pPr algn="ctr"/>
            <a:r>
              <a:rPr lang="cs-CZ" sz="1950" dirty="0">
                <a:solidFill>
                  <a:srgbClr val="FF0000"/>
                </a:solidFill>
              </a:rPr>
              <a:t>2x </a:t>
            </a:r>
            <a:r>
              <a:rPr lang="cs-CZ" sz="1950" dirty="0" err="1">
                <a:solidFill>
                  <a:srgbClr val="FF0000"/>
                </a:solidFill>
              </a:rPr>
              <a:t>cobas</a:t>
            </a:r>
            <a:r>
              <a:rPr lang="cs-CZ" sz="1950" dirty="0">
                <a:solidFill>
                  <a:srgbClr val="FF0000"/>
                </a:solidFill>
              </a:rPr>
              <a:t>® 6800</a:t>
            </a:r>
          </a:p>
        </p:txBody>
      </p:sp>
      <p:sp>
        <p:nvSpPr>
          <p:cNvPr id="44" name="Ovál 43">
            <a:extLst>
              <a:ext uri="{FF2B5EF4-FFF2-40B4-BE49-F238E27FC236}">
                <a16:creationId xmlns:a16="http://schemas.microsoft.com/office/drawing/2014/main" id="{0DDB3A21-5452-4001-BE16-79A3F424C74E}"/>
              </a:ext>
            </a:extLst>
          </p:cNvPr>
          <p:cNvSpPr/>
          <p:nvPr/>
        </p:nvSpPr>
        <p:spPr>
          <a:xfrm>
            <a:off x="5542886" y="1070780"/>
            <a:ext cx="81009" cy="87760"/>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25"/>
          </a:p>
        </p:txBody>
      </p:sp>
      <p:pic>
        <p:nvPicPr>
          <p:cNvPr id="2" name="Picture 4" descr="Roche Cobas E411 Roche Cobas C8000 8000 Reagents Roche E411 Instrument -  Buy Roche Cobas C8000 Reagent Reagents Kits Laboratory Product on  Alibaba.com">
            <a:extLst>
              <a:ext uri="{FF2B5EF4-FFF2-40B4-BE49-F238E27FC236}">
                <a16:creationId xmlns:a16="http://schemas.microsoft.com/office/drawing/2014/main" id="{DAF80CE2-A45E-4D28-8A83-BE17D870152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99757" y="2102128"/>
            <a:ext cx="1547813" cy="1547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oche Cobas E411 Roche Cobas C8000 8000 Reagents Roche E411 Instrument -  Buy Roche Cobas C8000 Reagent Reagents Kits Laboratory Product on  Alibaba.com">
            <a:extLst>
              <a:ext uri="{FF2B5EF4-FFF2-40B4-BE49-F238E27FC236}">
                <a16:creationId xmlns:a16="http://schemas.microsoft.com/office/drawing/2014/main" id="{4F3A8571-F7A1-4AED-9ADA-8AF5E08927ED}"/>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5056"/>
          <a:stretch/>
        </p:blipFill>
        <p:spPr bwMode="auto">
          <a:xfrm>
            <a:off x="5240158" y="2114854"/>
            <a:ext cx="988689" cy="1522360"/>
          </a:xfrm>
          <a:prstGeom prst="rect">
            <a:avLst/>
          </a:prstGeom>
          <a:noFill/>
          <a:extLst>
            <a:ext uri="{909E8E84-426E-40DD-AFC4-6F175D3DCCD1}">
              <a14:hiddenFill xmlns:a14="http://schemas.microsoft.com/office/drawing/2010/main">
                <a:solidFill>
                  <a:srgbClr val="FFFFFF"/>
                </a:solidFill>
              </a14:hiddenFill>
            </a:ext>
          </a:extLst>
        </p:spPr>
      </p:pic>
      <p:sp>
        <p:nvSpPr>
          <p:cNvPr id="45" name="TextovéPole 44">
            <a:extLst>
              <a:ext uri="{FF2B5EF4-FFF2-40B4-BE49-F238E27FC236}">
                <a16:creationId xmlns:a16="http://schemas.microsoft.com/office/drawing/2014/main" id="{0531D2B2-8A95-4A16-A258-59E9EC641DB9}"/>
              </a:ext>
            </a:extLst>
          </p:cNvPr>
          <p:cNvSpPr txBox="1"/>
          <p:nvPr/>
        </p:nvSpPr>
        <p:spPr>
          <a:xfrm>
            <a:off x="4415251" y="4431718"/>
            <a:ext cx="1899583" cy="692497"/>
          </a:xfrm>
          <a:prstGeom prst="rect">
            <a:avLst/>
          </a:prstGeom>
          <a:noFill/>
        </p:spPr>
        <p:txBody>
          <a:bodyPr wrap="square" rtlCol="0">
            <a:spAutoFit/>
          </a:bodyPr>
          <a:lstStyle/>
          <a:p>
            <a:pPr algn="ctr"/>
            <a:r>
              <a:rPr lang="cs-CZ" sz="1950" dirty="0">
                <a:solidFill>
                  <a:srgbClr val="FF0000"/>
                </a:solidFill>
              </a:rPr>
              <a:t>2x cobas® c8000</a:t>
            </a:r>
          </a:p>
        </p:txBody>
      </p:sp>
      <p:pic>
        <p:nvPicPr>
          <p:cNvPr id="33" name="Obrázek 32">
            <a:extLst>
              <a:ext uri="{FF2B5EF4-FFF2-40B4-BE49-F238E27FC236}">
                <a16:creationId xmlns:a16="http://schemas.microsoft.com/office/drawing/2014/main" id="{645983D4-6F54-447D-B11E-B09A5AF6BC6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1807" t="23864" r="13965" b="25566"/>
          <a:stretch/>
        </p:blipFill>
        <p:spPr>
          <a:xfrm>
            <a:off x="3683636" y="3189851"/>
            <a:ext cx="3269466" cy="1252935"/>
          </a:xfrm>
          <a:prstGeom prst="rect">
            <a:avLst/>
          </a:prstGeom>
        </p:spPr>
      </p:pic>
      <p:sp>
        <p:nvSpPr>
          <p:cNvPr id="3" name="TextovéPole 2">
            <a:extLst>
              <a:ext uri="{FF2B5EF4-FFF2-40B4-BE49-F238E27FC236}">
                <a16:creationId xmlns:a16="http://schemas.microsoft.com/office/drawing/2014/main" id="{82D903AA-87BA-F2F8-7109-96271BDEC942}"/>
              </a:ext>
            </a:extLst>
          </p:cNvPr>
          <p:cNvSpPr txBox="1"/>
          <p:nvPr/>
        </p:nvSpPr>
        <p:spPr>
          <a:xfrm>
            <a:off x="990219" y="60544"/>
            <a:ext cx="8344641" cy="404096"/>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Organizace laboratorního vyšetření dárců krve - OHKT ÚVN Praha</a:t>
            </a:r>
          </a:p>
        </p:txBody>
      </p:sp>
    </p:spTree>
    <p:extLst>
      <p:ext uri="{BB962C8B-B14F-4D97-AF65-F5344CB8AC3E}">
        <p14:creationId xmlns:p14="http://schemas.microsoft.com/office/powerpoint/2010/main" val="32703066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 descr="http://www.cobas.com/content/dam/cobas_com/pdf/product/cobas-p-512-system/cobas-p-512-front-view.jpg">
            <a:hlinkClick r:id="rId2"/>
            <a:extLst>
              <a:ext uri="{FF2B5EF4-FFF2-40B4-BE49-F238E27FC236}">
                <a16:creationId xmlns:a16="http://schemas.microsoft.com/office/drawing/2014/main" id="{4A166DFE-AA1F-4945-9A07-4AED192E0DD7}"/>
              </a:ext>
            </a:extLst>
          </p:cNvPr>
          <p:cNvPicPr>
            <a:picLocks noChangeAspect="1" noChangeArrowheads="1"/>
          </p:cNvPicPr>
          <p:nvPr/>
        </p:nvPicPr>
        <p:blipFill>
          <a:blip r:embed="rId3" cstate="print"/>
          <a:srcRect/>
          <a:stretch>
            <a:fillRect/>
          </a:stretch>
        </p:blipFill>
        <p:spPr bwMode="auto">
          <a:xfrm>
            <a:off x="3362621" y="3970257"/>
            <a:ext cx="3035486" cy="2244806"/>
          </a:xfrm>
          <a:prstGeom prst="rect">
            <a:avLst/>
          </a:prstGeom>
          <a:noFill/>
        </p:spPr>
      </p:pic>
      <p:pic>
        <p:nvPicPr>
          <p:cNvPr id="3" name="Picture 2" descr="http://www.cobas.com/content/dam/cobas_com/pdf/product/cobas-p-512-system/cobas-p-512-front-view.jpg">
            <a:hlinkClick r:id="rId2"/>
            <a:extLst>
              <a:ext uri="{FF2B5EF4-FFF2-40B4-BE49-F238E27FC236}">
                <a16:creationId xmlns:a16="http://schemas.microsoft.com/office/drawing/2014/main" id="{32955965-6096-49C0-8219-BA0CD5CD1677}"/>
              </a:ext>
            </a:extLst>
          </p:cNvPr>
          <p:cNvPicPr>
            <a:picLocks noChangeAspect="1" noChangeArrowheads="1"/>
          </p:cNvPicPr>
          <p:nvPr/>
        </p:nvPicPr>
        <p:blipFill>
          <a:blip r:embed="rId3" cstate="print"/>
          <a:srcRect/>
          <a:stretch>
            <a:fillRect/>
          </a:stretch>
        </p:blipFill>
        <p:spPr bwMode="auto">
          <a:xfrm>
            <a:off x="3352728" y="1386125"/>
            <a:ext cx="2957949" cy="2187465"/>
          </a:xfrm>
          <a:prstGeom prst="rect">
            <a:avLst/>
          </a:prstGeom>
          <a:noFill/>
        </p:spPr>
      </p:pic>
      <p:pic>
        <p:nvPicPr>
          <p:cNvPr id="4" name="Picture 8">
            <a:extLst>
              <a:ext uri="{FF2B5EF4-FFF2-40B4-BE49-F238E27FC236}">
                <a16:creationId xmlns:a16="http://schemas.microsoft.com/office/drawing/2014/main" id="{1BEA46F0-7773-4669-BFA9-B3E444B06F0E}"/>
              </a:ext>
            </a:extLst>
          </p:cNvPr>
          <p:cNvPicPr>
            <a:picLocks noChangeAspect="1" noChangeArrowheads="1"/>
          </p:cNvPicPr>
          <p:nvPr/>
        </p:nvPicPr>
        <p:blipFill>
          <a:blip r:embed="rId4" cstate="print"/>
          <a:srcRect/>
          <a:stretch>
            <a:fillRect/>
          </a:stretch>
        </p:blipFill>
        <p:spPr bwMode="auto">
          <a:xfrm>
            <a:off x="7135100" y="2425116"/>
            <a:ext cx="2623589" cy="1826569"/>
          </a:xfrm>
          <a:prstGeom prst="rect">
            <a:avLst/>
          </a:prstGeom>
          <a:noFill/>
          <a:ln w="9525">
            <a:noFill/>
            <a:miter lim="800000"/>
            <a:headEnd/>
            <a:tailEnd/>
          </a:ln>
        </p:spPr>
      </p:pic>
      <p:pic>
        <p:nvPicPr>
          <p:cNvPr id="5" name="Picture 2" descr="http://www.immucor.com/global/Products/PublishingImages/NEO_silo.png">
            <a:extLst>
              <a:ext uri="{FF2B5EF4-FFF2-40B4-BE49-F238E27FC236}">
                <a16:creationId xmlns:a16="http://schemas.microsoft.com/office/drawing/2014/main" id="{45464610-93E6-4F23-8173-7FA351439794}"/>
              </a:ext>
            </a:extLst>
          </p:cNvPr>
          <p:cNvPicPr>
            <a:picLocks noChangeAspect="1" noChangeArrowheads="1"/>
          </p:cNvPicPr>
          <p:nvPr/>
        </p:nvPicPr>
        <p:blipFill>
          <a:blip r:embed="rId5" cstate="print"/>
          <a:srcRect/>
          <a:stretch>
            <a:fillRect/>
          </a:stretch>
        </p:blipFill>
        <p:spPr bwMode="auto">
          <a:xfrm>
            <a:off x="90411" y="4199412"/>
            <a:ext cx="1836906" cy="1470959"/>
          </a:xfrm>
          <a:prstGeom prst="rect">
            <a:avLst/>
          </a:prstGeom>
          <a:noFill/>
        </p:spPr>
      </p:pic>
      <p:sp>
        <p:nvSpPr>
          <p:cNvPr id="11" name="TextovéPole 10">
            <a:extLst>
              <a:ext uri="{FF2B5EF4-FFF2-40B4-BE49-F238E27FC236}">
                <a16:creationId xmlns:a16="http://schemas.microsoft.com/office/drawing/2014/main" id="{CB8F7B6B-0AA6-4E7A-9CEA-D3BCCE79148F}"/>
              </a:ext>
            </a:extLst>
          </p:cNvPr>
          <p:cNvSpPr txBox="1"/>
          <p:nvPr/>
        </p:nvSpPr>
        <p:spPr>
          <a:xfrm>
            <a:off x="1136576" y="384463"/>
            <a:ext cx="7956884" cy="39241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Organizace laboratorního vyšetření dárců krve - OHKT ÚVN Praha</a:t>
            </a:r>
          </a:p>
        </p:txBody>
      </p:sp>
      <p:sp>
        <p:nvSpPr>
          <p:cNvPr id="16" name="TextovéPole 15">
            <a:extLst>
              <a:ext uri="{FF2B5EF4-FFF2-40B4-BE49-F238E27FC236}">
                <a16:creationId xmlns:a16="http://schemas.microsoft.com/office/drawing/2014/main" id="{A06288B8-4D30-402D-BB27-9B9111EA5817}"/>
              </a:ext>
            </a:extLst>
          </p:cNvPr>
          <p:cNvSpPr txBox="1"/>
          <p:nvPr/>
        </p:nvSpPr>
        <p:spPr>
          <a:xfrm>
            <a:off x="1789337" y="1420806"/>
            <a:ext cx="992507" cy="253916"/>
          </a:xfrm>
          <a:prstGeom prst="rect">
            <a:avLst/>
          </a:prstGeom>
          <a:noFill/>
        </p:spPr>
        <p:txBody>
          <a:bodyPr wrap="square" rtlCol="0">
            <a:spAutoFit/>
          </a:bodyPr>
          <a:lstStyle/>
          <a:p>
            <a:r>
              <a:rPr lang="cs-CZ" sz="1050" dirty="0">
                <a:solidFill>
                  <a:srgbClr val="FF0000"/>
                </a:solidFill>
              </a:rPr>
              <a:t>Biochemie</a:t>
            </a:r>
          </a:p>
        </p:txBody>
      </p:sp>
      <p:sp>
        <p:nvSpPr>
          <p:cNvPr id="17" name="TextovéPole 16">
            <a:extLst>
              <a:ext uri="{FF2B5EF4-FFF2-40B4-BE49-F238E27FC236}">
                <a16:creationId xmlns:a16="http://schemas.microsoft.com/office/drawing/2014/main" id="{F0E2059C-570E-4E08-9260-4EB2E8A4A4B3}"/>
              </a:ext>
            </a:extLst>
          </p:cNvPr>
          <p:cNvSpPr txBox="1"/>
          <p:nvPr/>
        </p:nvSpPr>
        <p:spPr>
          <a:xfrm>
            <a:off x="1927317" y="2633636"/>
            <a:ext cx="992507" cy="253916"/>
          </a:xfrm>
          <a:prstGeom prst="rect">
            <a:avLst/>
          </a:prstGeom>
          <a:noFill/>
        </p:spPr>
        <p:txBody>
          <a:bodyPr wrap="square" rtlCol="0">
            <a:spAutoFit/>
          </a:bodyPr>
          <a:lstStyle/>
          <a:p>
            <a:r>
              <a:rPr lang="cs-CZ" sz="1050" dirty="0">
                <a:solidFill>
                  <a:srgbClr val="FF0000"/>
                </a:solidFill>
              </a:rPr>
              <a:t>Serologie</a:t>
            </a:r>
          </a:p>
        </p:txBody>
      </p:sp>
      <p:sp>
        <p:nvSpPr>
          <p:cNvPr id="18" name="TextovéPole 17">
            <a:extLst>
              <a:ext uri="{FF2B5EF4-FFF2-40B4-BE49-F238E27FC236}">
                <a16:creationId xmlns:a16="http://schemas.microsoft.com/office/drawing/2014/main" id="{493A02F2-F7AB-4E70-ADFC-23F75E308084}"/>
              </a:ext>
            </a:extLst>
          </p:cNvPr>
          <p:cNvSpPr txBox="1"/>
          <p:nvPr/>
        </p:nvSpPr>
        <p:spPr>
          <a:xfrm>
            <a:off x="1626672" y="5368877"/>
            <a:ext cx="1836906" cy="253916"/>
          </a:xfrm>
          <a:prstGeom prst="rect">
            <a:avLst/>
          </a:prstGeom>
          <a:noFill/>
        </p:spPr>
        <p:txBody>
          <a:bodyPr wrap="square" rtlCol="0">
            <a:spAutoFit/>
          </a:bodyPr>
          <a:lstStyle/>
          <a:p>
            <a:r>
              <a:rPr lang="cs-CZ" sz="1050" dirty="0">
                <a:solidFill>
                  <a:srgbClr val="FF0000"/>
                </a:solidFill>
              </a:rPr>
              <a:t>Imunohematologie</a:t>
            </a:r>
          </a:p>
        </p:txBody>
      </p:sp>
      <p:cxnSp>
        <p:nvCxnSpPr>
          <p:cNvPr id="26" name="Přímá spojnice se šipkou 25">
            <a:extLst>
              <a:ext uri="{FF2B5EF4-FFF2-40B4-BE49-F238E27FC236}">
                <a16:creationId xmlns:a16="http://schemas.microsoft.com/office/drawing/2014/main" id="{8B361C03-CB27-4FC5-99A9-8E1CDEB7539F}"/>
              </a:ext>
            </a:extLst>
          </p:cNvPr>
          <p:cNvCxnSpPr>
            <a:cxnSpLocks/>
          </p:cNvCxnSpPr>
          <p:nvPr/>
        </p:nvCxnSpPr>
        <p:spPr>
          <a:xfrm flipH="1">
            <a:off x="3314544" y="1575267"/>
            <a:ext cx="429670" cy="40936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BC3E82BA-97A8-467B-8EA4-94744C5B1986}"/>
              </a:ext>
            </a:extLst>
          </p:cNvPr>
          <p:cNvCxnSpPr>
            <a:cxnSpLocks/>
          </p:cNvCxnSpPr>
          <p:nvPr/>
        </p:nvCxnSpPr>
        <p:spPr>
          <a:xfrm flipH="1">
            <a:off x="2836788" y="1575267"/>
            <a:ext cx="907543" cy="12999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Přímá spojnice se šipkou 28">
            <a:extLst>
              <a:ext uri="{FF2B5EF4-FFF2-40B4-BE49-F238E27FC236}">
                <a16:creationId xmlns:a16="http://schemas.microsoft.com/office/drawing/2014/main" id="{DB3D09D4-48D5-4EE1-9EDC-DD2EF7DF86BE}"/>
              </a:ext>
            </a:extLst>
          </p:cNvPr>
          <p:cNvCxnSpPr>
            <a:cxnSpLocks/>
            <a:endCxn id="16" idx="3"/>
          </p:cNvCxnSpPr>
          <p:nvPr/>
        </p:nvCxnSpPr>
        <p:spPr>
          <a:xfrm flipH="1" flipV="1">
            <a:off x="2781844" y="1547764"/>
            <a:ext cx="907426" cy="217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2" name="Picture 8">
            <a:extLst>
              <a:ext uri="{FF2B5EF4-FFF2-40B4-BE49-F238E27FC236}">
                <a16:creationId xmlns:a16="http://schemas.microsoft.com/office/drawing/2014/main" id="{5D038A75-2898-4295-99B2-58D62C5563B3}"/>
              </a:ext>
            </a:extLst>
          </p:cNvPr>
          <p:cNvPicPr>
            <a:picLocks noChangeAspect="1" noChangeArrowheads="1"/>
          </p:cNvPicPr>
          <p:nvPr/>
        </p:nvPicPr>
        <p:blipFill>
          <a:blip r:embed="rId4" cstate="print"/>
          <a:srcRect/>
          <a:stretch>
            <a:fillRect/>
          </a:stretch>
        </p:blipFill>
        <p:spPr bwMode="auto">
          <a:xfrm>
            <a:off x="7135100" y="4170226"/>
            <a:ext cx="2623589" cy="1826569"/>
          </a:xfrm>
          <a:prstGeom prst="rect">
            <a:avLst/>
          </a:prstGeom>
          <a:noFill/>
          <a:ln w="9525">
            <a:noFill/>
            <a:miter lim="800000"/>
            <a:headEnd/>
            <a:tailEnd/>
          </a:ln>
        </p:spPr>
      </p:pic>
      <p:cxnSp>
        <p:nvCxnSpPr>
          <p:cNvPr id="35" name="Přímá spojnice se šipkou 34">
            <a:extLst>
              <a:ext uri="{FF2B5EF4-FFF2-40B4-BE49-F238E27FC236}">
                <a16:creationId xmlns:a16="http://schemas.microsoft.com/office/drawing/2014/main" id="{E9A273DB-6375-4FB2-B298-54506EFAAF1E}"/>
              </a:ext>
            </a:extLst>
          </p:cNvPr>
          <p:cNvCxnSpPr>
            <a:cxnSpLocks/>
          </p:cNvCxnSpPr>
          <p:nvPr/>
        </p:nvCxnSpPr>
        <p:spPr>
          <a:xfrm>
            <a:off x="6026527" y="4481387"/>
            <a:ext cx="102511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37" name="TextovéPole 36">
            <a:extLst>
              <a:ext uri="{FF2B5EF4-FFF2-40B4-BE49-F238E27FC236}">
                <a16:creationId xmlns:a16="http://schemas.microsoft.com/office/drawing/2014/main" id="{7D58301E-F5D0-4C2D-B5A1-F0166A55DEF3}"/>
              </a:ext>
            </a:extLst>
          </p:cNvPr>
          <p:cNvSpPr txBox="1"/>
          <p:nvPr/>
        </p:nvSpPr>
        <p:spPr>
          <a:xfrm>
            <a:off x="7135100" y="4331347"/>
            <a:ext cx="992507" cy="342401"/>
          </a:xfrm>
          <a:prstGeom prst="rect">
            <a:avLst/>
          </a:prstGeom>
          <a:noFill/>
        </p:spPr>
        <p:txBody>
          <a:bodyPr wrap="square" rtlCol="0">
            <a:spAutoFit/>
          </a:bodyPr>
          <a:lstStyle/>
          <a:p>
            <a:r>
              <a:rPr lang="cs-CZ" sz="1625" dirty="0">
                <a:solidFill>
                  <a:srgbClr val="FF0000"/>
                </a:solidFill>
              </a:rPr>
              <a:t>NAT</a:t>
            </a:r>
          </a:p>
        </p:txBody>
      </p:sp>
      <p:sp>
        <p:nvSpPr>
          <p:cNvPr id="39" name="TextovéPole 38">
            <a:extLst>
              <a:ext uri="{FF2B5EF4-FFF2-40B4-BE49-F238E27FC236}">
                <a16:creationId xmlns:a16="http://schemas.microsoft.com/office/drawing/2014/main" id="{2C206A78-BBBD-4309-8AB0-A6E765797B3B}"/>
              </a:ext>
            </a:extLst>
          </p:cNvPr>
          <p:cNvSpPr txBox="1"/>
          <p:nvPr/>
        </p:nvSpPr>
        <p:spPr>
          <a:xfrm>
            <a:off x="4138934" y="3453334"/>
            <a:ext cx="1459077" cy="592470"/>
          </a:xfrm>
          <a:prstGeom prst="rect">
            <a:avLst/>
          </a:prstGeom>
          <a:noFill/>
        </p:spPr>
        <p:txBody>
          <a:bodyPr wrap="square" rtlCol="0">
            <a:spAutoFit/>
          </a:bodyPr>
          <a:lstStyle/>
          <a:p>
            <a:r>
              <a:rPr lang="cs-CZ" sz="1625" dirty="0">
                <a:solidFill>
                  <a:srgbClr val="FF0000"/>
                </a:solidFill>
              </a:rPr>
              <a:t>2x cobas® p512</a:t>
            </a:r>
          </a:p>
        </p:txBody>
      </p:sp>
      <p:pic>
        <p:nvPicPr>
          <p:cNvPr id="23" name="Picture 4" descr="Roche Cobas E411 Roche Cobas C8000 8000 Reagents Roche E411 Instrument -  Buy Roche Cobas C8000 Reagent Reagents Kits Laboratory Product on  Alibaba.com">
            <a:extLst>
              <a:ext uri="{FF2B5EF4-FFF2-40B4-BE49-F238E27FC236}">
                <a16:creationId xmlns:a16="http://schemas.microsoft.com/office/drawing/2014/main" id="{B941C3B1-ECCC-4A96-8914-2FE57C77552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992" b="28038"/>
          <a:stretch/>
        </p:blipFill>
        <p:spPr bwMode="auto">
          <a:xfrm>
            <a:off x="173787" y="1656755"/>
            <a:ext cx="1547813" cy="9282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Roche Cobas E411 Roche Cobas C8000 8000 Reagents Roche E411 Instrument -  Buy Roche Cobas C8000 Reagent Reagents Kits Laboratory Product on  Alibaba.com">
            <a:extLst>
              <a:ext uri="{FF2B5EF4-FFF2-40B4-BE49-F238E27FC236}">
                <a16:creationId xmlns:a16="http://schemas.microsoft.com/office/drawing/2014/main" id="{32D146D1-1236-41C8-B885-0E93D633244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5056" t="13967" b="30478"/>
          <a:stretch/>
        </p:blipFill>
        <p:spPr bwMode="auto">
          <a:xfrm>
            <a:off x="1594383" y="1674522"/>
            <a:ext cx="1028299" cy="879633"/>
          </a:xfrm>
          <a:prstGeom prst="rect">
            <a:avLst/>
          </a:prstGeom>
          <a:noFill/>
          <a:extLst>
            <a:ext uri="{909E8E84-426E-40DD-AFC4-6F175D3DCCD1}">
              <a14:hiddenFill xmlns:a14="http://schemas.microsoft.com/office/drawing/2010/main">
                <a:solidFill>
                  <a:srgbClr val="FFFFFF"/>
                </a:solidFill>
              </a14:hiddenFill>
            </a:ext>
          </a:extLst>
        </p:spPr>
      </p:pic>
      <p:pic>
        <p:nvPicPr>
          <p:cNvPr id="33" name="Obrázek 32">
            <a:extLst>
              <a:ext uri="{FF2B5EF4-FFF2-40B4-BE49-F238E27FC236}">
                <a16:creationId xmlns:a16="http://schemas.microsoft.com/office/drawing/2014/main" id="{12BD7DD5-5032-409A-A56C-FA187CBC0A7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807" t="23864" r="13965" b="25566"/>
          <a:stretch/>
        </p:blipFill>
        <p:spPr>
          <a:xfrm>
            <a:off x="-40350" y="2904742"/>
            <a:ext cx="3269466" cy="1252935"/>
          </a:xfrm>
          <a:prstGeom prst="rect">
            <a:avLst/>
          </a:prstGeom>
        </p:spPr>
      </p:pic>
    </p:spTree>
    <p:extLst>
      <p:ext uri="{BB962C8B-B14F-4D97-AF65-F5344CB8AC3E}">
        <p14:creationId xmlns:p14="http://schemas.microsoft.com/office/powerpoint/2010/main" val="21370862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7CEA39E-E8FF-460B-9A41-939AF53D93A2}"/>
              </a:ext>
            </a:extLst>
          </p:cNvPr>
          <p:cNvSpPr txBox="1"/>
          <p:nvPr/>
        </p:nvSpPr>
        <p:spPr>
          <a:xfrm>
            <a:off x="856919" y="529865"/>
            <a:ext cx="7810618" cy="39241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Organizace laboratorního vyšetření dárců krve – NAT </a:t>
            </a:r>
          </a:p>
        </p:txBody>
      </p:sp>
      <p:sp>
        <p:nvSpPr>
          <p:cNvPr id="8" name="TextovéPole 7">
            <a:extLst>
              <a:ext uri="{FF2B5EF4-FFF2-40B4-BE49-F238E27FC236}">
                <a16:creationId xmlns:a16="http://schemas.microsoft.com/office/drawing/2014/main" id="{2930C297-C725-4476-94B3-445E0C014BCA}"/>
              </a:ext>
            </a:extLst>
          </p:cNvPr>
          <p:cNvSpPr txBox="1"/>
          <p:nvPr/>
        </p:nvSpPr>
        <p:spPr>
          <a:xfrm>
            <a:off x="3686484" y="1265671"/>
            <a:ext cx="3784402" cy="342401"/>
          </a:xfrm>
          <a:prstGeom prst="rect">
            <a:avLst/>
          </a:prstGeom>
          <a:noFill/>
        </p:spPr>
        <p:txBody>
          <a:bodyPr wrap="square" rtlCol="0">
            <a:spAutoFit/>
          </a:bodyPr>
          <a:lstStyle/>
          <a:p>
            <a:r>
              <a:rPr lang="cs-CZ" sz="1625" dirty="0" err="1">
                <a:solidFill>
                  <a:srgbClr val="00B0F0"/>
                </a:solidFill>
              </a:rPr>
              <a:t>Cobas®Synergy</a:t>
            </a:r>
            <a:r>
              <a:rPr lang="cs-CZ" sz="1625" dirty="0">
                <a:solidFill>
                  <a:srgbClr val="00B0F0"/>
                </a:solidFill>
              </a:rPr>
              <a:t> </a:t>
            </a:r>
            <a:r>
              <a:rPr lang="cs-CZ" sz="1625" dirty="0" err="1">
                <a:solidFill>
                  <a:srgbClr val="00B0F0"/>
                </a:solidFill>
              </a:rPr>
              <a:t>Solution</a:t>
            </a:r>
            <a:endParaRPr lang="cs-CZ" sz="1625" dirty="0">
              <a:solidFill>
                <a:srgbClr val="00B0F0"/>
              </a:solidFill>
            </a:endParaRPr>
          </a:p>
        </p:txBody>
      </p:sp>
      <p:pic>
        <p:nvPicPr>
          <p:cNvPr id="3074" name="Picture 2" descr="cobas® Synergy Software">
            <a:extLst>
              <a:ext uri="{FF2B5EF4-FFF2-40B4-BE49-F238E27FC236}">
                <a16:creationId xmlns:a16="http://schemas.microsoft.com/office/drawing/2014/main" id="{9CC81C02-4A55-4AFB-909F-4BB7E7C4FC3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44" t="9636" r="13906" b="5793"/>
          <a:stretch/>
        </p:blipFill>
        <p:spPr bwMode="auto">
          <a:xfrm>
            <a:off x="266787" y="3208195"/>
            <a:ext cx="2526453" cy="146268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obas® Synergy Software">
            <a:extLst>
              <a:ext uri="{FF2B5EF4-FFF2-40B4-BE49-F238E27FC236}">
                <a16:creationId xmlns:a16="http://schemas.microsoft.com/office/drawing/2014/main" id="{B64A395D-31F7-40D6-926B-826F31CC8C0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44" t="9636" r="13906" b="5793"/>
          <a:stretch/>
        </p:blipFill>
        <p:spPr bwMode="auto">
          <a:xfrm>
            <a:off x="266787" y="1838381"/>
            <a:ext cx="2526453" cy="13698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a:extLst>
              <a:ext uri="{FF2B5EF4-FFF2-40B4-BE49-F238E27FC236}">
                <a16:creationId xmlns:a16="http://schemas.microsoft.com/office/drawing/2014/main" id="{C72585A4-03A3-40B0-96FA-DD56427DB0BA}"/>
              </a:ext>
            </a:extLst>
          </p:cNvPr>
          <p:cNvPicPr>
            <a:picLocks noChangeAspect="1" noChangeArrowheads="1"/>
          </p:cNvPicPr>
          <p:nvPr/>
        </p:nvPicPr>
        <p:blipFill>
          <a:blip r:embed="rId4" cstate="print"/>
          <a:srcRect/>
          <a:stretch>
            <a:fillRect/>
          </a:stretch>
        </p:blipFill>
        <p:spPr bwMode="auto">
          <a:xfrm>
            <a:off x="3686484" y="1727555"/>
            <a:ext cx="2249376" cy="1566038"/>
          </a:xfrm>
          <a:prstGeom prst="rect">
            <a:avLst/>
          </a:prstGeom>
          <a:noFill/>
          <a:ln w="9525">
            <a:noFill/>
            <a:miter lim="800000"/>
            <a:headEnd/>
            <a:tailEnd/>
          </a:ln>
        </p:spPr>
      </p:pic>
      <p:pic>
        <p:nvPicPr>
          <p:cNvPr id="35" name="Picture 8">
            <a:extLst>
              <a:ext uri="{FF2B5EF4-FFF2-40B4-BE49-F238E27FC236}">
                <a16:creationId xmlns:a16="http://schemas.microsoft.com/office/drawing/2014/main" id="{7D697966-90A9-458C-89C8-469CDAADDB3A}"/>
              </a:ext>
            </a:extLst>
          </p:cNvPr>
          <p:cNvPicPr>
            <a:picLocks noChangeAspect="1" noChangeArrowheads="1"/>
          </p:cNvPicPr>
          <p:nvPr/>
        </p:nvPicPr>
        <p:blipFill>
          <a:blip r:embed="rId4" cstate="print"/>
          <a:srcRect/>
          <a:stretch>
            <a:fillRect/>
          </a:stretch>
        </p:blipFill>
        <p:spPr bwMode="auto">
          <a:xfrm>
            <a:off x="3686484" y="3293593"/>
            <a:ext cx="2151489" cy="1497887"/>
          </a:xfrm>
          <a:prstGeom prst="rect">
            <a:avLst/>
          </a:prstGeom>
          <a:noFill/>
          <a:ln w="9525">
            <a:noFill/>
            <a:miter lim="800000"/>
            <a:headEnd/>
            <a:tailEnd/>
          </a:ln>
        </p:spPr>
      </p:pic>
      <p:pic>
        <p:nvPicPr>
          <p:cNvPr id="20" name="Obrázek 19">
            <a:extLst>
              <a:ext uri="{FF2B5EF4-FFF2-40B4-BE49-F238E27FC236}">
                <a16:creationId xmlns:a16="http://schemas.microsoft.com/office/drawing/2014/main" id="{C6B0CCF5-5498-4CE3-BCCC-F41CABA1BE3A}"/>
              </a:ext>
            </a:extLst>
          </p:cNvPr>
          <p:cNvPicPr>
            <a:picLocks noChangeAspect="1"/>
          </p:cNvPicPr>
          <p:nvPr/>
        </p:nvPicPr>
        <p:blipFill>
          <a:blip r:embed="rId5"/>
          <a:stretch>
            <a:fillRect/>
          </a:stretch>
        </p:blipFill>
        <p:spPr>
          <a:xfrm>
            <a:off x="6916420" y="1424536"/>
            <a:ext cx="2772119" cy="1799212"/>
          </a:xfrm>
          <a:prstGeom prst="rect">
            <a:avLst/>
          </a:prstGeom>
        </p:spPr>
      </p:pic>
      <p:cxnSp>
        <p:nvCxnSpPr>
          <p:cNvPr id="30" name="Spojnice: zakřivená 29">
            <a:extLst>
              <a:ext uri="{FF2B5EF4-FFF2-40B4-BE49-F238E27FC236}">
                <a16:creationId xmlns:a16="http://schemas.microsoft.com/office/drawing/2014/main" id="{A776E22A-691E-4809-85EE-5BAEEBC25AB8}"/>
              </a:ext>
            </a:extLst>
          </p:cNvPr>
          <p:cNvCxnSpPr>
            <a:cxnSpLocks/>
          </p:cNvCxnSpPr>
          <p:nvPr/>
        </p:nvCxnSpPr>
        <p:spPr>
          <a:xfrm flipV="1">
            <a:off x="2674201" y="2842893"/>
            <a:ext cx="1075730" cy="33902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pojnice: zakřivená 44">
            <a:extLst>
              <a:ext uri="{FF2B5EF4-FFF2-40B4-BE49-F238E27FC236}">
                <a16:creationId xmlns:a16="http://schemas.microsoft.com/office/drawing/2014/main" id="{E9BA5E2A-6871-42CF-93BF-C882BAC59212}"/>
              </a:ext>
            </a:extLst>
          </p:cNvPr>
          <p:cNvCxnSpPr>
            <a:cxnSpLocks/>
          </p:cNvCxnSpPr>
          <p:nvPr/>
        </p:nvCxnSpPr>
        <p:spPr>
          <a:xfrm flipV="1">
            <a:off x="5904137" y="2717830"/>
            <a:ext cx="1075730" cy="339023"/>
          </a:xfrm>
          <a:prstGeom prst="curved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ovéPole 45">
            <a:extLst>
              <a:ext uri="{FF2B5EF4-FFF2-40B4-BE49-F238E27FC236}">
                <a16:creationId xmlns:a16="http://schemas.microsoft.com/office/drawing/2014/main" id="{A94E5F94-D16C-407A-910E-95EFF64FC980}"/>
              </a:ext>
            </a:extLst>
          </p:cNvPr>
          <p:cNvSpPr txBox="1"/>
          <p:nvPr/>
        </p:nvSpPr>
        <p:spPr>
          <a:xfrm>
            <a:off x="254904" y="4672962"/>
            <a:ext cx="2821543" cy="267446"/>
          </a:xfrm>
          <a:prstGeom prst="rect">
            <a:avLst/>
          </a:prstGeom>
          <a:noFill/>
        </p:spPr>
        <p:txBody>
          <a:bodyPr wrap="square" rtlCol="0">
            <a:spAutoFit/>
          </a:bodyPr>
          <a:lstStyle/>
          <a:p>
            <a:pPr algn="just"/>
            <a:r>
              <a:rPr lang="cs-CZ" sz="1138" dirty="0" err="1"/>
              <a:t>Pooler</a:t>
            </a:r>
            <a:r>
              <a:rPr lang="cs-CZ" sz="1138" dirty="0"/>
              <a:t> HAMILTON STAR</a:t>
            </a:r>
          </a:p>
        </p:txBody>
      </p:sp>
      <p:sp>
        <p:nvSpPr>
          <p:cNvPr id="47" name="TextovéPole 46">
            <a:extLst>
              <a:ext uri="{FF2B5EF4-FFF2-40B4-BE49-F238E27FC236}">
                <a16:creationId xmlns:a16="http://schemas.microsoft.com/office/drawing/2014/main" id="{5902DDB1-F0E2-4C59-8046-2B4A4264552E}"/>
              </a:ext>
            </a:extLst>
          </p:cNvPr>
          <p:cNvSpPr txBox="1"/>
          <p:nvPr/>
        </p:nvSpPr>
        <p:spPr>
          <a:xfrm>
            <a:off x="4008012" y="4734596"/>
            <a:ext cx="2821543" cy="267446"/>
          </a:xfrm>
          <a:prstGeom prst="rect">
            <a:avLst/>
          </a:prstGeom>
          <a:noFill/>
        </p:spPr>
        <p:txBody>
          <a:bodyPr wrap="square" rtlCol="0">
            <a:spAutoFit/>
          </a:bodyPr>
          <a:lstStyle/>
          <a:p>
            <a:pPr algn="just"/>
            <a:r>
              <a:rPr lang="cs-CZ" sz="1138" dirty="0"/>
              <a:t>2x </a:t>
            </a:r>
            <a:r>
              <a:rPr lang="cs-CZ" sz="1138" dirty="0" err="1"/>
              <a:t>cobas</a:t>
            </a:r>
            <a:r>
              <a:rPr lang="cs-CZ" sz="1138" dirty="0"/>
              <a:t> ®6800</a:t>
            </a:r>
          </a:p>
        </p:txBody>
      </p:sp>
      <p:sp>
        <p:nvSpPr>
          <p:cNvPr id="48" name="TextovéPole 47">
            <a:extLst>
              <a:ext uri="{FF2B5EF4-FFF2-40B4-BE49-F238E27FC236}">
                <a16:creationId xmlns:a16="http://schemas.microsoft.com/office/drawing/2014/main" id="{A3BFCD0F-CBC2-4B81-9A5D-C3E467DA3D05}"/>
              </a:ext>
            </a:extLst>
          </p:cNvPr>
          <p:cNvSpPr txBox="1"/>
          <p:nvPr/>
        </p:nvSpPr>
        <p:spPr>
          <a:xfrm>
            <a:off x="7320331" y="3188606"/>
            <a:ext cx="2821543" cy="267446"/>
          </a:xfrm>
          <a:prstGeom prst="rect">
            <a:avLst/>
          </a:prstGeom>
          <a:noFill/>
        </p:spPr>
        <p:txBody>
          <a:bodyPr wrap="square" rtlCol="0">
            <a:spAutoFit/>
          </a:bodyPr>
          <a:lstStyle/>
          <a:p>
            <a:pPr algn="just"/>
            <a:r>
              <a:rPr lang="cs-CZ" sz="1138" dirty="0"/>
              <a:t>Data </a:t>
            </a:r>
            <a:r>
              <a:rPr lang="cs-CZ" sz="1138" dirty="0" err="1"/>
              <a:t>Manager</a:t>
            </a:r>
            <a:r>
              <a:rPr lang="cs-CZ" sz="1138" dirty="0"/>
              <a:t> - </a:t>
            </a:r>
            <a:r>
              <a:rPr lang="cs-CZ" sz="1138" dirty="0" err="1"/>
              <a:t>Synergy</a:t>
            </a:r>
            <a:endParaRPr lang="cs-CZ" sz="1138" dirty="0"/>
          </a:p>
        </p:txBody>
      </p:sp>
      <p:cxnSp>
        <p:nvCxnSpPr>
          <p:cNvPr id="52" name="Přímá spojnice se šipkou 51">
            <a:extLst>
              <a:ext uri="{FF2B5EF4-FFF2-40B4-BE49-F238E27FC236}">
                <a16:creationId xmlns:a16="http://schemas.microsoft.com/office/drawing/2014/main" id="{ED632371-13FD-442D-BF02-3E8E5A683BA8}"/>
              </a:ext>
            </a:extLst>
          </p:cNvPr>
          <p:cNvCxnSpPr/>
          <p:nvPr/>
        </p:nvCxnSpPr>
        <p:spPr>
          <a:xfrm>
            <a:off x="7917061" y="3510373"/>
            <a:ext cx="0" cy="268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3" name="Obrázek 52">
            <a:extLst>
              <a:ext uri="{FF2B5EF4-FFF2-40B4-BE49-F238E27FC236}">
                <a16:creationId xmlns:a16="http://schemas.microsoft.com/office/drawing/2014/main" id="{B86AC585-0669-4956-95F1-8810A01CAE49}"/>
              </a:ext>
            </a:extLst>
          </p:cNvPr>
          <p:cNvPicPr>
            <a:picLocks noChangeAspect="1"/>
          </p:cNvPicPr>
          <p:nvPr/>
        </p:nvPicPr>
        <p:blipFill rotWithShape="1">
          <a:blip r:embed="rId6"/>
          <a:srcRect l="28550" t="13829" r="31006" b="22385"/>
          <a:stretch/>
        </p:blipFill>
        <p:spPr>
          <a:xfrm>
            <a:off x="7171933" y="3735819"/>
            <a:ext cx="1178374" cy="1106949"/>
          </a:xfrm>
          <a:prstGeom prst="rect">
            <a:avLst/>
          </a:prstGeom>
        </p:spPr>
      </p:pic>
      <p:sp>
        <p:nvSpPr>
          <p:cNvPr id="55" name="TextovéPole 54">
            <a:extLst>
              <a:ext uri="{FF2B5EF4-FFF2-40B4-BE49-F238E27FC236}">
                <a16:creationId xmlns:a16="http://schemas.microsoft.com/office/drawing/2014/main" id="{1ED4E8E2-3627-4C59-91D9-7A501C4B782E}"/>
              </a:ext>
            </a:extLst>
          </p:cNvPr>
          <p:cNvSpPr txBox="1"/>
          <p:nvPr/>
        </p:nvSpPr>
        <p:spPr>
          <a:xfrm>
            <a:off x="7206516" y="4842768"/>
            <a:ext cx="1178374" cy="267446"/>
          </a:xfrm>
          <a:prstGeom prst="rect">
            <a:avLst/>
          </a:prstGeom>
          <a:noFill/>
        </p:spPr>
        <p:txBody>
          <a:bodyPr wrap="square" rtlCol="0">
            <a:spAutoFit/>
          </a:bodyPr>
          <a:lstStyle/>
          <a:p>
            <a:pPr algn="just"/>
            <a:r>
              <a:rPr lang="cs-CZ" sz="1138" dirty="0">
                <a:latin typeface="+mn-lt"/>
              </a:rPr>
              <a:t>Transfuzní IS</a:t>
            </a:r>
          </a:p>
        </p:txBody>
      </p:sp>
      <p:sp>
        <p:nvSpPr>
          <p:cNvPr id="56" name="TextovéPole 55">
            <a:extLst>
              <a:ext uri="{FF2B5EF4-FFF2-40B4-BE49-F238E27FC236}">
                <a16:creationId xmlns:a16="http://schemas.microsoft.com/office/drawing/2014/main" id="{BF50E02E-4283-4016-BF9E-20BE5FCC1D92}"/>
              </a:ext>
            </a:extLst>
          </p:cNvPr>
          <p:cNvSpPr txBox="1"/>
          <p:nvPr/>
        </p:nvSpPr>
        <p:spPr>
          <a:xfrm>
            <a:off x="3008784" y="2337792"/>
            <a:ext cx="551185" cy="242374"/>
          </a:xfrm>
          <a:prstGeom prst="rect">
            <a:avLst/>
          </a:prstGeom>
          <a:noFill/>
        </p:spPr>
        <p:txBody>
          <a:bodyPr wrap="square" rtlCol="0">
            <a:spAutoFit/>
          </a:bodyPr>
          <a:lstStyle/>
          <a:p>
            <a:r>
              <a:rPr lang="cs-CZ" sz="975" dirty="0"/>
              <a:t>PP96</a:t>
            </a:r>
          </a:p>
        </p:txBody>
      </p:sp>
      <p:sp>
        <p:nvSpPr>
          <p:cNvPr id="58" name="TextovéPole 57">
            <a:extLst>
              <a:ext uri="{FF2B5EF4-FFF2-40B4-BE49-F238E27FC236}">
                <a16:creationId xmlns:a16="http://schemas.microsoft.com/office/drawing/2014/main" id="{E0E7332F-CAB1-4A4C-9363-2EA891F22261}"/>
              </a:ext>
            </a:extLst>
          </p:cNvPr>
          <p:cNvSpPr txBox="1"/>
          <p:nvPr/>
        </p:nvSpPr>
        <p:spPr>
          <a:xfrm>
            <a:off x="3008784" y="3285311"/>
            <a:ext cx="579812" cy="242374"/>
          </a:xfrm>
          <a:prstGeom prst="rect">
            <a:avLst/>
          </a:prstGeom>
          <a:noFill/>
        </p:spPr>
        <p:txBody>
          <a:bodyPr wrap="square" rtlCol="0">
            <a:spAutoFit/>
          </a:bodyPr>
          <a:lstStyle/>
          <a:p>
            <a:r>
              <a:rPr lang="cs-CZ" sz="975" dirty="0"/>
              <a:t>PP96</a:t>
            </a:r>
          </a:p>
        </p:txBody>
      </p:sp>
    </p:spTree>
    <p:extLst>
      <p:ext uri="{BB962C8B-B14F-4D97-AF65-F5344CB8AC3E}">
        <p14:creationId xmlns:p14="http://schemas.microsoft.com/office/powerpoint/2010/main" val="32235361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8167907-3EE4-4563-9F00-6A76406227CE}"/>
              </a:ext>
            </a:extLst>
          </p:cNvPr>
          <p:cNvSpPr txBox="1"/>
          <p:nvPr/>
        </p:nvSpPr>
        <p:spPr>
          <a:xfrm>
            <a:off x="4568067" y="1178656"/>
            <a:ext cx="1276945" cy="392415"/>
          </a:xfrm>
          <a:prstGeom prst="rect">
            <a:avLst/>
          </a:prstGeom>
          <a:noFill/>
        </p:spPr>
        <p:txBody>
          <a:bodyPr wrap="square" rtlCol="0">
            <a:spAutoFit/>
          </a:bodyPr>
          <a:lstStyle/>
          <a:p>
            <a:pPr algn="ctr"/>
            <a:r>
              <a:rPr lang="cs-CZ" sz="1950" dirty="0" err="1"/>
              <a:t>Pooling</a:t>
            </a:r>
            <a:endParaRPr lang="cs-CZ" sz="1950" dirty="0"/>
          </a:p>
        </p:txBody>
      </p:sp>
      <p:pic>
        <p:nvPicPr>
          <p:cNvPr id="6" name="Picture 2" descr="cobas® Synergy Software">
            <a:extLst>
              <a:ext uri="{FF2B5EF4-FFF2-40B4-BE49-F238E27FC236}">
                <a16:creationId xmlns:a16="http://schemas.microsoft.com/office/drawing/2014/main" id="{49846AA3-509A-4767-B690-46DC83EC7CB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844" t="9636" r="13906" b="5793"/>
          <a:stretch/>
        </p:blipFill>
        <p:spPr bwMode="auto">
          <a:xfrm>
            <a:off x="266787" y="3208195"/>
            <a:ext cx="2526453" cy="14626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obas® Synergy Software">
            <a:extLst>
              <a:ext uri="{FF2B5EF4-FFF2-40B4-BE49-F238E27FC236}">
                <a16:creationId xmlns:a16="http://schemas.microsoft.com/office/drawing/2014/main" id="{99D09956-F2A7-4CFD-9A33-EED094BFE2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844" t="9636" r="13906" b="5793"/>
          <a:stretch/>
        </p:blipFill>
        <p:spPr bwMode="auto">
          <a:xfrm>
            <a:off x="266787" y="1838381"/>
            <a:ext cx="2526453" cy="136981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8256C76-9BF6-41DF-B83E-570C22691DEC}"/>
              </a:ext>
            </a:extLst>
          </p:cNvPr>
          <p:cNvSpPr txBox="1"/>
          <p:nvPr/>
        </p:nvSpPr>
        <p:spPr>
          <a:xfrm>
            <a:off x="587684" y="4672962"/>
            <a:ext cx="2821543" cy="267446"/>
          </a:xfrm>
          <a:prstGeom prst="rect">
            <a:avLst/>
          </a:prstGeom>
          <a:noFill/>
        </p:spPr>
        <p:txBody>
          <a:bodyPr wrap="square" rtlCol="0">
            <a:spAutoFit/>
          </a:bodyPr>
          <a:lstStyle/>
          <a:p>
            <a:pPr algn="just"/>
            <a:r>
              <a:rPr lang="cs-CZ" sz="1138" dirty="0" err="1"/>
              <a:t>Pooler</a:t>
            </a:r>
            <a:r>
              <a:rPr lang="cs-CZ" sz="1138" dirty="0"/>
              <a:t> HAMILTON STAR</a:t>
            </a:r>
          </a:p>
        </p:txBody>
      </p:sp>
      <p:sp>
        <p:nvSpPr>
          <p:cNvPr id="9" name="TextovéPole 8">
            <a:extLst>
              <a:ext uri="{FF2B5EF4-FFF2-40B4-BE49-F238E27FC236}">
                <a16:creationId xmlns:a16="http://schemas.microsoft.com/office/drawing/2014/main" id="{E6E35450-8A2B-456F-8EB3-26D46EA93E36}"/>
              </a:ext>
            </a:extLst>
          </p:cNvPr>
          <p:cNvSpPr txBox="1"/>
          <p:nvPr/>
        </p:nvSpPr>
        <p:spPr>
          <a:xfrm>
            <a:off x="2969556" y="1718164"/>
            <a:ext cx="4143206" cy="342401"/>
          </a:xfrm>
          <a:prstGeom prst="rect">
            <a:avLst/>
          </a:prstGeom>
          <a:noFill/>
        </p:spPr>
        <p:txBody>
          <a:bodyPr wrap="square" rtlCol="0">
            <a:spAutoFit/>
          </a:bodyPr>
          <a:lstStyle/>
          <a:p>
            <a:r>
              <a:rPr lang="cs-CZ" sz="1625" dirty="0">
                <a:solidFill>
                  <a:srgbClr val="00B0F0"/>
                </a:solidFill>
              </a:rPr>
              <a:t>Plazma pro průmyslové zpracování</a:t>
            </a:r>
          </a:p>
        </p:txBody>
      </p:sp>
      <p:sp>
        <p:nvSpPr>
          <p:cNvPr id="11" name="TextovéPole 10">
            <a:extLst>
              <a:ext uri="{FF2B5EF4-FFF2-40B4-BE49-F238E27FC236}">
                <a16:creationId xmlns:a16="http://schemas.microsoft.com/office/drawing/2014/main" id="{9A612DE5-3011-41EE-9D74-C36D6291C2E9}"/>
              </a:ext>
            </a:extLst>
          </p:cNvPr>
          <p:cNvSpPr txBox="1"/>
          <p:nvPr/>
        </p:nvSpPr>
        <p:spPr>
          <a:xfrm>
            <a:off x="3191879" y="2092067"/>
            <a:ext cx="3165277" cy="342401"/>
          </a:xfrm>
          <a:prstGeom prst="rect">
            <a:avLst/>
          </a:prstGeom>
          <a:noFill/>
        </p:spPr>
        <p:txBody>
          <a:bodyPr wrap="square" rtlCol="0">
            <a:spAutoFit/>
          </a:bodyPr>
          <a:lstStyle/>
          <a:p>
            <a:r>
              <a:rPr lang="cs-CZ" sz="1625" dirty="0"/>
              <a:t> PP96 pro HIV,HBV,HCV</a:t>
            </a:r>
          </a:p>
        </p:txBody>
      </p:sp>
      <p:sp>
        <p:nvSpPr>
          <p:cNvPr id="12" name="TextovéPole 11">
            <a:extLst>
              <a:ext uri="{FF2B5EF4-FFF2-40B4-BE49-F238E27FC236}">
                <a16:creationId xmlns:a16="http://schemas.microsoft.com/office/drawing/2014/main" id="{430A6DDD-8E0F-4F11-AE0E-7D6C3AFC809F}"/>
              </a:ext>
            </a:extLst>
          </p:cNvPr>
          <p:cNvSpPr txBox="1"/>
          <p:nvPr/>
        </p:nvSpPr>
        <p:spPr>
          <a:xfrm>
            <a:off x="6394484" y="2041910"/>
            <a:ext cx="3023011" cy="342401"/>
          </a:xfrm>
          <a:prstGeom prst="rect">
            <a:avLst/>
          </a:prstGeom>
          <a:noFill/>
        </p:spPr>
        <p:txBody>
          <a:bodyPr wrap="square" rtlCol="0">
            <a:spAutoFit/>
          </a:bodyPr>
          <a:lstStyle/>
          <a:p>
            <a:r>
              <a:rPr lang="cs-CZ" sz="1625" dirty="0"/>
              <a:t>PP96 pro HAV, PVB19</a:t>
            </a:r>
          </a:p>
        </p:txBody>
      </p:sp>
      <p:sp>
        <p:nvSpPr>
          <p:cNvPr id="13" name="TextovéPole 12">
            <a:extLst>
              <a:ext uri="{FF2B5EF4-FFF2-40B4-BE49-F238E27FC236}">
                <a16:creationId xmlns:a16="http://schemas.microsoft.com/office/drawing/2014/main" id="{841720D2-10FD-4A53-AF8E-76F4A4E1FF8F}"/>
              </a:ext>
            </a:extLst>
          </p:cNvPr>
          <p:cNvSpPr txBox="1"/>
          <p:nvPr/>
        </p:nvSpPr>
        <p:spPr>
          <a:xfrm>
            <a:off x="3527332" y="2614577"/>
            <a:ext cx="2317680" cy="842538"/>
          </a:xfrm>
          <a:prstGeom prst="rect">
            <a:avLst/>
          </a:prstGeom>
          <a:noFill/>
        </p:spPr>
        <p:txBody>
          <a:bodyPr wrap="square" rtlCol="0">
            <a:spAutoFit/>
          </a:bodyPr>
          <a:lstStyle/>
          <a:p>
            <a:pPr algn="ctr"/>
            <a:r>
              <a:rPr lang="cs-CZ" sz="1625" dirty="0">
                <a:solidFill>
                  <a:srgbClr val="FF0000"/>
                </a:solidFill>
              </a:rPr>
              <a:t>pouze kvalitativní výsledek </a:t>
            </a:r>
            <a:r>
              <a:rPr lang="cs-CZ" sz="1625" dirty="0" err="1">
                <a:solidFill>
                  <a:srgbClr val="FF0000"/>
                </a:solidFill>
              </a:rPr>
              <a:t>reactive</a:t>
            </a:r>
            <a:r>
              <a:rPr lang="cs-CZ" sz="1625" dirty="0">
                <a:solidFill>
                  <a:srgbClr val="FF0000"/>
                </a:solidFill>
              </a:rPr>
              <a:t> / non-</a:t>
            </a:r>
            <a:r>
              <a:rPr lang="cs-CZ" sz="1625" dirty="0" err="1">
                <a:solidFill>
                  <a:srgbClr val="FF0000"/>
                </a:solidFill>
              </a:rPr>
              <a:t>reactive</a:t>
            </a:r>
            <a:r>
              <a:rPr lang="cs-CZ" sz="1625" dirty="0">
                <a:solidFill>
                  <a:srgbClr val="FF0000"/>
                </a:solidFill>
              </a:rPr>
              <a:t> </a:t>
            </a:r>
          </a:p>
        </p:txBody>
      </p:sp>
      <p:sp>
        <p:nvSpPr>
          <p:cNvPr id="14" name="TextovéPole 13">
            <a:extLst>
              <a:ext uri="{FF2B5EF4-FFF2-40B4-BE49-F238E27FC236}">
                <a16:creationId xmlns:a16="http://schemas.microsoft.com/office/drawing/2014/main" id="{35C161BA-7633-4C91-A4F2-FC5AC7F477A5}"/>
              </a:ext>
            </a:extLst>
          </p:cNvPr>
          <p:cNvSpPr txBox="1"/>
          <p:nvPr/>
        </p:nvSpPr>
        <p:spPr>
          <a:xfrm>
            <a:off x="6579104" y="2501474"/>
            <a:ext cx="2925366" cy="1092607"/>
          </a:xfrm>
          <a:prstGeom prst="rect">
            <a:avLst/>
          </a:prstGeom>
          <a:noFill/>
        </p:spPr>
        <p:txBody>
          <a:bodyPr wrap="square" rtlCol="0">
            <a:spAutoFit/>
          </a:bodyPr>
          <a:lstStyle/>
          <a:p>
            <a:pPr algn="ctr"/>
            <a:r>
              <a:rPr lang="cs-CZ" sz="1625" dirty="0">
                <a:solidFill>
                  <a:srgbClr val="FF0000"/>
                </a:solidFill>
              </a:rPr>
              <a:t>kvalitativní výsledek HAV</a:t>
            </a:r>
          </a:p>
          <a:p>
            <a:pPr algn="ctr"/>
            <a:r>
              <a:rPr lang="cs-CZ" sz="1625" dirty="0">
                <a:solidFill>
                  <a:srgbClr val="FF0000"/>
                </a:solidFill>
              </a:rPr>
              <a:t>kvantitativní výsledek PVB19 IU/ml</a:t>
            </a:r>
          </a:p>
        </p:txBody>
      </p:sp>
      <p:sp>
        <p:nvSpPr>
          <p:cNvPr id="20" name="TextovéPole 19">
            <a:extLst>
              <a:ext uri="{FF2B5EF4-FFF2-40B4-BE49-F238E27FC236}">
                <a16:creationId xmlns:a16="http://schemas.microsoft.com/office/drawing/2014/main" id="{CE984C8D-86D3-472A-B09F-189111BE8416}"/>
              </a:ext>
            </a:extLst>
          </p:cNvPr>
          <p:cNvSpPr txBox="1"/>
          <p:nvPr/>
        </p:nvSpPr>
        <p:spPr>
          <a:xfrm>
            <a:off x="1047691" y="439725"/>
            <a:ext cx="7810618" cy="39241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Organizace laboratorního vyšetření dárců krve – NAT </a:t>
            </a:r>
          </a:p>
        </p:txBody>
      </p:sp>
      <p:sp>
        <p:nvSpPr>
          <p:cNvPr id="16" name="TextovéPole 15">
            <a:extLst>
              <a:ext uri="{FF2B5EF4-FFF2-40B4-BE49-F238E27FC236}">
                <a16:creationId xmlns:a16="http://schemas.microsoft.com/office/drawing/2014/main" id="{01E15B73-7B68-4BA4-B77C-E7973BABFB89}"/>
              </a:ext>
            </a:extLst>
          </p:cNvPr>
          <p:cNvSpPr txBox="1"/>
          <p:nvPr/>
        </p:nvSpPr>
        <p:spPr>
          <a:xfrm>
            <a:off x="3227440" y="4192543"/>
            <a:ext cx="3741784" cy="342401"/>
          </a:xfrm>
          <a:prstGeom prst="rect">
            <a:avLst/>
          </a:prstGeom>
          <a:noFill/>
        </p:spPr>
        <p:txBody>
          <a:bodyPr wrap="square" rtlCol="0">
            <a:spAutoFit/>
          </a:bodyPr>
          <a:lstStyle/>
          <a:p>
            <a:r>
              <a:rPr lang="cs-CZ" sz="1625" dirty="0"/>
              <a:t> PP6 pro HIV, HBV,HCV</a:t>
            </a:r>
          </a:p>
        </p:txBody>
      </p:sp>
      <p:sp>
        <p:nvSpPr>
          <p:cNvPr id="10" name="TextovéPole 9">
            <a:extLst>
              <a:ext uri="{FF2B5EF4-FFF2-40B4-BE49-F238E27FC236}">
                <a16:creationId xmlns:a16="http://schemas.microsoft.com/office/drawing/2014/main" id="{65A3A2EC-8907-5000-AA00-4BD71326CC95}"/>
              </a:ext>
            </a:extLst>
          </p:cNvPr>
          <p:cNvSpPr txBox="1"/>
          <p:nvPr/>
        </p:nvSpPr>
        <p:spPr>
          <a:xfrm>
            <a:off x="3134936" y="3716659"/>
            <a:ext cx="4143206" cy="342401"/>
          </a:xfrm>
          <a:prstGeom prst="rect">
            <a:avLst/>
          </a:prstGeom>
          <a:noFill/>
        </p:spPr>
        <p:txBody>
          <a:bodyPr wrap="square" rtlCol="0">
            <a:spAutoFit/>
          </a:bodyPr>
          <a:lstStyle/>
          <a:p>
            <a:r>
              <a:rPr lang="cs-CZ" sz="1625" dirty="0">
                <a:solidFill>
                  <a:srgbClr val="00B0F0"/>
                </a:solidFill>
              </a:rPr>
              <a:t>Klinické přípravky</a:t>
            </a:r>
          </a:p>
        </p:txBody>
      </p:sp>
    </p:spTree>
    <p:extLst>
      <p:ext uri="{BB962C8B-B14F-4D97-AF65-F5344CB8AC3E}">
        <p14:creationId xmlns:p14="http://schemas.microsoft.com/office/powerpoint/2010/main" val="2122870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1B9E7C7-7568-489C-8BEA-418EB4C06804}"/>
              </a:ext>
            </a:extLst>
          </p:cNvPr>
          <p:cNvSpPr txBox="1"/>
          <p:nvPr/>
        </p:nvSpPr>
        <p:spPr>
          <a:xfrm>
            <a:off x="3759816" y="1377780"/>
            <a:ext cx="2793802" cy="342401"/>
          </a:xfrm>
          <a:prstGeom prst="rect">
            <a:avLst/>
          </a:prstGeom>
          <a:noFill/>
        </p:spPr>
        <p:txBody>
          <a:bodyPr wrap="square" rtlCol="0">
            <a:spAutoFit/>
          </a:bodyPr>
          <a:lstStyle/>
          <a:p>
            <a:pPr algn="ctr"/>
            <a:r>
              <a:rPr lang="cs-CZ" sz="1625" dirty="0"/>
              <a:t>Detekce vlastní NK</a:t>
            </a:r>
          </a:p>
        </p:txBody>
      </p:sp>
      <p:pic>
        <p:nvPicPr>
          <p:cNvPr id="6" name="Picture 8">
            <a:extLst>
              <a:ext uri="{FF2B5EF4-FFF2-40B4-BE49-F238E27FC236}">
                <a16:creationId xmlns:a16="http://schemas.microsoft.com/office/drawing/2014/main" id="{AFEBCA34-6C03-4231-9471-BE4AEF6F0D94}"/>
              </a:ext>
            </a:extLst>
          </p:cNvPr>
          <p:cNvPicPr>
            <a:picLocks noChangeAspect="1" noChangeArrowheads="1"/>
          </p:cNvPicPr>
          <p:nvPr/>
        </p:nvPicPr>
        <p:blipFill>
          <a:blip r:embed="rId2" cstate="print"/>
          <a:srcRect/>
          <a:stretch>
            <a:fillRect/>
          </a:stretch>
        </p:blipFill>
        <p:spPr bwMode="auto">
          <a:xfrm>
            <a:off x="6682680" y="908212"/>
            <a:ext cx="2623542" cy="1769205"/>
          </a:xfrm>
          <a:prstGeom prst="rect">
            <a:avLst/>
          </a:prstGeom>
          <a:noFill/>
          <a:ln w="9525">
            <a:noFill/>
            <a:miter lim="800000"/>
            <a:headEnd/>
            <a:tailEnd/>
          </a:ln>
        </p:spPr>
      </p:pic>
      <p:sp>
        <p:nvSpPr>
          <p:cNvPr id="9" name="TextovéPole 8">
            <a:extLst>
              <a:ext uri="{FF2B5EF4-FFF2-40B4-BE49-F238E27FC236}">
                <a16:creationId xmlns:a16="http://schemas.microsoft.com/office/drawing/2014/main" id="{6B052B59-7D57-4CCC-9D3C-84C0F04D999C}"/>
              </a:ext>
            </a:extLst>
          </p:cNvPr>
          <p:cNvSpPr txBox="1"/>
          <p:nvPr/>
        </p:nvSpPr>
        <p:spPr>
          <a:xfrm>
            <a:off x="3101815" y="5054902"/>
            <a:ext cx="3834111" cy="342401"/>
          </a:xfrm>
          <a:prstGeom prst="rect">
            <a:avLst/>
          </a:prstGeom>
          <a:noFill/>
        </p:spPr>
        <p:txBody>
          <a:bodyPr wrap="square" rtlCol="0">
            <a:spAutoFit/>
          </a:bodyPr>
          <a:lstStyle/>
          <a:p>
            <a:r>
              <a:rPr lang="cs-CZ" sz="1625" dirty="0">
                <a:solidFill>
                  <a:srgbClr val="FF0000"/>
                </a:solidFill>
              </a:rPr>
              <a:t>celková doba vyšetření: 3,5 hod</a:t>
            </a:r>
          </a:p>
        </p:txBody>
      </p:sp>
      <p:pic>
        <p:nvPicPr>
          <p:cNvPr id="10" name="Picture 8">
            <a:extLst>
              <a:ext uri="{FF2B5EF4-FFF2-40B4-BE49-F238E27FC236}">
                <a16:creationId xmlns:a16="http://schemas.microsoft.com/office/drawing/2014/main" id="{DF1AC9CD-05B9-4501-81E9-ECDC93437BA8}"/>
              </a:ext>
            </a:extLst>
          </p:cNvPr>
          <p:cNvPicPr>
            <a:picLocks noChangeAspect="1" noChangeArrowheads="1"/>
          </p:cNvPicPr>
          <p:nvPr/>
        </p:nvPicPr>
        <p:blipFill>
          <a:blip r:embed="rId2" cstate="print"/>
          <a:srcRect/>
          <a:stretch>
            <a:fillRect/>
          </a:stretch>
        </p:blipFill>
        <p:spPr bwMode="auto">
          <a:xfrm>
            <a:off x="177925" y="768333"/>
            <a:ext cx="2809280" cy="1955848"/>
          </a:xfrm>
          <a:prstGeom prst="rect">
            <a:avLst/>
          </a:prstGeom>
          <a:noFill/>
          <a:ln w="9525">
            <a:noFill/>
            <a:miter lim="800000"/>
            <a:headEnd/>
            <a:tailEnd/>
          </a:ln>
        </p:spPr>
      </p:pic>
      <p:pic>
        <p:nvPicPr>
          <p:cNvPr id="11" name="Picture 4" descr="https://webapps.lsa.umich.edu/eeb/file_uploads/images/bhattacharya_wagner.jpg">
            <a:extLst>
              <a:ext uri="{FF2B5EF4-FFF2-40B4-BE49-F238E27FC236}">
                <a16:creationId xmlns:a16="http://schemas.microsoft.com/office/drawing/2014/main" id="{25B5861A-C5F8-450E-B0B6-FE7C648508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114" y="2865292"/>
            <a:ext cx="1418587" cy="12263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Unfortunately we are unable to provide accessible alternative text for this. If you require assistance to access this image, or to obtain a text description, please contact npg@nature.com">
            <a:extLst>
              <a:ext uri="{FF2B5EF4-FFF2-40B4-BE49-F238E27FC236}">
                <a16:creationId xmlns:a16="http://schemas.microsoft.com/office/drawing/2014/main" id="{32256D10-2B8C-4D47-A422-F06DFEDFDD7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5594" t="15694" r="10940" b="52479"/>
          <a:stretch/>
        </p:blipFill>
        <p:spPr bwMode="auto">
          <a:xfrm>
            <a:off x="2278146" y="2780664"/>
            <a:ext cx="1411200" cy="134210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Unfortunately we are unable to provide accessible alternative text for this. If you require assistance to access this image, or to obtain a text description, please contact npg@nature.com">
            <a:extLst>
              <a:ext uri="{FF2B5EF4-FFF2-40B4-BE49-F238E27FC236}">
                <a16:creationId xmlns:a16="http://schemas.microsoft.com/office/drawing/2014/main" id="{51E8F955-3B91-47E0-84B0-EA46B395E09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755" t="62011" r="56375" b="6489"/>
          <a:stretch/>
        </p:blipFill>
        <p:spPr bwMode="auto">
          <a:xfrm>
            <a:off x="3686792" y="2730465"/>
            <a:ext cx="1364461" cy="139230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https://debemcomabalanca.files.wordpress.com/2012/06/dna.png">
            <a:extLst>
              <a:ext uri="{FF2B5EF4-FFF2-40B4-BE49-F238E27FC236}">
                <a16:creationId xmlns:a16="http://schemas.microsoft.com/office/drawing/2014/main" id="{3C6B0B32-3FE3-4CA3-8709-7F717C2CF82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5083"/>
          <a:stretch/>
        </p:blipFill>
        <p:spPr bwMode="auto">
          <a:xfrm>
            <a:off x="5335444" y="3012109"/>
            <a:ext cx="1729212" cy="7265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7346335D-5D68-43B0-A16D-C264E1569408}"/>
              </a:ext>
            </a:extLst>
          </p:cNvPr>
          <p:cNvSpPr txBox="1"/>
          <p:nvPr/>
        </p:nvSpPr>
        <p:spPr>
          <a:xfrm>
            <a:off x="381764" y="4196538"/>
            <a:ext cx="1733773" cy="542456"/>
          </a:xfrm>
          <a:prstGeom prst="rect">
            <a:avLst/>
          </a:prstGeom>
          <a:noFill/>
        </p:spPr>
        <p:txBody>
          <a:bodyPr wrap="square" rtlCol="0">
            <a:spAutoFit/>
          </a:bodyPr>
          <a:lstStyle/>
          <a:p>
            <a:pPr algn="ctr"/>
            <a:r>
              <a:rPr lang="cs-CZ" sz="975" dirty="0">
                <a:solidFill>
                  <a:srgbClr val="7030A0"/>
                </a:solidFill>
                <a:latin typeface="Calibri" panose="020F0502020204030204" pitchFamily="34" charset="0"/>
                <a:cs typeface="Calibri" panose="020F0502020204030204" pitchFamily="34" charset="0"/>
              </a:rPr>
              <a:t>deaktivace nukleáz:</a:t>
            </a:r>
            <a:r>
              <a:rPr lang="cs-CZ" sz="975" dirty="0">
                <a:latin typeface="Calibri" panose="020F0502020204030204" pitchFamily="34" charset="0"/>
                <a:cs typeface="Calibri" panose="020F0502020204030204" pitchFamily="34" charset="0"/>
              </a:rPr>
              <a:t> usnadnění uvolnění RNA a DNA viru</a:t>
            </a:r>
          </a:p>
        </p:txBody>
      </p:sp>
      <p:sp>
        <p:nvSpPr>
          <p:cNvPr id="16" name="TextovéPole 15">
            <a:extLst>
              <a:ext uri="{FF2B5EF4-FFF2-40B4-BE49-F238E27FC236}">
                <a16:creationId xmlns:a16="http://schemas.microsoft.com/office/drawing/2014/main" id="{75C6961C-79B4-47FF-B2EB-B8FD2DE609EA}"/>
              </a:ext>
            </a:extLst>
          </p:cNvPr>
          <p:cNvSpPr txBox="1"/>
          <p:nvPr/>
        </p:nvSpPr>
        <p:spPr>
          <a:xfrm>
            <a:off x="2819905" y="4234048"/>
            <a:ext cx="1733773" cy="692497"/>
          </a:xfrm>
          <a:prstGeom prst="rect">
            <a:avLst/>
          </a:prstGeom>
          <a:noFill/>
        </p:spPr>
        <p:txBody>
          <a:bodyPr wrap="square" rtlCol="0">
            <a:spAutoFit/>
          </a:bodyPr>
          <a:lstStyle/>
          <a:p>
            <a:pPr algn="ctr"/>
            <a:r>
              <a:rPr lang="cs-CZ" sz="975" dirty="0">
                <a:latin typeface="Calibri" panose="020F0502020204030204" pitchFamily="34" charset="0"/>
                <a:cs typeface="Calibri" panose="020F0502020204030204" pitchFamily="34" charset="0"/>
              </a:rPr>
              <a:t>Uvolněné NK se váží na povrch magnetických skleněných částic</a:t>
            </a:r>
          </a:p>
          <a:p>
            <a:pPr marL="371475" indent="-371475" algn="ctr">
              <a:buFont typeface="+mj-lt"/>
              <a:buAutoNum type="arabicPeriod"/>
            </a:pPr>
            <a:endParaRPr lang="cs-CZ" sz="975" dirty="0">
              <a:latin typeface="Calibri" panose="020F0502020204030204" pitchFamily="34" charset="0"/>
              <a:cs typeface="Calibri" panose="020F0502020204030204" pitchFamily="34" charset="0"/>
            </a:endParaRPr>
          </a:p>
        </p:txBody>
      </p:sp>
      <p:sp>
        <p:nvSpPr>
          <p:cNvPr id="17" name="Obdélník 16">
            <a:extLst>
              <a:ext uri="{FF2B5EF4-FFF2-40B4-BE49-F238E27FC236}">
                <a16:creationId xmlns:a16="http://schemas.microsoft.com/office/drawing/2014/main" id="{46126CB4-5E9A-41F5-AFD5-E7CBDFEE6FB6}"/>
              </a:ext>
            </a:extLst>
          </p:cNvPr>
          <p:cNvSpPr/>
          <p:nvPr/>
        </p:nvSpPr>
        <p:spPr>
          <a:xfrm>
            <a:off x="4972669" y="3821436"/>
            <a:ext cx="2454761" cy="392415"/>
          </a:xfrm>
          <a:prstGeom prst="rect">
            <a:avLst/>
          </a:prstGeom>
        </p:spPr>
        <p:txBody>
          <a:bodyPr wrap="square">
            <a:spAutoFit/>
          </a:bodyPr>
          <a:lstStyle/>
          <a:p>
            <a:pPr algn="ctr"/>
            <a:r>
              <a:rPr lang="cs-CZ" sz="975" dirty="0">
                <a:latin typeface="Calibri" panose="020F0502020204030204" pitchFamily="34" charset="0"/>
                <a:cs typeface="Calibri" panose="020F0502020204030204" pitchFamily="34" charset="0"/>
              </a:rPr>
              <a:t>Promývací činidlo odstranění nečistoty </a:t>
            </a:r>
          </a:p>
          <a:p>
            <a:pPr algn="ctr"/>
            <a:r>
              <a:rPr lang="cs-CZ" sz="975" dirty="0">
                <a:latin typeface="Calibri" panose="020F0502020204030204" pitchFamily="34" charset="0"/>
                <a:cs typeface="Calibri" panose="020F0502020204030204" pitchFamily="34" charset="0"/>
              </a:rPr>
              <a:t>a nenavázané látky</a:t>
            </a:r>
          </a:p>
        </p:txBody>
      </p:sp>
      <p:sp>
        <p:nvSpPr>
          <p:cNvPr id="18" name="Obdélník 17">
            <a:extLst>
              <a:ext uri="{FF2B5EF4-FFF2-40B4-BE49-F238E27FC236}">
                <a16:creationId xmlns:a16="http://schemas.microsoft.com/office/drawing/2014/main" id="{CF0C0BE1-0C76-4EFB-BAF1-0EA051513A46}"/>
              </a:ext>
            </a:extLst>
          </p:cNvPr>
          <p:cNvSpPr/>
          <p:nvPr/>
        </p:nvSpPr>
        <p:spPr>
          <a:xfrm>
            <a:off x="5258045" y="4459109"/>
            <a:ext cx="2521718" cy="242374"/>
          </a:xfrm>
          <a:prstGeom prst="rect">
            <a:avLst/>
          </a:prstGeom>
        </p:spPr>
        <p:txBody>
          <a:bodyPr wrap="square">
            <a:spAutoFit/>
          </a:bodyPr>
          <a:lstStyle/>
          <a:p>
            <a:r>
              <a:rPr lang="cs-CZ" sz="975" dirty="0">
                <a:latin typeface="Calibri" panose="020F0502020204030204" pitchFamily="34" charset="0"/>
                <a:cs typeface="Calibri" panose="020F0502020204030204" pitchFamily="34" charset="0"/>
              </a:rPr>
              <a:t>Vyčištěné NK se uvolní eluční pufrem</a:t>
            </a:r>
          </a:p>
        </p:txBody>
      </p:sp>
      <p:pic>
        <p:nvPicPr>
          <p:cNvPr id="19" name="Obrázek 18">
            <a:extLst>
              <a:ext uri="{FF2B5EF4-FFF2-40B4-BE49-F238E27FC236}">
                <a16:creationId xmlns:a16="http://schemas.microsoft.com/office/drawing/2014/main" id="{9E0B1423-96F5-4F94-94B4-9B752F2E9B83}"/>
              </a:ext>
            </a:extLst>
          </p:cNvPr>
          <p:cNvPicPr>
            <a:picLocks noChangeAspect="1"/>
          </p:cNvPicPr>
          <p:nvPr/>
        </p:nvPicPr>
        <p:blipFill rotWithShape="1">
          <a:blip r:embed="rId6"/>
          <a:srcRect l="20531" t="30345" r="24365" b="25535"/>
          <a:stretch/>
        </p:blipFill>
        <p:spPr>
          <a:xfrm>
            <a:off x="7558918" y="2999943"/>
            <a:ext cx="2006195" cy="903549"/>
          </a:xfrm>
          <a:prstGeom prst="rect">
            <a:avLst/>
          </a:prstGeom>
        </p:spPr>
      </p:pic>
      <p:sp>
        <p:nvSpPr>
          <p:cNvPr id="20" name="Obdélník 19">
            <a:extLst>
              <a:ext uri="{FF2B5EF4-FFF2-40B4-BE49-F238E27FC236}">
                <a16:creationId xmlns:a16="http://schemas.microsoft.com/office/drawing/2014/main" id="{56481C2E-6E76-4F7D-ACC5-48140B1D7905}"/>
              </a:ext>
            </a:extLst>
          </p:cNvPr>
          <p:cNvSpPr/>
          <p:nvPr/>
        </p:nvSpPr>
        <p:spPr>
          <a:xfrm>
            <a:off x="7384282" y="3875592"/>
            <a:ext cx="2521718" cy="842538"/>
          </a:xfrm>
          <a:prstGeom prst="rect">
            <a:avLst/>
          </a:prstGeom>
        </p:spPr>
        <p:txBody>
          <a:bodyPr wrap="square">
            <a:spAutoFit/>
          </a:bodyPr>
          <a:lstStyle/>
          <a:p>
            <a:r>
              <a:rPr lang="cs-CZ" sz="975" dirty="0">
                <a:latin typeface="Calibri" panose="020F0502020204030204" pitchFamily="34" charset="0"/>
                <a:cs typeface="Calibri" panose="020F0502020204030204" pitchFamily="34" charset="0"/>
              </a:rPr>
              <a:t>Transport </a:t>
            </a:r>
            <a:r>
              <a:rPr lang="cs-CZ" sz="975" dirty="0" err="1">
                <a:latin typeface="Calibri" panose="020F0502020204030204" pitchFamily="34" charset="0"/>
                <a:cs typeface="Calibri" panose="020F0502020204030204" pitchFamily="34" charset="0"/>
              </a:rPr>
              <a:t>eluátu</a:t>
            </a:r>
            <a:r>
              <a:rPr lang="cs-CZ" sz="975" dirty="0">
                <a:latin typeface="Calibri" panose="020F0502020204030204" pitchFamily="34" charset="0"/>
                <a:cs typeface="Calibri" panose="020F0502020204030204" pitchFamily="34" charset="0"/>
              </a:rPr>
              <a:t> na amplifikační destičku</a:t>
            </a:r>
          </a:p>
          <a:p>
            <a:endParaRPr lang="cs-CZ" sz="975" dirty="0">
              <a:latin typeface="Calibri" panose="020F0502020204030204" pitchFamily="34" charset="0"/>
              <a:cs typeface="Calibri" panose="020F0502020204030204" pitchFamily="34" charset="0"/>
            </a:endParaRPr>
          </a:p>
          <a:p>
            <a:r>
              <a:rPr lang="cs-CZ" sz="975" dirty="0">
                <a:latin typeface="Calibri" panose="020F0502020204030204" pitchFamily="34" charset="0"/>
                <a:cs typeface="Calibri" panose="020F0502020204030204" pitchFamily="34" charset="0"/>
              </a:rPr>
              <a:t>                      </a:t>
            </a:r>
          </a:p>
          <a:p>
            <a:endParaRPr lang="cs-CZ" sz="975" dirty="0">
              <a:latin typeface="Calibri" panose="020F0502020204030204" pitchFamily="34" charset="0"/>
              <a:cs typeface="Calibri" panose="020F0502020204030204" pitchFamily="34" charset="0"/>
            </a:endParaRPr>
          </a:p>
          <a:p>
            <a:r>
              <a:rPr lang="cs-CZ" sz="975" dirty="0">
                <a:latin typeface="Calibri" panose="020F0502020204030204" pitchFamily="34" charset="0"/>
                <a:cs typeface="Calibri" panose="020F0502020204030204" pitchFamily="34" charset="0"/>
              </a:rPr>
              <a:t>                             Přidání MMX</a:t>
            </a:r>
          </a:p>
        </p:txBody>
      </p:sp>
      <p:sp>
        <p:nvSpPr>
          <p:cNvPr id="21" name="TextovéPole 20">
            <a:extLst>
              <a:ext uri="{FF2B5EF4-FFF2-40B4-BE49-F238E27FC236}">
                <a16:creationId xmlns:a16="http://schemas.microsoft.com/office/drawing/2014/main" id="{027064EE-C706-4F12-92BA-6F7D017BB0FD}"/>
              </a:ext>
            </a:extLst>
          </p:cNvPr>
          <p:cNvSpPr txBox="1"/>
          <p:nvPr/>
        </p:nvSpPr>
        <p:spPr>
          <a:xfrm>
            <a:off x="4359398" y="1803754"/>
            <a:ext cx="1594637" cy="307777"/>
          </a:xfrm>
          <a:prstGeom prst="rect">
            <a:avLst/>
          </a:prstGeom>
          <a:noFill/>
        </p:spPr>
        <p:txBody>
          <a:bodyPr wrap="square" rtlCol="0">
            <a:spAutoFit/>
          </a:bodyPr>
          <a:lstStyle/>
          <a:p>
            <a:r>
              <a:rPr lang="cs-CZ" sz="1400" dirty="0" err="1">
                <a:solidFill>
                  <a:srgbClr val="FF0000"/>
                </a:solidFill>
              </a:rPr>
              <a:t>cobas</a:t>
            </a:r>
            <a:r>
              <a:rPr lang="cs-CZ" sz="1400" dirty="0">
                <a:solidFill>
                  <a:srgbClr val="FF0000"/>
                </a:solidFill>
              </a:rPr>
              <a:t>® 6800</a:t>
            </a:r>
          </a:p>
        </p:txBody>
      </p:sp>
      <p:sp>
        <p:nvSpPr>
          <p:cNvPr id="22" name="TextovéPole 21">
            <a:extLst>
              <a:ext uri="{FF2B5EF4-FFF2-40B4-BE49-F238E27FC236}">
                <a16:creationId xmlns:a16="http://schemas.microsoft.com/office/drawing/2014/main" id="{1D2A700F-02F9-4F8E-8DC0-119E12318414}"/>
              </a:ext>
            </a:extLst>
          </p:cNvPr>
          <p:cNvSpPr txBox="1"/>
          <p:nvPr/>
        </p:nvSpPr>
        <p:spPr>
          <a:xfrm>
            <a:off x="7427430" y="5034037"/>
            <a:ext cx="2292833" cy="307777"/>
          </a:xfrm>
          <a:prstGeom prst="rect">
            <a:avLst/>
          </a:prstGeom>
          <a:noFill/>
        </p:spPr>
        <p:txBody>
          <a:bodyPr wrap="square" rtlCol="0">
            <a:spAutoFit/>
          </a:bodyPr>
          <a:lstStyle/>
          <a:p>
            <a:r>
              <a:rPr lang="cs-CZ" sz="1400" dirty="0"/>
              <a:t>amplifikace/detekce</a:t>
            </a:r>
          </a:p>
        </p:txBody>
      </p:sp>
      <p:cxnSp>
        <p:nvCxnSpPr>
          <p:cNvPr id="24" name="Přímá spojnice se šipkou 23">
            <a:extLst>
              <a:ext uri="{FF2B5EF4-FFF2-40B4-BE49-F238E27FC236}">
                <a16:creationId xmlns:a16="http://schemas.microsoft.com/office/drawing/2014/main" id="{C7D382C1-E4AD-4EC6-AAC8-6720F626DA4E}"/>
              </a:ext>
            </a:extLst>
          </p:cNvPr>
          <p:cNvCxnSpPr>
            <a:cxnSpLocks/>
          </p:cNvCxnSpPr>
          <p:nvPr/>
        </p:nvCxnSpPr>
        <p:spPr>
          <a:xfrm>
            <a:off x="2109974" y="4459109"/>
            <a:ext cx="565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Přímá spojnice se šipkou 25">
            <a:extLst>
              <a:ext uri="{FF2B5EF4-FFF2-40B4-BE49-F238E27FC236}">
                <a16:creationId xmlns:a16="http://schemas.microsoft.com/office/drawing/2014/main" id="{92C94AC2-E2B3-4C3B-A384-EA6AD2C2A423}"/>
              </a:ext>
            </a:extLst>
          </p:cNvPr>
          <p:cNvCxnSpPr>
            <a:cxnSpLocks/>
          </p:cNvCxnSpPr>
          <p:nvPr/>
        </p:nvCxnSpPr>
        <p:spPr>
          <a:xfrm>
            <a:off x="4625169" y="4482326"/>
            <a:ext cx="565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Přímá spojnice se šipkou 26">
            <a:extLst>
              <a:ext uri="{FF2B5EF4-FFF2-40B4-BE49-F238E27FC236}">
                <a16:creationId xmlns:a16="http://schemas.microsoft.com/office/drawing/2014/main" id="{6A1E0F77-607E-477F-87CF-56EA3EF9A27E}"/>
              </a:ext>
            </a:extLst>
          </p:cNvPr>
          <p:cNvCxnSpPr>
            <a:cxnSpLocks/>
          </p:cNvCxnSpPr>
          <p:nvPr/>
        </p:nvCxnSpPr>
        <p:spPr>
          <a:xfrm>
            <a:off x="7407499" y="4521021"/>
            <a:ext cx="5650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Přímá spojnice se šipkou 27">
            <a:extLst>
              <a:ext uri="{FF2B5EF4-FFF2-40B4-BE49-F238E27FC236}">
                <a16:creationId xmlns:a16="http://schemas.microsoft.com/office/drawing/2014/main" id="{DB9F44AE-6D37-4E4D-8EAB-687A1BAA9DC4}"/>
              </a:ext>
            </a:extLst>
          </p:cNvPr>
          <p:cNvCxnSpPr>
            <a:cxnSpLocks/>
          </p:cNvCxnSpPr>
          <p:nvPr/>
        </p:nvCxnSpPr>
        <p:spPr>
          <a:xfrm>
            <a:off x="8645141" y="4675688"/>
            <a:ext cx="0" cy="3792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Přímá spojnice 30">
            <a:extLst>
              <a:ext uri="{FF2B5EF4-FFF2-40B4-BE49-F238E27FC236}">
                <a16:creationId xmlns:a16="http://schemas.microsoft.com/office/drawing/2014/main" id="{01B8ADDA-E4E0-4F52-952C-F7A9AAE57190}"/>
              </a:ext>
            </a:extLst>
          </p:cNvPr>
          <p:cNvCxnSpPr/>
          <p:nvPr/>
        </p:nvCxnSpPr>
        <p:spPr>
          <a:xfrm>
            <a:off x="85130" y="4459109"/>
            <a:ext cx="456984" cy="0"/>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pic>
        <p:nvPicPr>
          <p:cNvPr id="34" name="Picture 8">
            <a:extLst>
              <a:ext uri="{FF2B5EF4-FFF2-40B4-BE49-F238E27FC236}">
                <a16:creationId xmlns:a16="http://schemas.microsoft.com/office/drawing/2014/main" id="{09FC0389-20FE-4E1A-ABD6-EE343683305A}"/>
              </a:ext>
            </a:extLst>
          </p:cNvPr>
          <p:cNvPicPr>
            <a:picLocks noChangeAspect="1" noChangeArrowheads="1"/>
          </p:cNvPicPr>
          <p:nvPr/>
        </p:nvPicPr>
        <p:blipFill>
          <a:blip r:embed="rId2" cstate="print"/>
          <a:srcRect/>
          <a:stretch>
            <a:fillRect/>
          </a:stretch>
        </p:blipFill>
        <p:spPr bwMode="auto">
          <a:xfrm>
            <a:off x="6771543" y="900387"/>
            <a:ext cx="2623542" cy="1769205"/>
          </a:xfrm>
          <a:prstGeom prst="rect">
            <a:avLst/>
          </a:prstGeom>
          <a:noFill/>
          <a:ln w="9525">
            <a:noFill/>
            <a:miter lim="800000"/>
            <a:headEnd/>
            <a:tailEnd/>
          </a:ln>
        </p:spPr>
      </p:pic>
      <p:pic>
        <p:nvPicPr>
          <p:cNvPr id="35" name="Picture 8">
            <a:extLst>
              <a:ext uri="{FF2B5EF4-FFF2-40B4-BE49-F238E27FC236}">
                <a16:creationId xmlns:a16="http://schemas.microsoft.com/office/drawing/2014/main" id="{CE15DD14-8492-4522-959F-13778B69DC24}"/>
              </a:ext>
            </a:extLst>
          </p:cNvPr>
          <p:cNvPicPr>
            <a:picLocks noChangeAspect="1" noChangeArrowheads="1"/>
          </p:cNvPicPr>
          <p:nvPr/>
        </p:nvPicPr>
        <p:blipFill>
          <a:blip r:embed="rId2" cstate="print"/>
          <a:srcRect/>
          <a:stretch>
            <a:fillRect/>
          </a:stretch>
        </p:blipFill>
        <p:spPr bwMode="auto">
          <a:xfrm>
            <a:off x="266788" y="760509"/>
            <a:ext cx="2809280" cy="1955848"/>
          </a:xfrm>
          <a:prstGeom prst="rect">
            <a:avLst/>
          </a:prstGeom>
          <a:noFill/>
          <a:ln w="9525">
            <a:noFill/>
            <a:miter lim="800000"/>
            <a:headEnd/>
            <a:tailEnd/>
          </a:ln>
        </p:spPr>
      </p:pic>
      <p:sp>
        <p:nvSpPr>
          <p:cNvPr id="29" name="TextovéPole 28">
            <a:extLst>
              <a:ext uri="{FF2B5EF4-FFF2-40B4-BE49-F238E27FC236}">
                <a16:creationId xmlns:a16="http://schemas.microsoft.com/office/drawing/2014/main" id="{D7CBAA3B-5CB6-46FD-AE72-54FF429C1C82}"/>
              </a:ext>
            </a:extLst>
          </p:cNvPr>
          <p:cNvSpPr txBox="1"/>
          <p:nvPr/>
        </p:nvSpPr>
        <p:spPr>
          <a:xfrm>
            <a:off x="1175609" y="182582"/>
            <a:ext cx="7810618" cy="39241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Organizace laboratorního vyšetření dárců krve – NAT </a:t>
            </a:r>
          </a:p>
        </p:txBody>
      </p:sp>
    </p:spTree>
    <p:extLst>
      <p:ext uri="{BB962C8B-B14F-4D97-AF65-F5344CB8AC3E}">
        <p14:creationId xmlns:p14="http://schemas.microsoft.com/office/powerpoint/2010/main" val="2028345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00472" y="656692"/>
            <a:ext cx="9705528" cy="4211638"/>
          </a:xfrm>
        </p:spPr>
        <p:txBody>
          <a:bodyPr/>
          <a:lstStyle/>
          <a:p>
            <a:pPr algn="ctr">
              <a:spcAft>
                <a:spcPts val="300"/>
              </a:spcAft>
              <a:buFontTx/>
              <a:buNone/>
            </a:pPr>
            <a:r>
              <a:rPr lang="cs-CZ" altLang="cs-CZ" sz="3100" b="1" u="sng" dirty="0">
                <a:solidFill>
                  <a:srgbClr val="000066"/>
                </a:solidFill>
              </a:rPr>
              <a:t>Rizika spojená s podáním transfuze podle příčiny dle </a:t>
            </a:r>
            <a:r>
              <a:rPr lang="cs-CZ" altLang="cs-CZ" sz="3100" b="1" u="sng" dirty="0" err="1">
                <a:solidFill>
                  <a:srgbClr val="000066"/>
                </a:solidFill>
              </a:rPr>
              <a:t>European</a:t>
            </a:r>
            <a:r>
              <a:rPr lang="cs-CZ" altLang="cs-CZ" sz="3100" b="1" u="sng" dirty="0">
                <a:solidFill>
                  <a:srgbClr val="000066"/>
                </a:solidFill>
              </a:rPr>
              <a:t> </a:t>
            </a:r>
            <a:r>
              <a:rPr lang="cs-CZ" altLang="cs-CZ" sz="3100" b="1" u="sng" dirty="0" err="1">
                <a:solidFill>
                  <a:srgbClr val="000066"/>
                </a:solidFill>
              </a:rPr>
              <a:t>Hemovigilance</a:t>
            </a:r>
            <a:r>
              <a:rPr lang="cs-CZ" altLang="cs-CZ" sz="3100" b="1" u="sng" dirty="0">
                <a:solidFill>
                  <a:srgbClr val="000066"/>
                </a:solidFill>
              </a:rPr>
              <a:t> Network:</a:t>
            </a:r>
          </a:p>
          <a:p>
            <a:pPr>
              <a:spcAft>
                <a:spcPts val="300"/>
              </a:spcAft>
              <a:buFontTx/>
              <a:buNone/>
            </a:pPr>
            <a:r>
              <a:rPr lang="cs-CZ" altLang="cs-CZ" sz="3100" b="1" dirty="0">
                <a:solidFill>
                  <a:srgbClr val="000066"/>
                </a:solidFill>
              </a:rPr>
              <a:t> </a:t>
            </a:r>
          </a:p>
          <a:p>
            <a:pPr marL="514350" indent="-514350">
              <a:spcAft>
                <a:spcPts val="300"/>
              </a:spcAft>
              <a:buFont typeface="+mj-lt"/>
              <a:buAutoNum type="arabicPeriod"/>
            </a:pPr>
            <a:r>
              <a:rPr lang="cs-CZ" altLang="cs-CZ" sz="3100" b="1" dirty="0">
                <a:solidFill>
                  <a:schemeClr val="tx1"/>
                </a:solidFill>
              </a:rPr>
              <a:t>Transfuzí přenosné infekce</a:t>
            </a:r>
          </a:p>
          <a:p>
            <a:pPr marL="514350" indent="-514350">
              <a:spcAft>
                <a:spcPts val="300"/>
              </a:spcAft>
              <a:buFont typeface="+mj-lt"/>
              <a:buAutoNum type="arabicPeriod"/>
            </a:pPr>
            <a:r>
              <a:rPr lang="cs-CZ" altLang="cs-CZ" sz="3100" b="1" dirty="0">
                <a:solidFill>
                  <a:schemeClr val="tx1"/>
                </a:solidFill>
              </a:rPr>
              <a:t>Imunologické komplikace</a:t>
            </a:r>
          </a:p>
          <a:p>
            <a:pPr marL="514350" indent="-514350">
              <a:spcAft>
                <a:spcPts val="300"/>
              </a:spcAft>
              <a:buFont typeface="+mj-lt"/>
              <a:buAutoNum type="arabicPeriod"/>
            </a:pPr>
            <a:r>
              <a:rPr lang="cs-CZ" altLang="cs-CZ" sz="3100" b="1" dirty="0">
                <a:solidFill>
                  <a:schemeClr val="tx1"/>
                </a:solidFill>
              </a:rPr>
              <a:t>Kardiovaskulární a metabolické komplikace</a:t>
            </a:r>
          </a:p>
          <a:p>
            <a:pPr marL="514350" indent="-514350">
              <a:spcAft>
                <a:spcPts val="300"/>
              </a:spcAft>
              <a:buFont typeface="+mj-lt"/>
              <a:buAutoNum type="arabicPeriod"/>
            </a:pPr>
            <a:r>
              <a:rPr lang="cs-CZ" altLang="cs-CZ" sz="3100" b="1" dirty="0">
                <a:solidFill>
                  <a:schemeClr val="tx1"/>
                </a:solidFill>
              </a:rPr>
              <a:t>Neznámé komplikace</a:t>
            </a:r>
          </a:p>
          <a:p>
            <a:pPr marL="514350" indent="-514350">
              <a:spcAft>
                <a:spcPts val="300"/>
              </a:spcAft>
              <a:buFont typeface="+mj-lt"/>
              <a:buAutoNum type="arabicPeriod"/>
            </a:pPr>
            <a:endParaRPr lang="cs-CZ" altLang="cs-CZ" sz="3200" b="1" dirty="0">
              <a:solidFill>
                <a:srgbClr val="000066"/>
              </a:solidFill>
            </a:endParaRPr>
          </a:p>
          <a:p>
            <a:pPr lvl="1">
              <a:spcAft>
                <a:spcPts val="300"/>
              </a:spcAft>
              <a:buFontTx/>
              <a:buNone/>
            </a:pPr>
            <a:endParaRPr lang="cs-CZ" altLang="cs-CZ" b="1" dirty="0">
              <a:solidFill>
                <a:srgbClr val="000066"/>
              </a:solidFill>
            </a:endParaRPr>
          </a:p>
          <a:p>
            <a:pPr>
              <a:buFontTx/>
              <a:buNone/>
            </a:pPr>
            <a:endParaRPr lang="cs-CZ" altLang="cs-CZ" u="sng" dirty="0">
              <a:solidFill>
                <a:srgbClr val="FFFF00"/>
              </a:solidFill>
            </a:endParaRPr>
          </a:p>
        </p:txBody>
      </p:sp>
    </p:spTree>
    <p:extLst>
      <p:ext uri="{BB962C8B-B14F-4D97-AF65-F5344CB8AC3E}">
        <p14:creationId xmlns:p14="http://schemas.microsoft.com/office/powerpoint/2010/main" val="30564454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AC9A1C70-1AFA-41B0-B091-F7CBE86C33B7}"/>
              </a:ext>
            </a:extLst>
          </p:cNvPr>
          <p:cNvSpPr txBox="1"/>
          <p:nvPr/>
        </p:nvSpPr>
        <p:spPr>
          <a:xfrm>
            <a:off x="1340271" y="824853"/>
            <a:ext cx="7810618" cy="39241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Vyšetření dárců krve – NAT </a:t>
            </a:r>
          </a:p>
        </p:txBody>
      </p:sp>
      <p:sp>
        <p:nvSpPr>
          <p:cNvPr id="5" name="TextovéPole 4">
            <a:extLst>
              <a:ext uri="{FF2B5EF4-FFF2-40B4-BE49-F238E27FC236}">
                <a16:creationId xmlns:a16="http://schemas.microsoft.com/office/drawing/2014/main" id="{E722A430-86E7-4978-9BA3-F37B327D9822}"/>
              </a:ext>
            </a:extLst>
          </p:cNvPr>
          <p:cNvSpPr txBox="1"/>
          <p:nvPr/>
        </p:nvSpPr>
        <p:spPr>
          <a:xfrm>
            <a:off x="3848679" y="1369956"/>
            <a:ext cx="2793802" cy="342401"/>
          </a:xfrm>
          <a:prstGeom prst="rect">
            <a:avLst/>
          </a:prstGeom>
          <a:noFill/>
        </p:spPr>
        <p:txBody>
          <a:bodyPr wrap="square" rtlCol="0">
            <a:spAutoFit/>
          </a:bodyPr>
          <a:lstStyle/>
          <a:p>
            <a:pPr algn="ctr"/>
            <a:r>
              <a:rPr lang="cs-CZ" sz="1625" dirty="0"/>
              <a:t>Výsledky</a:t>
            </a:r>
          </a:p>
        </p:txBody>
      </p:sp>
      <p:pic>
        <p:nvPicPr>
          <p:cNvPr id="7" name="Picture 8">
            <a:extLst>
              <a:ext uri="{FF2B5EF4-FFF2-40B4-BE49-F238E27FC236}">
                <a16:creationId xmlns:a16="http://schemas.microsoft.com/office/drawing/2014/main" id="{07D0D3ED-E797-47FA-8880-C1AF8F16B2FB}"/>
              </a:ext>
            </a:extLst>
          </p:cNvPr>
          <p:cNvPicPr>
            <a:picLocks noChangeAspect="1" noChangeArrowheads="1"/>
          </p:cNvPicPr>
          <p:nvPr/>
        </p:nvPicPr>
        <p:blipFill>
          <a:blip r:embed="rId3" cstate="print"/>
          <a:srcRect/>
          <a:stretch>
            <a:fillRect/>
          </a:stretch>
        </p:blipFill>
        <p:spPr bwMode="auto">
          <a:xfrm>
            <a:off x="266788" y="760509"/>
            <a:ext cx="2809280" cy="1955848"/>
          </a:xfrm>
          <a:prstGeom prst="rect">
            <a:avLst/>
          </a:prstGeom>
          <a:noFill/>
          <a:ln w="9525">
            <a:noFill/>
            <a:miter lim="800000"/>
            <a:headEnd/>
            <a:tailEnd/>
          </a:ln>
        </p:spPr>
      </p:pic>
      <p:sp>
        <p:nvSpPr>
          <p:cNvPr id="8" name="TextovéPole 7">
            <a:extLst>
              <a:ext uri="{FF2B5EF4-FFF2-40B4-BE49-F238E27FC236}">
                <a16:creationId xmlns:a16="http://schemas.microsoft.com/office/drawing/2014/main" id="{0B864D70-6083-4497-9EE9-D8B4F1D01677}"/>
              </a:ext>
            </a:extLst>
          </p:cNvPr>
          <p:cNvSpPr txBox="1"/>
          <p:nvPr/>
        </p:nvSpPr>
        <p:spPr>
          <a:xfrm>
            <a:off x="4318086" y="1907995"/>
            <a:ext cx="1854985" cy="442557"/>
          </a:xfrm>
          <a:prstGeom prst="rect">
            <a:avLst/>
          </a:prstGeom>
          <a:noFill/>
        </p:spPr>
        <p:txBody>
          <a:bodyPr wrap="square" rtlCol="0">
            <a:spAutoFit/>
          </a:bodyPr>
          <a:lstStyle/>
          <a:p>
            <a:r>
              <a:rPr lang="cs-CZ" sz="1138" dirty="0" err="1">
                <a:solidFill>
                  <a:srgbClr val="FF0000"/>
                </a:solidFill>
              </a:rPr>
              <a:t>Synergy</a:t>
            </a:r>
            <a:r>
              <a:rPr lang="cs-CZ" sz="1138" dirty="0">
                <a:solidFill>
                  <a:srgbClr val="FF0000"/>
                </a:solidFill>
              </a:rPr>
              <a:t> – DATA MANAGER</a:t>
            </a:r>
          </a:p>
        </p:txBody>
      </p:sp>
      <p:pic>
        <p:nvPicPr>
          <p:cNvPr id="9" name="Obrázek 8">
            <a:extLst>
              <a:ext uri="{FF2B5EF4-FFF2-40B4-BE49-F238E27FC236}">
                <a16:creationId xmlns:a16="http://schemas.microsoft.com/office/drawing/2014/main" id="{A913D4A7-83C0-4CE1-B07E-37FA68BDB86D}"/>
              </a:ext>
            </a:extLst>
          </p:cNvPr>
          <p:cNvPicPr>
            <a:picLocks noChangeAspect="1"/>
          </p:cNvPicPr>
          <p:nvPr/>
        </p:nvPicPr>
        <p:blipFill>
          <a:blip r:embed="rId4"/>
          <a:stretch>
            <a:fillRect/>
          </a:stretch>
        </p:blipFill>
        <p:spPr>
          <a:xfrm>
            <a:off x="6920412" y="770431"/>
            <a:ext cx="2772119" cy="1799212"/>
          </a:xfrm>
          <a:prstGeom prst="rect">
            <a:avLst/>
          </a:prstGeom>
        </p:spPr>
      </p:pic>
      <p:pic>
        <p:nvPicPr>
          <p:cNvPr id="11" name="Obrázek 10">
            <a:extLst>
              <a:ext uri="{FF2B5EF4-FFF2-40B4-BE49-F238E27FC236}">
                <a16:creationId xmlns:a16="http://schemas.microsoft.com/office/drawing/2014/main" id="{EB4E9D10-5671-4958-9D41-2509D8702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71" y="624825"/>
            <a:ext cx="9906000" cy="5365750"/>
          </a:xfrm>
          <a:prstGeom prst="rect">
            <a:avLst/>
          </a:prstGeom>
        </p:spPr>
      </p:pic>
      <p:sp>
        <p:nvSpPr>
          <p:cNvPr id="10" name="TextovéPole 9">
            <a:extLst>
              <a:ext uri="{FF2B5EF4-FFF2-40B4-BE49-F238E27FC236}">
                <a16:creationId xmlns:a16="http://schemas.microsoft.com/office/drawing/2014/main" id="{F741CB94-0348-4E76-8F49-907491E51F78}"/>
              </a:ext>
            </a:extLst>
          </p:cNvPr>
          <p:cNvSpPr txBox="1"/>
          <p:nvPr/>
        </p:nvSpPr>
        <p:spPr>
          <a:xfrm>
            <a:off x="672737" y="0"/>
            <a:ext cx="9006526" cy="338554"/>
          </a:xfrm>
          <a:prstGeom prst="rect">
            <a:avLst/>
          </a:prstGeom>
          <a:noFill/>
        </p:spPr>
        <p:txBody>
          <a:bodyPr wrap="square">
            <a:spAutoFit/>
          </a:bodyPr>
          <a:lstStyle/>
          <a:p>
            <a:pPr algn="ctr"/>
            <a:r>
              <a:rPr lang="cs-CZ" sz="1600" dirty="0">
                <a:latin typeface="Arial" panose="020B0604020202020204" pitchFamily="34" charset="0"/>
                <a:cs typeface="Arial" panose="020B0604020202020204" pitchFamily="34" charset="0"/>
              </a:rPr>
              <a:t>Náhled na výsledky v </a:t>
            </a:r>
            <a:r>
              <a:rPr lang="cs-CZ" sz="1600" dirty="0" err="1">
                <a:latin typeface="Arial" panose="020B0604020202020204" pitchFamily="34" charset="0"/>
                <a:cs typeface="Arial" panose="020B0604020202020204" pitchFamily="34" charset="0"/>
              </a:rPr>
              <a:t>cobas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Synergy</a:t>
            </a:r>
            <a:r>
              <a:rPr lang="cs-CZ" sz="1600" dirty="0">
                <a:latin typeface="Arial" panose="020B0604020202020204" pitchFamily="34" charset="0"/>
                <a:cs typeface="Arial" panose="020B0604020202020204" pitchFamily="34" charset="0"/>
              </a:rPr>
              <a:t> k jednotlivým poolům, zde PP1 – metoda MPX</a:t>
            </a:r>
          </a:p>
        </p:txBody>
      </p:sp>
    </p:spTree>
    <p:extLst>
      <p:ext uri="{BB962C8B-B14F-4D97-AF65-F5344CB8AC3E}">
        <p14:creationId xmlns:p14="http://schemas.microsoft.com/office/powerpoint/2010/main" val="372624415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1F58D7E-6C21-4370-8F26-4C8C00351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4684"/>
            <a:ext cx="9906000" cy="5365750"/>
          </a:xfrm>
          <a:prstGeom prst="rect">
            <a:avLst/>
          </a:prstGeom>
        </p:spPr>
      </p:pic>
      <p:sp>
        <p:nvSpPr>
          <p:cNvPr id="4" name="Obdélník 3">
            <a:extLst>
              <a:ext uri="{FF2B5EF4-FFF2-40B4-BE49-F238E27FC236}">
                <a16:creationId xmlns:a16="http://schemas.microsoft.com/office/drawing/2014/main" id="{37B31BB1-3CB9-4AA0-9950-A4128DA6869D}"/>
              </a:ext>
            </a:extLst>
          </p:cNvPr>
          <p:cNvSpPr/>
          <p:nvPr/>
        </p:nvSpPr>
        <p:spPr>
          <a:xfrm>
            <a:off x="5440561" y="1969695"/>
            <a:ext cx="4326136" cy="12382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25"/>
          </a:p>
        </p:txBody>
      </p:sp>
      <p:sp>
        <p:nvSpPr>
          <p:cNvPr id="5" name="Šipka: doprava 4">
            <a:extLst>
              <a:ext uri="{FF2B5EF4-FFF2-40B4-BE49-F238E27FC236}">
                <a16:creationId xmlns:a16="http://schemas.microsoft.com/office/drawing/2014/main" id="{E012CBC1-828D-4280-BE80-36D77643AD5C}"/>
              </a:ext>
            </a:extLst>
          </p:cNvPr>
          <p:cNvSpPr/>
          <p:nvPr/>
        </p:nvSpPr>
        <p:spPr>
          <a:xfrm rot="16200000">
            <a:off x="7003992" y="2305691"/>
            <a:ext cx="564952" cy="286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25"/>
          </a:p>
        </p:txBody>
      </p:sp>
      <p:sp>
        <p:nvSpPr>
          <p:cNvPr id="6" name="Šipka: doprava 5">
            <a:extLst>
              <a:ext uri="{FF2B5EF4-FFF2-40B4-BE49-F238E27FC236}">
                <a16:creationId xmlns:a16="http://schemas.microsoft.com/office/drawing/2014/main" id="{BA40541E-9018-4FD5-AFDD-BF8FC4B26997}"/>
              </a:ext>
            </a:extLst>
          </p:cNvPr>
          <p:cNvSpPr/>
          <p:nvPr/>
        </p:nvSpPr>
        <p:spPr>
          <a:xfrm rot="16200000">
            <a:off x="7464326" y="2320826"/>
            <a:ext cx="564952" cy="2863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sz="1625"/>
          </a:p>
        </p:txBody>
      </p:sp>
      <p:sp>
        <p:nvSpPr>
          <p:cNvPr id="2" name="TextovéPole 1">
            <a:extLst>
              <a:ext uri="{FF2B5EF4-FFF2-40B4-BE49-F238E27FC236}">
                <a16:creationId xmlns:a16="http://schemas.microsoft.com/office/drawing/2014/main" id="{23A7B442-02A5-622F-D6A5-C348F8C6B272}"/>
              </a:ext>
            </a:extLst>
          </p:cNvPr>
          <p:cNvSpPr txBox="1"/>
          <p:nvPr/>
        </p:nvSpPr>
        <p:spPr>
          <a:xfrm>
            <a:off x="672737" y="0"/>
            <a:ext cx="9006526" cy="338554"/>
          </a:xfrm>
          <a:prstGeom prst="rect">
            <a:avLst/>
          </a:prstGeom>
          <a:noFill/>
        </p:spPr>
        <p:txBody>
          <a:bodyPr wrap="square">
            <a:spAutoFit/>
          </a:bodyPr>
          <a:lstStyle/>
          <a:p>
            <a:pPr algn="ctr"/>
            <a:r>
              <a:rPr lang="cs-CZ" sz="1600" dirty="0">
                <a:latin typeface="Arial" panose="020B0604020202020204" pitchFamily="34" charset="0"/>
                <a:cs typeface="Arial" panose="020B0604020202020204" pitchFamily="34" charset="0"/>
              </a:rPr>
              <a:t>Náhled na výsledky v </a:t>
            </a:r>
            <a:r>
              <a:rPr lang="cs-CZ" sz="1600" dirty="0" err="1">
                <a:latin typeface="Arial" panose="020B0604020202020204" pitchFamily="34" charset="0"/>
                <a:cs typeface="Arial" panose="020B0604020202020204" pitchFamily="34" charset="0"/>
              </a:rPr>
              <a:t>cobas</a:t>
            </a:r>
            <a:r>
              <a:rPr lang="cs-CZ" sz="1600" dirty="0">
                <a:latin typeface="Arial" panose="020B0604020202020204" pitchFamily="34" charset="0"/>
                <a:cs typeface="Arial" panose="020B0604020202020204" pitchFamily="34" charset="0"/>
              </a:rPr>
              <a:t> </a:t>
            </a:r>
            <a:r>
              <a:rPr lang="cs-CZ" sz="1600" dirty="0" err="1">
                <a:latin typeface="Arial" panose="020B0604020202020204" pitchFamily="34" charset="0"/>
                <a:cs typeface="Arial" panose="020B0604020202020204" pitchFamily="34" charset="0"/>
              </a:rPr>
              <a:t>Synergy</a:t>
            </a:r>
            <a:r>
              <a:rPr lang="cs-CZ" sz="1600" dirty="0">
                <a:latin typeface="Arial" panose="020B0604020202020204" pitchFamily="34" charset="0"/>
                <a:cs typeface="Arial" panose="020B0604020202020204" pitchFamily="34" charset="0"/>
              </a:rPr>
              <a:t> k jednotlivým poolům, zde PP1 – metoda DPX</a:t>
            </a:r>
          </a:p>
        </p:txBody>
      </p:sp>
    </p:spTree>
    <p:extLst>
      <p:ext uri="{BB962C8B-B14F-4D97-AF65-F5344CB8AC3E}">
        <p14:creationId xmlns:p14="http://schemas.microsoft.com/office/powerpoint/2010/main" val="36911726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print">
            <a:extLst>
              <a:ext uri="{28A0092B-C50C-407E-A947-70E740481C1C}">
                <a14:useLocalDpi xmlns:a14="http://schemas.microsoft.com/office/drawing/2010/main" val="0"/>
              </a:ext>
            </a:extLst>
          </a:blip>
          <a:srcRect t="3659" b="4095"/>
          <a:stretch/>
        </p:blipFill>
        <p:spPr>
          <a:xfrm>
            <a:off x="4200698" y="311658"/>
            <a:ext cx="6676307" cy="5048722"/>
          </a:xfrm>
          <a:prstGeom prst="ellipse">
            <a:avLst/>
          </a:prstGeom>
          <a:effectLst>
            <a:softEdge rad="635000"/>
          </a:effectLst>
        </p:spPr>
      </p:pic>
      <p:graphicFrame>
        <p:nvGraphicFramePr>
          <p:cNvPr id="5" name="Tabulka 4"/>
          <p:cNvGraphicFramePr>
            <a:graphicFrameLocks noGrp="1"/>
          </p:cNvGraphicFramePr>
          <p:nvPr>
            <p:extLst>
              <p:ext uri="{D42A27DB-BD31-4B8C-83A1-F6EECF244321}">
                <p14:modId xmlns:p14="http://schemas.microsoft.com/office/powerpoint/2010/main" val="1416338279"/>
              </p:ext>
            </p:extLst>
          </p:nvPr>
        </p:nvGraphicFramePr>
        <p:xfrm>
          <a:off x="414918" y="1219737"/>
          <a:ext cx="5690211" cy="2565400"/>
        </p:xfrm>
        <a:graphic>
          <a:graphicData uri="http://schemas.openxmlformats.org/drawingml/2006/table">
            <a:tbl>
              <a:tblPr/>
              <a:tblGrid>
                <a:gridCol w="984660">
                  <a:extLst>
                    <a:ext uri="{9D8B030D-6E8A-4147-A177-3AD203B41FA5}">
                      <a16:colId xmlns:a16="http://schemas.microsoft.com/office/drawing/2014/main" val="20000"/>
                    </a:ext>
                  </a:extLst>
                </a:gridCol>
                <a:gridCol w="922633">
                  <a:extLst>
                    <a:ext uri="{9D8B030D-6E8A-4147-A177-3AD203B41FA5}">
                      <a16:colId xmlns:a16="http://schemas.microsoft.com/office/drawing/2014/main" val="20001"/>
                    </a:ext>
                  </a:extLst>
                </a:gridCol>
                <a:gridCol w="1190629">
                  <a:extLst>
                    <a:ext uri="{9D8B030D-6E8A-4147-A177-3AD203B41FA5}">
                      <a16:colId xmlns:a16="http://schemas.microsoft.com/office/drawing/2014/main" val="20002"/>
                    </a:ext>
                  </a:extLst>
                </a:gridCol>
                <a:gridCol w="1245964">
                  <a:extLst>
                    <a:ext uri="{9D8B030D-6E8A-4147-A177-3AD203B41FA5}">
                      <a16:colId xmlns:a16="http://schemas.microsoft.com/office/drawing/2014/main" val="20003"/>
                    </a:ext>
                  </a:extLst>
                </a:gridCol>
                <a:gridCol w="1346325">
                  <a:extLst>
                    <a:ext uri="{9D8B030D-6E8A-4147-A177-3AD203B41FA5}">
                      <a16:colId xmlns:a16="http://schemas.microsoft.com/office/drawing/2014/main" val="2899567416"/>
                    </a:ext>
                  </a:extLst>
                </a:gridCol>
              </a:tblGrid>
              <a:tr h="445770">
                <a:tc>
                  <a:txBody>
                    <a:bodyPr/>
                    <a:lstStyle/>
                    <a:p>
                      <a:pPr>
                        <a:spcAft>
                          <a:spcPts val="0"/>
                        </a:spcAft>
                      </a:pPr>
                      <a:r>
                        <a:rPr lang="fr-CH" sz="1000" b="1" dirty="0">
                          <a:latin typeface="Times New Roman"/>
                          <a:ea typeface="Calibri"/>
                          <a:cs typeface="Times New Roman"/>
                        </a:rPr>
                        <a:t>Mini pool or Single Donation NAT testing</a:t>
                      </a: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cs-CZ" sz="1000" b="1" dirty="0" err="1">
                          <a:latin typeface="Times New Roman"/>
                          <a:ea typeface="Calibri"/>
                          <a:cs typeface="Times New Roman"/>
                        </a:rPr>
                        <a:t>Brand</a:t>
                      </a:r>
                      <a:r>
                        <a:rPr lang="cs-CZ" sz="1000" b="1" dirty="0">
                          <a:latin typeface="Times New Roman"/>
                          <a:ea typeface="Calibri"/>
                          <a:cs typeface="Times New Roman"/>
                        </a:rPr>
                        <a:t> </a:t>
                      </a:r>
                      <a:r>
                        <a:rPr lang="cs-CZ" sz="1000" b="1" dirty="0" err="1">
                          <a:latin typeface="Times New Roman"/>
                          <a:ea typeface="Calibri"/>
                          <a:cs typeface="Times New Roman"/>
                        </a:rPr>
                        <a:t>name</a:t>
                      </a:r>
                      <a:r>
                        <a:rPr lang="cs-CZ" sz="1000" b="1" dirty="0">
                          <a:latin typeface="Times New Roman"/>
                          <a:ea typeface="Calibri"/>
                          <a:cs typeface="Times New Roman"/>
                        </a:rPr>
                        <a:t> of the test kit </a:t>
                      </a: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cs-CZ" sz="1000" b="1" dirty="0" err="1">
                          <a:latin typeface="Times New Roman"/>
                          <a:ea typeface="Calibri"/>
                          <a:cs typeface="Times New Roman"/>
                        </a:rPr>
                        <a:t>Assay</a:t>
                      </a:r>
                      <a:r>
                        <a:rPr lang="cs-CZ" sz="1000" b="1" dirty="0">
                          <a:latin typeface="Times New Roman"/>
                          <a:ea typeface="Calibri"/>
                          <a:cs typeface="Times New Roman"/>
                        </a:rPr>
                        <a:t> sensitivity IDT</a:t>
                      </a:r>
                    </a:p>
                    <a:p>
                      <a:pPr algn="ctr">
                        <a:spcAft>
                          <a:spcPts val="0"/>
                        </a:spcAft>
                      </a:pPr>
                      <a:r>
                        <a:rPr lang="cs-CZ" sz="1000" b="1" dirty="0">
                          <a:latin typeface="Times New Roman"/>
                          <a:ea typeface="Calibri"/>
                          <a:cs typeface="Times New Roman"/>
                        </a:rPr>
                        <a:t>(</a:t>
                      </a:r>
                      <a:r>
                        <a:rPr lang="cs-CZ" sz="1000" b="1" dirty="0" err="1">
                          <a:latin typeface="Times New Roman"/>
                          <a:ea typeface="Calibri"/>
                          <a:cs typeface="Times New Roman"/>
                        </a:rPr>
                        <a:t>LoD</a:t>
                      </a:r>
                      <a:r>
                        <a:rPr lang="cs-CZ" sz="1000" b="1" dirty="0">
                          <a:latin typeface="Times New Roman"/>
                          <a:ea typeface="Calibri"/>
                          <a:cs typeface="Times New Roman"/>
                        </a:rPr>
                        <a:t>) –IU/ml</a:t>
                      </a: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cs-CZ" sz="1000" b="1" dirty="0">
                          <a:latin typeface="Times New Roman"/>
                          <a:ea typeface="Calibri"/>
                          <a:cs typeface="Times New Roman"/>
                        </a:rPr>
                        <a:t>Sensitivity per PP96</a:t>
                      </a:r>
                      <a:endParaRPr lang="cs-CZ" sz="1000" dirty="0">
                        <a:latin typeface="Times New Roman"/>
                        <a:ea typeface="Calibri"/>
                        <a:cs typeface="Times New Roman"/>
                      </a:endParaRPr>
                    </a:p>
                    <a:p>
                      <a:pPr algn="ctr">
                        <a:spcAft>
                          <a:spcPts val="0"/>
                        </a:spcAft>
                      </a:pPr>
                      <a:r>
                        <a:rPr lang="cs-CZ" sz="1000" b="1" dirty="0">
                          <a:latin typeface="Times New Roman"/>
                          <a:ea typeface="Calibri"/>
                          <a:cs typeface="Times New Roman"/>
                        </a:rPr>
                        <a:t>(IU/</a:t>
                      </a:r>
                      <a:r>
                        <a:rPr lang="cs-CZ" sz="1000" b="1" dirty="0" err="1">
                          <a:latin typeface="Times New Roman"/>
                          <a:ea typeface="Calibri"/>
                          <a:cs typeface="Times New Roman"/>
                        </a:rPr>
                        <a:t>mL</a:t>
                      </a:r>
                      <a:r>
                        <a:rPr lang="cs-CZ" sz="1000" b="1" dirty="0">
                          <a:latin typeface="Times New Roman"/>
                          <a:ea typeface="Calibri"/>
                          <a:cs typeface="Times New Roman"/>
                        </a:rPr>
                        <a:t>)</a:t>
                      </a: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0"/>
                        </a:spcAft>
                      </a:pPr>
                      <a:r>
                        <a:rPr lang="cs-CZ" sz="1000" b="1" dirty="0">
                          <a:latin typeface="Times New Roman"/>
                          <a:ea typeface="Calibri"/>
                          <a:cs typeface="Times New Roman"/>
                        </a:rPr>
                        <a:t>Sensitivity per PP6</a:t>
                      </a:r>
                      <a:endParaRPr lang="cs-CZ" sz="1000" dirty="0">
                        <a:latin typeface="Times New Roman"/>
                        <a:ea typeface="Calibri"/>
                        <a:cs typeface="Times New Roman"/>
                      </a:endParaRPr>
                    </a:p>
                    <a:p>
                      <a:pPr algn="ctr">
                        <a:spcAft>
                          <a:spcPts val="0"/>
                        </a:spcAft>
                      </a:pPr>
                      <a:r>
                        <a:rPr lang="cs-CZ" sz="1000" b="1" dirty="0">
                          <a:latin typeface="Times New Roman"/>
                          <a:ea typeface="Calibri"/>
                          <a:cs typeface="Times New Roman"/>
                        </a:rPr>
                        <a:t>(IU/</a:t>
                      </a:r>
                      <a:r>
                        <a:rPr lang="cs-CZ" sz="1000" b="1" dirty="0" err="1">
                          <a:latin typeface="Times New Roman"/>
                          <a:ea typeface="Calibri"/>
                          <a:cs typeface="Times New Roman"/>
                        </a:rPr>
                        <a:t>mL</a:t>
                      </a:r>
                      <a:r>
                        <a:rPr lang="cs-CZ" sz="1000" b="1" dirty="0">
                          <a:latin typeface="Times New Roman"/>
                          <a:ea typeface="Calibri"/>
                          <a:cs typeface="Times New Roman"/>
                        </a:rPr>
                        <a:t>)</a:t>
                      </a:r>
                      <a:endParaRPr lang="cs-CZ" sz="1000" dirty="0">
                        <a:latin typeface="Times New Roman"/>
                        <a:ea typeface="Calibri"/>
                        <a:cs typeface="Times New Roman"/>
                      </a:endParaRPr>
                    </a:p>
                    <a:p>
                      <a:pPr algn="ctr">
                        <a:spcAft>
                          <a:spcPts val="0"/>
                        </a:spcAft>
                      </a:pP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247650">
                <a:tc>
                  <a:txBody>
                    <a:bodyPr/>
                    <a:lstStyle/>
                    <a:p>
                      <a:pPr>
                        <a:spcAft>
                          <a:spcPts val="0"/>
                        </a:spcAft>
                      </a:pPr>
                      <a:r>
                        <a:rPr lang="cs-CZ" sz="1000" b="1" dirty="0">
                          <a:latin typeface="Times New Roman"/>
                          <a:ea typeface="Calibri"/>
                          <a:cs typeface="Times New Roman"/>
                        </a:rPr>
                        <a:t>HCV RNA</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base" hangingPunct="0">
                        <a:spcBef>
                          <a:spcPts val="600"/>
                        </a:spcBef>
                        <a:spcAft>
                          <a:spcPts val="200"/>
                        </a:spcAft>
                      </a:pPr>
                      <a:r>
                        <a:rPr lang="cs-CZ" sz="800" dirty="0">
                          <a:latin typeface="Times New Roman"/>
                          <a:ea typeface="Calibri"/>
                          <a:cs typeface="Times New Roman"/>
                        </a:rPr>
                        <a:t>cobas</a:t>
                      </a:r>
                      <a:r>
                        <a:rPr lang="cs-CZ" sz="500" dirty="0">
                          <a:latin typeface="Times New Roman"/>
                          <a:ea typeface="Calibri"/>
                          <a:cs typeface="Times New Roman"/>
                        </a:rPr>
                        <a:t>® </a:t>
                      </a:r>
                      <a:r>
                        <a:rPr lang="cs-CZ" sz="800" dirty="0">
                          <a:latin typeface="Times New Roman"/>
                          <a:ea typeface="Calibri"/>
                          <a:cs typeface="Times New Roman"/>
                        </a:rPr>
                        <a:t>MPX test</a:t>
                      </a:r>
                      <a:endParaRPr lang="cs-CZ" sz="1000" dirty="0">
                        <a:latin typeface="Times New Roman"/>
                        <a:ea typeface="Calibri"/>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7,0</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672</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42</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59460">
                <a:tc>
                  <a:txBody>
                    <a:bodyPr/>
                    <a:lstStyle/>
                    <a:p>
                      <a:pPr>
                        <a:spcAft>
                          <a:spcPts val="0"/>
                        </a:spcAft>
                      </a:pPr>
                      <a:r>
                        <a:rPr lang="cs-CZ" sz="1000" b="1" dirty="0">
                          <a:latin typeface="Times New Roman"/>
                          <a:ea typeface="Calibri"/>
                          <a:cs typeface="Times New Roman"/>
                        </a:rPr>
                        <a:t>HIV RNA</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fontAlgn="base" hangingPunct="0">
                        <a:spcBef>
                          <a:spcPts val="600"/>
                        </a:spcBef>
                        <a:spcAft>
                          <a:spcPts val="200"/>
                        </a:spcAft>
                      </a:pP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ase" hangingPunct="0">
                        <a:spcBef>
                          <a:spcPts val="600"/>
                        </a:spcBef>
                        <a:spcAft>
                          <a:spcPts val="200"/>
                        </a:spcAft>
                      </a:pPr>
                      <a:r>
                        <a:rPr lang="en-GB" sz="1000" dirty="0">
                          <a:latin typeface="Times New Roman"/>
                          <a:ea typeface="Calibri"/>
                          <a:cs typeface="Times New Roman"/>
                        </a:rPr>
                        <a:t>HIV-1 group M </a:t>
                      </a:r>
                      <a:r>
                        <a:rPr lang="cs-CZ" sz="1000" dirty="0">
                          <a:latin typeface="Times New Roman"/>
                          <a:ea typeface="Calibri"/>
                          <a:cs typeface="Times New Roman"/>
                        </a:rPr>
                        <a:t>  25,7</a:t>
                      </a:r>
                    </a:p>
                    <a:p>
                      <a:pPr algn="l" fontAlgn="base" hangingPunct="0">
                        <a:spcBef>
                          <a:spcPts val="600"/>
                        </a:spcBef>
                        <a:spcAft>
                          <a:spcPts val="200"/>
                        </a:spcAft>
                      </a:pPr>
                      <a:r>
                        <a:rPr lang="en-GB" sz="1000" dirty="0">
                          <a:latin typeface="Times New Roman"/>
                          <a:ea typeface="Calibri"/>
                          <a:cs typeface="Times New Roman"/>
                        </a:rPr>
                        <a:t>HIV-1 group O </a:t>
                      </a:r>
                      <a:r>
                        <a:rPr lang="cs-CZ" sz="1000" dirty="0">
                          <a:latin typeface="Times New Roman"/>
                          <a:ea typeface="Calibri"/>
                          <a:cs typeface="Times New Roman"/>
                        </a:rPr>
                        <a:t>  8,2</a:t>
                      </a:r>
                      <a:r>
                        <a:rPr lang="en-GB" sz="1000" dirty="0">
                          <a:latin typeface="Times New Roman"/>
                          <a:ea typeface="Calibri"/>
                          <a:cs typeface="Times New Roman"/>
                        </a:rPr>
                        <a:t> copies/ml</a:t>
                      </a:r>
                      <a:endParaRPr lang="cs-CZ" sz="1000" dirty="0">
                        <a:latin typeface="Times New Roman"/>
                        <a:ea typeface="Calibri"/>
                        <a:cs typeface="Times New Roman"/>
                      </a:endParaRPr>
                    </a:p>
                    <a:p>
                      <a:pPr algn="l" fontAlgn="base" hangingPunct="0">
                        <a:spcBef>
                          <a:spcPts val="600"/>
                        </a:spcBef>
                        <a:spcAft>
                          <a:spcPts val="200"/>
                        </a:spcAft>
                      </a:pPr>
                      <a:r>
                        <a:rPr lang="en-GB" sz="1000" dirty="0">
                          <a:latin typeface="Times New Roman"/>
                          <a:ea typeface="Calibri"/>
                          <a:cs typeface="Times New Roman"/>
                        </a:rPr>
                        <a:t>HIV-2 </a:t>
                      </a:r>
                      <a:r>
                        <a:rPr lang="cs-CZ" sz="1000" dirty="0">
                          <a:latin typeface="Times New Roman"/>
                          <a:ea typeface="Calibri"/>
                          <a:cs typeface="Times New Roman"/>
                        </a:rPr>
                        <a:t>                   4,0</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base" hangingPunct="0">
                        <a:spcBef>
                          <a:spcPts val="600"/>
                        </a:spcBef>
                        <a:spcAft>
                          <a:spcPts val="200"/>
                        </a:spcAft>
                      </a:pPr>
                      <a:r>
                        <a:rPr lang="en-GB" sz="1000" dirty="0">
                          <a:latin typeface="Times New Roman"/>
                          <a:ea typeface="Calibri"/>
                          <a:cs typeface="Times New Roman"/>
                        </a:rPr>
                        <a:t>HIV-1 group M </a:t>
                      </a:r>
                      <a:r>
                        <a:rPr lang="cs-CZ" sz="1000" dirty="0">
                          <a:latin typeface="Times New Roman"/>
                          <a:ea typeface="Calibri"/>
                          <a:cs typeface="Times New Roman"/>
                        </a:rPr>
                        <a:t>      2467,2</a:t>
                      </a:r>
                    </a:p>
                    <a:p>
                      <a:pPr marL="0" indent="0" algn="l" fontAlgn="base" hangingPunct="0">
                        <a:spcBef>
                          <a:spcPts val="600"/>
                        </a:spcBef>
                        <a:spcAft>
                          <a:spcPts val="200"/>
                        </a:spcAft>
                      </a:pPr>
                      <a:r>
                        <a:rPr lang="en-GB" sz="1000" dirty="0">
                          <a:latin typeface="Times New Roman"/>
                          <a:ea typeface="Calibri"/>
                          <a:cs typeface="Times New Roman"/>
                        </a:rPr>
                        <a:t>HIV-1 group O </a:t>
                      </a:r>
                      <a:r>
                        <a:rPr lang="cs-CZ" sz="1000" dirty="0">
                          <a:latin typeface="Times New Roman"/>
                          <a:ea typeface="Calibri"/>
                          <a:cs typeface="Times New Roman"/>
                        </a:rPr>
                        <a:t>       787,2</a:t>
                      </a:r>
                      <a:r>
                        <a:rPr lang="en-GB" sz="1000" dirty="0">
                          <a:latin typeface="Times New Roman"/>
                          <a:ea typeface="Calibri"/>
                          <a:cs typeface="Times New Roman"/>
                        </a:rPr>
                        <a:t> copies/ml</a:t>
                      </a:r>
                      <a:endParaRPr lang="cs-CZ" sz="1000" dirty="0">
                        <a:latin typeface="Times New Roman"/>
                        <a:ea typeface="Calibri"/>
                        <a:cs typeface="Times New Roman"/>
                      </a:endParaRPr>
                    </a:p>
                    <a:p>
                      <a:pPr marL="0" indent="0" algn="l" fontAlgn="base" hangingPunct="0">
                        <a:spcBef>
                          <a:spcPts val="600"/>
                        </a:spcBef>
                        <a:spcAft>
                          <a:spcPts val="200"/>
                        </a:spcAft>
                      </a:pPr>
                      <a:r>
                        <a:rPr lang="en-GB" sz="1000" dirty="0">
                          <a:latin typeface="Times New Roman"/>
                          <a:ea typeface="Calibri"/>
                          <a:cs typeface="Times New Roman"/>
                        </a:rPr>
                        <a:t>HIV-2 </a:t>
                      </a:r>
                      <a:r>
                        <a:rPr lang="cs-CZ" sz="1000" dirty="0">
                          <a:latin typeface="Times New Roman"/>
                          <a:ea typeface="Calibri"/>
                          <a:cs typeface="Times New Roman"/>
                        </a:rPr>
                        <a:t>                         384</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l" fontAlgn="base" hangingPunct="0">
                        <a:spcBef>
                          <a:spcPts val="600"/>
                        </a:spcBef>
                        <a:spcAft>
                          <a:spcPts val="200"/>
                        </a:spcAft>
                      </a:pPr>
                      <a:r>
                        <a:rPr lang="en-GB" sz="1000" dirty="0">
                          <a:latin typeface="Times New Roman"/>
                          <a:ea typeface="Calibri"/>
                          <a:cs typeface="Times New Roman"/>
                        </a:rPr>
                        <a:t>HIV-1 group M </a:t>
                      </a:r>
                      <a:r>
                        <a:rPr lang="cs-CZ" sz="1000" dirty="0">
                          <a:latin typeface="Times New Roman"/>
                          <a:ea typeface="Calibri"/>
                          <a:cs typeface="Times New Roman"/>
                        </a:rPr>
                        <a:t>      154,2</a:t>
                      </a:r>
                    </a:p>
                    <a:p>
                      <a:pPr marL="0" indent="0" algn="l" fontAlgn="base" hangingPunct="0">
                        <a:spcBef>
                          <a:spcPts val="600"/>
                        </a:spcBef>
                        <a:spcAft>
                          <a:spcPts val="200"/>
                        </a:spcAft>
                      </a:pPr>
                      <a:r>
                        <a:rPr lang="en-GB" sz="1000" dirty="0">
                          <a:latin typeface="Times New Roman"/>
                          <a:ea typeface="Calibri"/>
                          <a:cs typeface="Times New Roman"/>
                        </a:rPr>
                        <a:t>HIV-1 group O </a:t>
                      </a:r>
                      <a:r>
                        <a:rPr lang="cs-CZ" sz="1000" dirty="0">
                          <a:latin typeface="Times New Roman"/>
                          <a:ea typeface="Calibri"/>
                          <a:cs typeface="Times New Roman"/>
                        </a:rPr>
                        <a:t>       49,2</a:t>
                      </a:r>
                      <a:r>
                        <a:rPr lang="en-GB" sz="1000" dirty="0">
                          <a:latin typeface="Times New Roman"/>
                          <a:ea typeface="Calibri"/>
                          <a:cs typeface="Times New Roman"/>
                        </a:rPr>
                        <a:t> copies/ml</a:t>
                      </a:r>
                      <a:endParaRPr lang="cs-CZ" sz="1000" dirty="0">
                        <a:latin typeface="Times New Roman"/>
                        <a:ea typeface="Calibri"/>
                        <a:cs typeface="Times New Roman"/>
                      </a:endParaRPr>
                    </a:p>
                    <a:p>
                      <a:pPr marL="0" indent="0" algn="l" fontAlgn="base" hangingPunct="0">
                        <a:spcBef>
                          <a:spcPts val="600"/>
                        </a:spcBef>
                        <a:spcAft>
                          <a:spcPts val="200"/>
                        </a:spcAft>
                      </a:pPr>
                      <a:r>
                        <a:rPr lang="en-GB" sz="1000" dirty="0">
                          <a:latin typeface="Times New Roman"/>
                          <a:ea typeface="Calibri"/>
                          <a:cs typeface="Times New Roman"/>
                        </a:rPr>
                        <a:t>HIV-2 </a:t>
                      </a:r>
                      <a:r>
                        <a:rPr lang="cs-CZ" sz="1000" dirty="0">
                          <a:latin typeface="Times New Roman"/>
                          <a:ea typeface="Calibri"/>
                          <a:cs typeface="Times New Roman"/>
                        </a:rPr>
                        <a:t>       24</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7650">
                <a:tc>
                  <a:txBody>
                    <a:bodyPr/>
                    <a:lstStyle/>
                    <a:p>
                      <a:pPr>
                        <a:spcAft>
                          <a:spcPts val="0"/>
                        </a:spcAft>
                      </a:pPr>
                      <a:r>
                        <a:rPr lang="cs-CZ" sz="1000" b="1" dirty="0">
                          <a:latin typeface="Times New Roman"/>
                          <a:ea typeface="Calibri"/>
                          <a:cs typeface="Times New Roman"/>
                        </a:rPr>
                        <a:t>HBV DNA</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fontAlgn="base" hangingPunct="0">
                        <a:spcBef>
                          <a:spcPts val="600"/>
                        </a:spcBef>
                        <a:spcAft>
                          <a:spcPts val="200"/>
                        </a:spcAft>
                      </a:pP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1,4</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134,4</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8,4</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47650">
                <a:tc>
                  <a:txBody>
                    <a:bodyPr/>
                    <a:lstStyle/>
                    <a:p>
                      <a:pPr>
                        <a:spcAft>
                          <a:spcPts val="0"/>
                        </a:spcAft>
                      </a:pPr>
                      <a:r>
                        <a:rPr lang="cs-CZ" sz="1000" b="1" dirty="0">
                          <a:latin typeface="Times New Roman"/>
                          <a:ea typeface="Calibri"/>
                          <a:cs typeface="Times New Roman"/>
                        </a:rPr>
                        <a:t>HAV RNA</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base" hangingPunct="0">
                        <a:spcBef>
                          <a:spcPts val="600"/>
                        </a:spcBef>
                        <a:spcAft>
                          <a:spcPts val="200"/>
                        </a:spcAft>
                      </a:pPr>
                      <a:r>
                        <a:rPr lang="cs-CZ" sz="800" dirty="0">
                          <a:latin typeface="Times New Roman"/>
                          <a:ea typeface="Calibri"/>
                          <a:cs typeface="Times New Roman"/>
                        </a:rPr>
                        <a:t>cobas</a:t>
                      </a:r>
                      <a:r>
                        <a:rPr lang="cs-CZ" sz="500" dirty="0">
                          <a:latin typeface="Times New Roman"/>
                          <a:ea typeface="Calibri"/>
                          <a:cs typeface="Times New Roman"/>
                        </a:rPr>
                        <a:t>® </a:t>
                      </a:r>
                      <a:r>
                        <a:rPr lang="cs-CZ" sz="800" dirty="0">
                          <a:latin typeface="Times New Roman"/>
                          <a:ea typeface="Calibri"/>
                          <a:cs typeface="Times New Roman"/>
                        </a:rPr>
                        <a:t>DPX test</a:t>
                      </a:r>
                      <a:endParaRPr lang="cs-CZ" sz="1000" dirty="0">
                        <a:latin typeface="Times New Roman"/>
                        <a:ea typeface="Calibri"/>
                        <a:cs typeface="Times New Roman"/>
                      </a:endParaRP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en-GB" sz="1000" dirty="0">
                          <a:latin typeface="Times New Roman"/>
                          <a:ea typeface="Calibri"/>
                          <a:cs typeface="Times New Roman"/>
                        </a:rPr>
                        <a:t>1,</a:t>
                      </a:r>
                      <a:r>
                        <a:rPr lang="cs-CZ" sz="1000" dirty="0">
                          <a:latin typeface="Times New Roman"/>
                          <a:ea typeface="Calibri"/>
                          <a:cs typeface="Times New Roman"/>
                        </a:rPr>
                        <a:t>1</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105,6</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47650">
                <a:tc>
                  <a:txBody>
                    <a:bodyPr/>
                    <a:lstStyle/>
                    <a:p>
                      <a:pPr>
                        <a:spcAft>
                          <a:spcPts val="0"/>
                        </a:spcAft>
                      </a:pPr>
                      <a:r>
                        <a:rPr lang="cs-CZ" sz="1000" b="1" dirty="0">
                          <a:latin typeface="Times New Roman"/>
                          <a:ea typeface="Calibri"/>
                          <a:cs typeface="Times New Roman"/>
                        </a:rPr>
                        <a:t>B19V DNA</a:t>
                      </a:r>
                    </a:p>
                  </a:txBody>
                  <a:tcPr marL="55721" marR="5572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ctr" fontAlgn="base" hangingPunct="0">
                        <a:spcBef>
                          <a:spcPts val="600"/>
                        </a:spcBef>
                        <a:spcAft>
                          <a:spcPts val="200"/>
                        </a:spcAft>
                      </a:pPr>
                      <a:endParaRPr lang="cs-CZ" sz="1000" dirty="0">
                        <a:latin typeface="Times New Roman"/>
                        <a:ea typeface="Calibri"/>
                        <a:cs typeface="Times New Roman"/>
                      </a:endParaRP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en-GB" sz="1000" dirty="0">
                          <a:latin typeface="Times New Roman"/>
                          <a:ea typeface="Calibri"/>
                          <a:cs typeface="Times New Roman"/>
                        </a:rPr>
                        <a:t>1</a:t>
                      </a:r>
                      <a:r>
                        <a:rPr lang="cs-CZ" sz="1000" dirty="0">
                          <a:latin typeface="Times New Roman"/>
                          <a:ea typeface="Calibri"/>
                          <a:cs typeface="Times New Roman"/>
                        </a:rPr>
                        <a:t>3,9</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1334,4</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cs-CZ" sz="1000" dirty="0">
                          <a:latin typeface="Times New Roman"/>
                          <a:ea typeface="Calibri"/>
                          <a:cs typeface="Times New Roman"/>
                        </a:rPr>
                        <a:t>-</a:t>
                      </a:r>
                    </a:p>
                  </a:txBody>
                  <a:tcPr marL="55721" marR="5572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2049" name="Rectangle 1"/>
          <p:cNvSpPr>
            <a:spLocks noChangeArrowheads="1"/>
          </p:cNvSpPr>
          <p:nvPr/>
        </p:nvSpPr>
        <p:spPr bwMode="auto">
          <a:xfrm>
            <a:off x="414918" y="877127"/>
            <a:ext cx="8642537" cy="325090"/>
          </a:xfrm>
          <a:prstGeom prst="rect">
            <a:avLst/>
          </a:prstGeom>
          <a:noFill/>
          <a:ln w="9525">
            <a:noFill/>
            <a:miter lim="800000"/>
            <a:headEnd/>
            <a:tailEnd/>
          </a:ln>
          <a:effectLst/>
        </p:spPr>
        <p:txBody>
          <a:bodyPr vert="horz" wrap="square" lIns="74295" tIns="37148" rIns="74295" bIns="37148" numCol="1" anchor="ctr" anchorCtr="0" compatLnSpc="1">
            <a:prstTxWarp prst="textNoShape">
              <a:avLst/>
            </a:prstTxWarp>
            <a:spAutoFit/>
          </a:bodyPr>
          <a:lstStyle/>
          <a:p>
            <a:pPr defTabSz="742950" eaLnBrk="1" hangingPunct="1"/>
            <a:r>
              <a:rPr lang="fr-CH" sz="1625" dirty="0">
                <a:solidFill>
                  <a:srgbClr val="7030A0"/>
                </a:solidFill>
                <a:ea typeface="Calibri" pitchFamily="34" charset="0"/>
                <a:cs typeface="Times New Roman" pitchFamily="18" charset="0"/>
              </a:rPr>
              <a:t>Test kit sensitivities for NAT Mini pool or Individual Donation-Testing</a:t>
            </a:r>
            <a:endParaRPr lang="cs-CZ" sz="1625" b="0" dirty="0">
              <a:solidFill>
                <a:srgbClr val="7030A0"/>
              </a:solidFill>
              <a:cs typeface="Arial" pitchFamily="34" charset="0"/>
            </a:endParaRPr>
          </a:p>
        </p:txBody>
      </p:sp>
      <p:sp>
        <p:nvSpPr>
          <p:cNvPr id="9" name="Rectangle 2"/>
          <p:cNvSpPr>
            <a:spLocks noChangeArrowheads="1"/>
          </p:cNvSpPr>
          <p:nvPr/>
        </p:nvSpPr>
        <p:spPr bwMode="auto">
          <a:xfrm>
            <a:off x="1237743" y="220498"/>
            <a:ext cx="6841331" cy="478991"/>
          </a:xfrm>
          <a:prstGeom prst="rect">
            <a:avLst/>
          </a:prstGeom>
          <a:noFill/>
          <a:ln w="9525">
            <a:noFill/>
            <a:miter lim="800000"/>
            <a:headEnd/>
            <a:tailEnd/>
          </a:ln>
        </p:spPr>
        <p:txBody>
          <a:bodyPr/>
          <a:lstStyle/>
          <a:p>
            <a:pPr algn="ctr">
              <a:lnSpc>
                <a:spcPct val="120000"/>
              </a:lnSpc>
              <a:spcBef>
                <a:spcPct val="40000"/>
              </a:spcBef>
            </a:pPr>
            <a:r>
              <a:rPr lang="cs-CZ" sz="2275" dirty="0"/>
              <a:t>NAT – testování dárců krve v ÚVN Praha</a:t>
            </a:r>
            <a:endParaRPr lang="en-US" sz="1138" dirty="0">
              <a:solidFill>
                <a:srgbClr val="0070C0"/>
              </a:solidFill>
              <a:latin typeface="Arial" charset="0"/>
            </a:endParaRPr>
          </a:p>
        </p:txBody>
      </p:sp>
      <p:graphicFrame>
        <p:nvGraphicFramePr>
          <p:cNvPr id="10" name="Tabulka 9"/>
          <p:cNvGraphicFramePr>
            <a:graphicFrameLocks noGrp="1"/>
          </p:cNvGraphicFramePr>
          <p:nvPr/>
        </p:nvGraphicFramePr>
        <p:xfrm>
          <a:off x="2037892" y="3949865"/>
          <a:ext cx="4325611" cy="874713"/>
        </p:xfrm>
        <a:graphic>
          <a:graphicData uri="http://schemas.openxmlformats.org/drawingml/2006/table">
            <a:tbl>
              <a:tblPr/>
              <a:tblGrid>
                <a:gridCol w="1106162">
                  <a:extLst>
                    <a:ext uri="{9D8B030D-6E8A-4147-A177-3AD203B41FA5}">
                      <a16:colId xmlns:a16="http://schemas.microsoft.com/office/drawing/2014/main" val="20000"/>
                    </a:ext>
                  </a:extLst>
                </a:gridCol>
                <a:gridCol w="3219449">
                  <a:extLst>
                    <a:ext uri="{9D8B030D-6E8A-4147-A177-3AD203B41FA5}">
                      <a16:colId xmlns:a16="http://schemas.microsoft.com/office/drawing/2014/main" val="20001"/>
                    </a:ext>
                  </a:extLst>
                </a:gridCol>
              </a:tblGrid>
              <a:tr h="148590">
                <a:tc gridSpan="2">
                  <a:txBody>
                    <a:bodyPr/>
                    <a:lstStyle/>
                    <a:p>
                      <a:pPr algn="ctr">
                        <a:spcAft>
                          <a:spcPts val="0"/>
                        </a:spcAft>
                      </a:pPr>
                      <a:r>
                        <a:rPr lang="fr-CH" sz="1000" b="1" dirty="0">
                          <a:latin typeface="Times New Roman"/>
                          <a:ea typeface="Calibri"/>
                          <a:cs typeface="Times New Roman"/>
                        </a:rPr>
                        <a:t>Cut </a:t>
                      </a:r>
                      <a:r>
                        <a:rPr lang="fr-CH" sz="1000" b="1">
                          <a:latin typeface="Times New Roman"/>
                          <a:ea typeface="Calibri"/>
                          <a:cs typeface="Times New Roman"/>
                        </a:rPr>
                        <a:t>off B19 </a:t>
                      </a:r>
                      <a:r>
                        <a:rPr lang="fr-CH" sz="1000" b="1" dirty="0">
                          <a:latin typeface="Times New Roman"/>
                          <a:ea typeface="Calibri"/>
                          <a:cs typeface="Times New Roman"/>
                        </a:rPr>
                        <a:t>test -  all 3 genotypes </a:t>
                      </a:r>
                      <a:endParaRPr lang="cs-CZ" sz="1000" dirty="0">
                        <a:latin typeface="Times New Roman"/>
                        <a:ea typeface="Calibri"/>
                        <a:cs typeface="Times New Roman"/>
                      </a:endParaRPr>
                    </a:p>
                  </a:txBody>
                  <a:tcPr marL="55721" marR="5572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hMerge="1">
                  <a:txBody>
                    <a:bodyPr/>
                    <a:lstStyle/>
                    <a:p>
                      <a:endParaRPr lang="cs-CZ"/>
                    </a:p>
                  </a:txBody>
                  <a:tcPr/>
                </a:tc>
                <a:extLst>
                  <a:ext uri="{0D108BD9-81ED-4DB2-BD59-A6C34878D82A}">
                    <a16:rowId xmlns:a16="http://schemas.microsoft.com/office/drawing/2014/main" val="10000"/>
                  </a:ext>
                </a:extLst>
              </a:tr>
              <a:tr h="234236">
                <a:tc>
                  <a:txBody>
                    <a:bodyPr/>
                    <a:lstStyle/>
                    <a:p>
                      <a:pPr algn="ctr" fontAlgn="base" hangingPunct="0">
                        <a:spcBef>
                          <a:spcPts val="600"/>
                        </a:spcBef>
                        <a:spcAft>
                          <a:spcPts val="200"/>
                        </a:spcAft>
                      </a:pPr>
                      <a:r>
                        <a:rPr lang="en-GB" sz="1000" b="1" dirty="0">
                          <a:latin typeface="Times New Roman"/>
                          <a:ea typeface="Calibri"/>
                          <a:cs typeface="Times New Roman"/>
                        </a:rPr>
                        <a:t>Primary pool</a:t>
                      </a:r>
                      <a:endParaRPr lang="cs-CZ" sz="1000" b="1" dirty="0">
                        <a:latin typeface="Times New Roman"/>
                        <a:ea typeface="Calibri"/>
                        <a:cs typeface="Times New Roman"/>
                      </a:endParaRPr>
                    </a:p>
                  </a:txBody>
                  <a:tcPr marL="55721" marR="5572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tc>
                  <a:txBody>
                    <a:bodyPr/>
                    <a:lstStyle/>
                    <a:p>
                      <a:pPr algn="ctr" fontAlgn="base" hangingPunct="0">
                        <a:spcBef>
                          <a:spcPts val="600"/>
                        </a:spcBef>
                        <a:spcAft>
                          <a:spcPts val="200"/>
                        </a:spcAft>
                      </a:pPr>
                      <a:r>
                        <a:rPr lang="en-GB" sz="1000" dirty="0">
                          <a:latin typeface="Times New Roman"/>
                          <a:ea typeface="Calibri"/>
                          <a:cs typeface="Times New Roman"/>
                        </a:rPr>
                        <a:t>1,00E+4</a:t>
                      </a:r>
                      <a:endParaRPr lang="cs-CZ" sz="1000" dirty="0">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7030A0"/>
                    </a:solidFill>
                  </a:tcPr>
                </a:tc>
                <a:extLst>
                  <a:ext uri="{0D108BD9-81ED-4DB2-BD59-A6C34878D82A}">
                    <a16:rowId xmlns:a16="http://schemas.microsoft.com/office/drawing/2014/main" val="10001"/>
                  </a:ext>
                </a:extLst>
              </a:tr>
              <a:tr h="288409">
                <a:tc>
                  <a:txBody>
                    <a:bodyPr/>
                    <a:lstStyle/>
                    <a:p>
                      <a:pPr algn="ctr" fontAlgn="base" hangingPunct="0">
                        <a:spcBef>
                          <a:spcPts val="600"/>
                        </a:spcBef>
                        <a:spcAft>
                          <a:spcPts val="200"/>
                        </a:spcAft>
                      </a:pPr>
                      <a:r>
                        <a:rPr lang="en-GB" sz="1000" b="1" dirty="0">
                          <a:latin typeface="Times New Roman"/>
                          <a:ea typeface="Calibri"/>
                          <a:cs typeface="Times New Roman"/>
                        </a:rPr>
                        <a:t>Resolution pool</a:t>
                      </a:r>
                      <a:endParaRPr lang="cs-CZ" sz="1000" b="1" dirty="0">
                        <a:latin typeface="Times New Roman"/>
                        <a:ea typeface="Calibri"/>
                        <a:cs typeface="Times New Roman"/>
                      </a:endParaRPr>
                    </a:p>
                  </a:txBody>
                  <a:tcPr marL="55721" marR="5572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ase" hangingPunct="0">
                        <a:spcBef>
                          <a:spcPts val="600"/>
                        </a:spcBef>
                        <a:spcAft>
                          <a:spcPts val="200"/>
                        </a:spcAft>
                      </a:pPr>
                      <a:r>
                        <a:rPr lang="en-GB" sz="1000">
                          <a:latin typeface="Times New Roman"/>
                          <a:ea typeface="Calibri"/>
                          <a:cs typeface="Times New Roman"/>
                        </a:rPr>
                        <a:t>1,00E+5</a:t>
                      </a:r>
                      <a:endParaRPr lang="cs-CZ" sz="1000">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99668">
                <a:tc>
                  <a:txBody>
                    <a:bodyPr/>
                    <a:lstStyle/>
                    <a:p>
                      <a:pPr algn="ctr" fontAlgn="base" hangingPunct="0">
                        <a:spcBef>
                          <a:spcPts val="600"/>
                        </a:spcBef>
                        <a:spcAft>
                          <a:spcPts val="200"/>
                        </a:spcAft>
                      </a:pPr>
                      <a:r>
                        <a:rPr lang="en-GB" sz="1000" b="1" dirty="0">
                          <a:latin typeface="Times New Roman"/>
                          <a:ea typeface="Calibri"/>
                          <a:cs typeface="Times New Roman"/>
                        </a:rPr>
                        <a:t>Primary pool 96</a:t>
                      </a:r>
                      <a:endParaRPr lang="cs-CZ" sz="1000" b="1" dirty="0">
                        <a:latin typeface="Times New Roman"/>
                        <a:ea typeface="Calibri"/>
                        <a:cs typeface="Times New Roman"/>
                      </a:endParaRPr>
                    </a:p>
                  </a:txBody>
                  <a:tcPr marL="55721" marR="55721"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ase" hangingPunct="0">
                        <a:spcBef>
                          <a:spcPts val="600"/>
                        </a:spcBef>
                        <a:spcAft>
                          <a:spcPts val="200"/>
                        </a:spcAft>
                      </a:pPr>
                      <a:r>
                        <a:rPr lang="en-GB" sz="1000" dirty="0">
                          <a:latin typeface="Times New Roman"/>
                          <a:ea typeface="Calibri"/>
                          <a:cs typeface="Times New Roman"/>
                        </a:rPr>
                        <a:t>1,00E+3</a:t>
                      </a:r>
                      <a:endParaRPr lang="cs-CZ" sz="1000" dirty="0">
                        <a:latin typeface="Times New Roman"/>
                        <a:ea typeface="Calibri"/>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053" name="Picture 5" descr="Výsledek obrázku pro FDA"/>
          <p:cNvPicPr>
            <a:picLocks noChangeAspect="1" noChangeArrowheads="1"/>
          </p:cNvPicPr>
          <p:nvPr/>
        </p:nvPicPr>
        <p:blipFill>
          <a:blip r:embed="rId4" cstate="print"/>
          <a:srcRect/>
          <a:stretch>
            <a:fillRect/>
          </a:stretch>
        </p:blipFill>
        <p:spPr bwMode="auto">
          <a:xfrm>
            <a:off x="335096" y="3821680"/>
            <a:ext cx="1636520" cy="1131084"/>
          </a:xfrm>
          <a:prstGeom prst="rect">
            <a:avLst/>
          </a:prstGeom>
          <a:noFill/>
        </p:spPr>
      </p:pic>
      <p:sp>
        <p:nvSpPr>
          <p:cNvPr id="12" name="TextovéPole 11"/>
          <p:cNvSpPr txBox="1"/>
          <p:nvPr/>
        </p:nvSpPr>
        <p:spPr>
          <a:xfrm>
            <a:off x="414918" y="5360380"/>
            <a:ext cx="9649811" cy="792781"/>
          </a:xfrm>
          <a:prstGeom prst="rect">
            <a:avLst/>
          </a:prstGeom>
          <a:noFill/>
        </p:spPr>
        <p:txBody>
          <a:bodyPr wrap="square" rtlCol="0">
            <a:spAutoFit/>
          </a:bodyPr>
          <a:lstStyle/>
          <a:p>
            <a:r>
              <a:rPr lang="cs-CZ" sz="1138" i="1" dirty="0" err="1"/>
              <a:t>Guideline</a:t>
            </a:r>
            <a:r>
              <a:rPr lang="cs-CZ" sz="1138" i="1" dirty="0"/>
              <a:t> </a:t>
            </a:r>
            <a:r>
              <a:rPr lang="cs-CZ" sz="1138" i="1" dirty="0" err="1"/>
              <a:t>for</a:t>
            </a:r>
            <a:r>
              <a:rPr lang="cs-CZ" sz="1138" i="1" dirty="0"/>
              <a:t> </a:t>
            </a:r>
            <a:r>
              <a:rPr lang="en-US" sz="1138" i="1" dirty="0"/>
              <a:t>Nucleic Acid Testing (NAT) to Reduce</a:t>
            </a:r>
            <a:r>
              <a:rPr lang="cs-CZ" sz="1138" i="1" dirty="0"/>
              <a:t> </a:t>
            </a:r>
            <a:r>
              <a:rPr lang="en-US" sz="1138" i="1" dirty="0"/>
              <a:t>the Possible Risk of Human</a:t>
            </a:r>
            <a:r>
              <a:rPr lang="cs-CZ" sz="1138" i="1" dirty="0"/>
              <a:t> </a:t>
            </a:r>
            <a:r>
              <a:rPr lang="en-US" sz="1138" i="1" dirty="0"/>
              <a:t>Parvovirus B19 Transmission by</a:t>
            </a:r>
            <a:r>
              <a:rPr lang="cs-CZ" sz="1138" i="1" dirty="0"/>
              <a:t> </a:t>
            </a:r>
            <a:r>
              <a:rPr lang="en-US" sz="1138" i="1" dirty="0"/>
              <a:t>Plasma-Derived Products</a:t>
            </a:r>
            <a:r>
              <a:rPr lang="cs-CZ" sz="1138" i="1" dirty="0"/>
              <a:t>, 2009</a:t>
            </a:r>
          </a:p>
          <a:p>
            <a:endParaRPr lang="en-US" sz="1138" i="1" dirty="0"/>
          </a:p>
          <a:p>
            <a:endParaRPr lang="cs-CZ" sz="1138" i="1" dirty="0"/>
          </a:p>
        </p:txBody>
      </p:sp>
      <p:sp>
        <p:nvSpPr>
          <p:cNvPr id="13" name="Obdélník 12"/>
          <p:cNvSpPr/>
          <p:nvPr/>
        </p:nvSpPr>
        <p:spPr>
          <a:xfrm>
            <a:off x="6541377" y="4033181"/>
            <a:ext cx="3065736" cy="1178472"/>
          </a:xfrm>
          <a:prstGeom prst="rect">
            <a:avLst/>
          </a:prstGeom>
          <a:solidFill>
            <a:schemeClr val="bg1"/>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25" dirty="0">
                <a:solidFill>
                  <a:srgbClr val="7030A0"/>
                </a:solidFill>
              </a:rPr>
              <a:t>Hodnota  B19 v primárním poolu 1 </a:t>
            </a:r>
            <a:r>
              <a:rPr lang="cs-CZ" sz="1625" dirty="0" err="1">
                <a:solidFill>
                  <a:srgbClr val="7030A0"/>
                </a:solidFill>
              </a:rPr>
              <a:t>cutoff</a:t>
            </a:r>
            <a:r>
              <a:rPr lang="cs-CZ" sz="1625" dirty="0">
                <a:solidFill>
                  <a:srgbClr val="7030A0"/>
                </a:solidFill>
              </a:rPr>
              <a:t>: 10</a:t>
            </a:r>
            <a:r>
              <a:rPr lang="cs-CZ" sz="1625" baseline="30000" dirty="0">
                <a:solidFill>
                  <a:srgbClr val="7030A0"/>
                </a:solidFill>
              </a:rPr>
              <a:t>4</a:t>
            </a:r>
            <a:r>
              <a:rPr lang="cs-CZ" sz="1625" dirty="0">
                <a:solidFill>
                  <a:srgbClr val="7030A0"/>
                </a:solidFill>
              </a:rPr>
              <a:t> IU/ml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a:extLst>
              <a:ext uri="{FF2B5EF4-FFF2-40B4-BE49-F238E27FC236}">
                <a16:creationId xmlns:a16="http://schemas.microsoft.com/office/drawing/2014/main" id="{C9D5AE6D-F300-45D3-BE05-0115A68D191A}"/>
              </a:ext>
            </a:extLst>
          </p:cNvPr>
          <p:cNvSpPr txBox="1"/>
          <p:nvPr/>
        </p:nvSpPr>
        <p:spPr>
          <a:xfrm>
            <a:off x="63979" y="202810"/>
            <a:ext cx="9353517" cy="39241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Organizace laboratorního vyšetření dárců krve - serologie a biochemie</a:t>
            </a:r>
          </a:p>
        </p:txBody>
      </p:sp>
      <p:sp>
        <p:nvSpPr>
          <p:cNvPr id="13" name="TextovéPole 12">
            <a:extLst>
              <a:ext uri="{FF2B5EF4-FFF2-40B4-BE49-F238E27FC236}">
                <a16:creationId xmlns:a16="http://schemas.microsoft.com/office/drawing/2014/main" id="{B19834DB-0B77-449E-AB08-B996507E8F64}"/>
              </a:ext>
            </a:extLst>
          </p:cNvPr>
          <p:cNvSpPr txBox="1"/>
          <p:nvPr/>
        </p:nvSpPr>
        <p:spPr>
          <a:xfrm>
            <a:off x="1804678" y="1119300"/>
            <a:ext cx="5872118" cy="342401"/>
          </a:xfrm>
          <a:prstGeom prst="rect">
            <a:avLst/>
          </a:prstGeom>
          <a:noFill/>
        </p:spPr>
        <p:txBody>
          <a:bodyPr wrap="square" rtlCol="0">
            <a:spAutoFit/>
          </a:bodyPr>
          <a:lstStyle/>
          <a:p>
            <a:r>
              <a:rPr lang="cs-CZ" sz="1625" dirty="0">
                <a:solidFill>
                  <a:srgbClr val="002060"/>
                </a:solidFill>
                <a:latin typeface="Calibri" panose="020F0502020204030204" pitchFamily="34" charset="0"/>
              </a:rPr>
              <a:t>Všechny parametry – měřeny jako tzv. e-</a:t>
            </a:r>
            <a:r>
              <a:rPr lang="cs-CZ" sz="1625" dirty="0" err="1">
                <a:solidFill>
                  <a:srgbClr val="002060"/>
                </a:solidFill>
                <a:latin typeface="Calibri" panose="020F0502020204030204" pitchFamily="34" charset="0"/>
              </a:rPr>
              <a:t>flow</a:t>
            </a:r>
            <a:r>
              <a:rPr lang="cs-CZ" sz="1625" dirty="0">
                <a:solidFill>
                  <a:srgbClr val="002060"/>
                </a:solidFill>
                <a:latin typeface="Calibri" panose="020F0502020204030204" pitchFamily="34" charset="0"/>
              </a:rPr>
              <a:t> testy (v sw volitelné)</a:t>
            </a:r>
          </a:p>
        </p:txBody>
      </p:sp>
      <p:pic>
        <p:nvPicPr>
          <p:cNvPr id="16" name="Obrázek 15">
            <a:extLst>
              <a:ext uri="{FF2B5EF4-FFF2-40B4-BE49-F238E27FC236}">
                <a16:creationId xmlns:a16="http://schemas.microsoft.com/office/drawing/2014/main" id="{3B74AC19-2205-409D-9760-A88652C31785}"/>
              </a:ext>
            </a:extLst>
          </p:cNvPr>
          <p:cNvPicPr>
            <a:picLocks noChangeAspect="1"/>
          </p:cNvPicPr>
          <p:nvPr/>
        </p:nvPicPr>
        <p:blipFill rotWithShape="1">
          <a:blip r:embed="rId2"/>
          <a:srcRect r="39062" b="29861"/>
          <a:stretch/>
        </p:blipFill>
        <p:spPr>
          <a:xfrm>
            <a:off x="228654" y="1779704"/>
            <a:ext cx="4865036" cy="3149798"/>
          </a:xfrm>
          <a:prstGeom prst="rect">
            <a:avLst/>
          </a:prstGeom>
        </p:spPr>
      </p:pic>
      <p:pic>
        <p:nvPicPr>
          <p:cNvPr id="17" name="Obrázek 16">
            <a:extLst>
              <a:ext uri="{FF2B5EF4-FFF2-40B4-BE49-F238E27FC236}">
                <a16:creationId xmlns:a16="http://schemas.microsoft.com/office/drawing/2014/main" id="{A082D34D-EB4E-4C88-838C-C86941ABFD0E}"/>
              </a:ext>
            </a:extLst>
          </p:cNvPr>
          <p:cNvPicPr>
            <a:picLocks noChangeAspect="1"/>
          </p:cNvPicPr>
          <p:nvPr/>
        </p:nvPicPr>
        <p:blipFill rotWithShape="1">
          <a:blip r:embed="rId3"/>
          <a:srcRect r="38672" b="30972"/>
          <a:stretch/>
        </p:blipFill>
        <p:spPr>
          <a:xfrm>
            <a:off x="5093690" y="1683270"/>
            <a:ext cx="4061622" cy="2571498"/>
          </a:xfrm>
          <a:prstGeom prst="rect">
            <a:avLst/>
          </a:prstGeom>
        </p:spPr>
      </p:pic>
      <p:pic>
        <p:nvPicPr>
          <p:cNvPr id="18" name="Obrázek 17">
            <a:extLst>
              <a:ext uri="{FF2B5EF4-FFF2-40B4-BE49-F238E27FC236}">
                <a16:creationId xmlns:a16="http://schemas.microsoft.com/office/drawing/2014/main" id="{52A068F0-8CDC-4682-98CA-7B5F2A382C4C}"/>
              </a:ext>
            </a:extLst>
          </p:cNvPr>
          <p:cNvPicPr>
            <a:picLocks noChangeAspect="1"/>
          </p:cNvPicPr>
          <p:nvPr/>
        </p:nvPicPr>
        <p:blipFill rotWithShape="1">
          <a:blip r:embed="rId4"/>
          <a:srcRect r="38906" b="30694"/>
          <a:stretch/>
        </p:blipFill>
        <p:spPr>
          <a:xfrm>
            <a:off x="5093690" y="3518772"/>
            <a:ext cx="4061622" cy="2680946"/>
          </a:xfrm>
          <a:prstGeom prst="rect">
            <a:avLst/>
          </a:prstGeom>
        </p:spPr>
      </p:pic>
      <p:sp>
        <p:nvSpPr>
          <p:cNvPr id="2" name="Obdélník 1">
            <a:extLst>
              <a:ext uri="{FF2B5EF4-FFF2-40B4-BE49-F238E27FC236}">
                <a16:creationId xmlns:a16="http://schemas.microsoft.com/office/drawing/2014/main" id="{4D33DC8A-C2D0-411B-A7EB-316F8E7018E8}"/>
              </a:ext>
            </a:extLst>
          </p:cNvPr>
          <p:cNvSpPr/>
          <p:nvPr/>
        </p:nvSpPr>
        <p:spPr>
          <a:xfrm>
            <a:off x="2036676" y="2132856"/>
            <a:ext cx="1440160" cy="108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0" name="Obdélník 9">
            <a:extLst>
              <a:ext uri="{FF2B5EF4-FFF2-40B4-BE49-F238E27FC236}">
                <a16:creationId xmlns:a16="http://schemas.microsoft.com/office/drawing/2014/main" id="{B023AED3-221E-4A1E-8559-98F94239AB7C}"/>
              </a:ext>
            </a:extLst>
          </p:cNvPr>
          <p:cNvSpPr/>
          <p:nvPr/>
        </p:nvSpPr>
        <p:spPr>
          <a:xfrm>
            <a:off x="2504728" y="2406129"/>
            <a:ext cx="1440160" cy="108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5" name="Obdélník 14">
            <a:extLst>
              <a:ext uri="{FF2B5EF4-FFF2-40B4-BE49-F238E27FC236}">
                <a16:creationId xmlns:a16="http://schemas.microsoft.com/office/drawing/2014/main" id="{6AA33ED4-D25F-4F37-B21B-BF65078D77B9}"/>
              </a:ext>
            </a:extLst>
          </p:cNvPr>
          <p:cNvSpPr/>
          <p:nvPr/>
        </p:nvSpPr>
        <p:spPr>
          <a:xfrm>
            <a:off x="6507542" y="1992934"/>
            <a:ext cx="1440160" cy="108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19" name="Obdélník 18">
            <a:extLst>
              <a:ext uri="{FF2B5EF4-FFF2-40B4-BE49-F238E27FC236}">
                <a16:creationId xmlns:a16="http://schemas.microsoft.com/office/drawing/2014/main" id="{BA3FD050-CB58-46DF-8346-E699D18EF72B}"/>
              </a:ext>
            </a:extLst>
          </p:cNvPr>
          <p:cNvSpPr/>
          <p:nvPr/>
        </p:nvSpPr>
        <p:spPr>
          <a:xfrm>
            <a:off x="6901712" y="2201683"/>
            <a:ext cx="1440160" cy="108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20" name="Obdélník 19">
            <a:extLst>
              <a:ext uri="{FF2B5EF4-FFF2-40B4-BE49-F238E27FC236}">
                <a16:creationId xmlns:a16="http://schemas.microsoft.com/office/drawing/2014/main" id="{0FEE4AC4-8DBC-4C79-9802-21B539E1474D}"/>
              </a:ext>
            </a:extLst>
          </p:cNvPr>
          <p:cNvSpPr/>
          <p:nvPr/>
        </p:nvSpPr>
        <p:spPr>
          <a:xfrm>
            <a:off x="6507542" y="3791760"/>
            <a:ext cx="1440160" cy="108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21" name="Obdélník 20">
            <a:extLst>
              <a:ext uri="{FF2B5EF4-FFF2-40B4-BE49-F238E27FC236}">
                <a16:creationId xmlns:a16="http://schemas.microsoft.com/office/drawing/2014/main" id="{D4C32203-F38B-4DB9-ABE6-0C833A83C495}"/>
              </a:ext>
            </a:extLst>
          </p:cNvPr>
          <p:cNvSpPr/>
          <p:nvPr/>
        </p:nvSpPr>
        <p:spPr>
          <a:xfrm>
            <a:off x="6840055" y="4019702"/>
            <a:ext cx="1440160" cy="1080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cs-CZ"/>
          </a:p>
        </p:txBody>
      </p:sp>
      <p:sp>
        <p:nvSpPr>
          <p:cNvPr id="22" name="TextovéPole 21">
            <a:extLst>
              <a:ext uri="{FF2B5EF4-FFF2-40B4-BE49-F238E27FC236}">
                <a16:creationId xmlns:a16="http://schemas.microsoft.com/office/drawing/2014/main" id="{E0F15F49-2D37-4231-9AAF-C56697DD090A}"/>
              </a:ext>
            </a:extLst>
          </p:cNvPr>
          <p:cNvSpPr txBox="1"/>
          <p:nvPr/>
        </p:nvSpPr>
        <p:spPr>
          <a:xfrm>
            <a:off x="1385278" y="644135"/>
            <a:ext cx="7416823" cy="342401"/>
          </a:xfrm>
          <a:prstGeom prst="rect">
            <a:avLst/>
          </a:prstGeom>
          <a:noFill/>
        </p:spPr>
        <p:txBody>
          <a:bodyPr wrap="square" rtlCol="0">
            <a:spAutoFit/>
          </a:bodyPr>
          <a:lstStyle/>
          <a:p>
            <a:r>
              <a:rPr lang="cs-CZ" sz="1625" dirty="0"/>
              <a:t>Návaznost cobas ® p512 – serologické linky cobas® c8000</a:t>
            </a:r>
          </a:p>
        </p:txBody>
      </p:sp>
    </p:spTree>
    <p:extLst>
      <p:ext uri="{BB962C8B-B14F-4D97-AF65-F5344CB8AC3E}">
        <p14:creationId xmlns:p14="http://schemas.microsoft.com/office/powerpoint/2010/main" val="251218177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8A0BC23-9D9A-4497-825B-82B4AD02B343}"/>
              </a:ext>
            </a:extLst>
          </p:cNvPr>
          <p:cNvPicPr>
            <a:picLocks noChangeAspect="1"/>
          </p:cNvPicPr>
          <p:nvPr/>
        </p:nvPicPr>
        <p:blipFill rotWithShape="1">
          <a:blip r:embed="rId2"/>
          <a:srcRect r="39219" b="30656"/>
          <a:stretch/>
        </p:blipFill>
        <p:spPr>
          <a:xfrm>
            <a:off x="410466" y="1964725"/>
            <a:ext cx="4955543" cy="3180205"/>
          </a:xfrm>
          <a:prstGeom prst="rect">
            <a:avLst/>
          </a:prstGeom>
        </p:spPr>
      </p:pic>
      <p:sp>
        <p:nvSpPr>
          <p:cNvPr id="6" name="TextovéPole 5"/>
          <p:cNvSpPr txBox="1"/>
          <p:nvPr/>
        </p:nvSpPr>
        <p:spPr>
          <a:xfrm>
            <a:off x="992560" y="831162"/>
            <a:ext cx="8136904" cy="342401"/>
          </a:xfrm>
          <a:prstGeom prst="rect">
            <a:avLst/>
          </a:prstGeom>
          <a:noFill/>
        </p:spPr>
        <p:txBody>
          <a:bodyPr wrap="square" rtlCol="0">
            <a:spAutoFit/>
          </a:bodyPr>
          <a:lstStyle/>
          <a:p>
            <a:r>
              <a:rPr lang="cs-CZ" sz="1625" dirty="0">
                <a:solidFill>
                  <a:srgbClr val="FF0000"/>
                </a:solidFill>
              </a:rPr>
              <a:t>Požadavek VYR 32 – doplněk 11/Doporučení Společnosti pro TL </a:t>
            </a:r>
          </a:p>
        </p:txBody>
      </p:sp>
      <p:sp>
        <p:nvSpPr>
          <p:cNvPr id="7" name="TextovéPole 6"/>
          <p:cNvSpPr txBox="1"/>
          <p:nvPr/>
        </p:nvSpPr>
        <p:spPr>
          <a:xfrm>
            <a:off x="3247983" y="1358416"/>
            <a:ext cx="4622014" cy="492443"/>
          </a:xfrm>
          <a:prstGeom prst="rect">
            <a:avLst/>
          </a:prstGeom>
          <a:noFill/>
        </p:spPr>
        <p:txBody>
          <a:bodyPr wrap="square" rtlCol="0">
            <a:spAutoFit/>
          </a:bodyPr>
          <a:lstStyle/>
          <a:p>
            <a:r>
              <a:rPr lang="cs-CZ" sz="1300" dirty="0"/>
              <a:t>Zpětná </a:t>
            </a:r>
            <a:r>
              <a:rPr lang="cs-CZ" sz="1300" dirty="0" err="1"/>
              <a:t>dohledatelnost</a:t>
            </a:r>
            <a:r>
              <a:rPr lang="cs-CZ" sz="1300" dirty="0"/>
              <a:t> výsledku v TIS </a:t>
            </a:r>
          </a:p>
          <a:p>
            <a:endParaRPr lang="cs-CZ" sz="1300" dirty="0"/>
          </a:p>
        </p:txBody>
      </p:sp>
      <p:sp>
        <p:nvSpPr>
          <p:cNvPr id="61" name="Tlačítko akce: Vlastní 60">
            <a:hlinkClick r:id="" action="ppaction://noaction" highlightClick="1"/>
          </p:cNvPr>
          <p:cNvSpPr/>
          <p:nvPr/>
        </p:nvSpPr>
        <p:spPr>
          <a:xfrm>
            <a:off x="5874541" y="2072361"/>
            <a:ext cx="1689659" cy="734091"/>
          </a:xfrm>
          <a:prstGeom prst="actionButtonBlan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25" dirty="0"/>
              <a:t>Měřící linka</a:t>
            </a:r>
          </a:p>
        </p:txBody>
      </p:sp>
      <p:sp>
        <p:nvSpPr>
          <p:cNvPr id="62" name="Tlačítko akce: Vlastní 61">
            <a:hlinkClick r:id="" action="ppaction://noaction" highlightClick="1"/>
          </p:cNvPr>
          <p:cNvSpPr/>
          <p:nvPr/>
        </p:nvSpPr>
        <p:spPr>
          <a:xfrm>
            <a:off x="5874541" y="2882592"/>
            <a:ext cx="1689659" cy="734091"/>
          </a:xfrm>
          <a:prstGeom prst="actionButtonBlank">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25" dirty="0"/>
              <a:t>Typ modulu</a:t>
            </a:r>
          </a:p>
        </p:txBody>
      </p:sp>
      <p:sp>
        <p:nvSpPr>
          <p:cNvPr id="63" name="Tlačítko akce: Vlastní 62">
            <a:hlinkClick r:id="" action="ppaction://noaction" highlightClick="1"/>
          </p:cNvPr>
          <p:cNvSpPr/>
          <p:nvPr/>
        </p:nvSpPr>
        <p:spPr>
          <a:xfrm>
            <a:off x="5874541" y="3681525"/>
            <a:ext cx="1689659" cy="734091"/>
          </a:xfrm>
          <a:prstGeom prst="actionButtonBlank">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25" dirty="0"/>
              <a:t>Pořadí modulu v lince</a:t>
            </a:r>
          </a:p>
        </p:txBody>
      </p:sp>
      <p:sp>
        <p:nvSpPr>
          <p:cNvPr id="64" name="Tlačítko akce: Vlastní 63">
            <a:hlinkClick r:id="" action="ppaction://noaction" highlightClick="1"/>
          </p:cNvPr>
          <p:cNvSpPr/>
          <p:nvPr/>
        </p:nvSpPr>
        <p:spPr>
          <a:xfrm>
            <a:off x="5874541" y="4509094"/>
            <a:ext cx="1689659" cy="734091"/>
          </a:xfrm>
          <a:prstGeom prst="actionButtonBlank">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sz="1625" dirty="0"/>
              <a:t>Cela </a:t>
            </a:r>
          </a:p>
        </p:txBody>
      </p:sp>
      <p:cxnSp>
        <p:nvCxnSpPr>
          <p:cNvPr id="71" name="Pravoúhlá spojnice 70"/>
          <p:cNvCxnSpPr>
            <a:endCxn id="61" idx="2"/>
          </p:cNvCxnSpPr>
          <p:nvPr/>
        </p:nvCxnSpPr>
        <p:spPr>
          <a:xfrm flipV="1">
            <a:off x="4543455" y="2439406"/>
            <a:ext cx="1331086" cy="755568"/>
          </a:xfrm>
          <a:prstGeom prst="bentConnector3">
            <a:avLst>
              <a:gd name="adj1" fmla="val 696"/>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1" name="Pravoúhlá spojnice 90"/>
          <p:cNvCxnSpPr>
            <a:cxnSpLocks/>
          </p:cNvCxnSpPr>
          <p:nvPr/>
        </p:nvCxnSpPr>
        <p:spPr>
          <a:xfrm rot="10800000">
            <a:off x="5072003" y="3561672"/>
            <a:ext cx="959550" cy="853944"/>
          </a:xfrm>
          <a:prstGeom prst="bentConnector3">
            <a:avLst>
              <a:gd name="adj1" fmla="val 100005"/>
            </a:avLst>
          </a:prstGeom>
          <a:ln>
            <a:headEnd type="triangle"/>
            <a:tailEnd type="triangle"/>
          </a:ln>
        </p:spPr>
        <p:style>
          <a:lnRef idx="2">
            <a:schemeClr val="accent3"/>
          </a:lnRef>
          <a:fillRef idx="0">
            <a:schemeClr val="accent3"/>
          </a:fillRef>
          <a:effectRef idx="1">
            <a:schemeClr val="accent3"/>
          </a:effectRef>
          <a:fontRef idx="minor">
            <a:schemeClr val="tx1"/>
          </a:fontRef>
        </p:style>
      </p:cxnSp>
      <p:cxnSp>
        <p:nvCxnSpPr>
          <p:cNvPr id="96" name="Pravoúhlá spojnice 95"/>
          <p:cNvCxnSpPr>
            <a:cxnSpLocks/>
          </p:cNvCxnSpPr>
          <p:nvPr/>
        </p:nvCxnSpPr>
        <p:spPr>
          <a:xfrm rot="16200000" flipV="1">
            <a:off x="4713710" y="4050115"/>
            <a:ext cx="1690561" cy="699986"/>
          </a:xfrm>
          <a:prstGeom prst="bentConnector3">
            <a:avLst>
              <a:gd name="adj1" fmla="val 1933"/>
            </a:avLst>
          </a:prstGeom>
          <a:ln>
            <a:headEnd type="triangle"/>
            <a:tailEnd type="triangle"/>
          </a:ln>
        </p:spPr>
        <p:style>
          <a:lnRef idx="2">
            <a:schemeClr val="accent6"/>
          </a:lnRef>
          <a:fillRef idx="0">
            <a:schemeClr val="accent6"/>
          </a:fillRef>
          <a:effectRef idx="1">
            <a:schemeClr val="accent6"/>
          </a:effectRef>
          <a:fontRef idx="minor">
            <a:schemeClr val="tx1"/>
          </a:fontRef>
        </p:style>
      </p:cxnSp>
      <p:sp>
        <p:nvSpPr>
          <p:cNvPr id="17" name="TextovéPole 16">
            <a:extLst>
              <a:ext uri="{FF2B5EF4-FFF2-40B4-BE49-F238E27FC236}">
                <a16:creationId xmlns:a16="http://schemas.microsoft.com/office/drawing/2014/main" id="{DBF2E698-0297-4938-92ED-40356D15E0D2}"/>
              </a:ext>
            </a:extLst>
          </p:cNvPr>
          <p:cNvSpPr txBox="1"/>
          <p:nvPr/>
        </p:nvSpPr>
        <p:spPr>
          <a:xfrm>
            <a:off x="632520" y="224574"/>
            <a:ext cx="8344791" cy="392415"/>
          </a:xfrm>
          <a:prstGeom prst="rect">
            <a:avLst/>
          </a:prstGeom>
          <a:noFill/>
        </p:spPr>
        <p:txBody>
          <a:bodyPr wrap="square" rtlCol="0">
            <a:spAutoFit/>
          </a:bodyPr>
          <a:lstStyle>
            <a:defPPr>
              <a:defRPr lang="en-US"/>
            </a:defPPr>
            <a:lvl1pPr algn="l" rtl="0" eaLnBrk="0" fontAlgn="base" hangingPunct="0">
              <a:spcBef>
                <a:spcPct val="0"/>
              </a:spcBef>
              <a:spcAft>
                <a:spcPct val="0"/>
              </a:spcAft>
              <a:defRPr sz="2000" b="1" kern="1200">
                <a:solidFill>
                  <a:schemeClr val="tx1"/>
                </a:solidFill>
                <a:latin typeface="Arial Black"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Black"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Black"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Black"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Black" pitchFamily="34" charset="0"/>
                <a:ea typeface="+mn-ea"/>
                <a:cs typeface="+mn-cs"/>
              </a:defRPr>
            </a:lvl5pPr>
            <a:lvl6pPr marL="2286000" algn="l" defTabSz="914400" rtl="0" eaLnBrk="1" latinLnBrk="0" hangingPunct="1">
              <a:defRPr sz="2000" b="1" kern="1200">
                <a:solidFill>
                  <a:schemeClr val="tx1"/>
                </a:solidFill>
                <a:latin typeface="Arial Black" pitchFamily="34" charset="0"/>
                <a:ea typeface="+mn-ea"/>
                <a:cs typeface="+mn-cs"/>
              </a:defRPr>
            </a:lvl6pPr>
            <a:lvl7pPr marL="2743200" algn="l" defTabSz="914400" rtl="0" eaLnBrk="1" latinLnBrk="0" hangingPunct="1">
              <a:defRPr sz="2000" b="1" kern="1200">
                <a:solidFill>
                  <a:schemeClr val="tx1"/>
                </a:solidFill>
                <a:latin typeface="Arial Black" pitchFamily="34" charset="0"/>
                <a:ea typeface="+mn-ea"/>
                <a:cs typeface="+mn-cs"/>
              </a:defRPr>
            </a:lvl7pPr>
            <a:lvl8pPr marL="3200400" algn="l" defTabSz="914400" rtl="0" eaLnBrk="1" latinLnBrk="0" hangingPunct="1">
              <a:defRPr sz="2000" b="1" kern="1200">
                <a:solidFill>
                  <a:schemeClr val="tx1"/>
                </a:solidFill>
                <a:latin typeface="Arial Black" pitchFamily="34" charset="0"/>
                <a:ea typeface="+mn-ea"/>
                <a:cs typeface="+mn-cs"/>
              </a:defRPr>
            </a:lvl8pPr>
            <a:lvl9pPr marL="3657600" algn="l" defTabSz="914400" rtl="0" eaLnBrk="1" latinLnBrk="0" hangingPunct="1">
              <a:defRPr sz="2000" b="1" kern="1200">
                <a:solidFill>
                  <a:schemeClr val="tx1"/>
                </a:solidFill>
                <a:latin typeface="Arial Black" pitchFamily="34" charset="0"/>
                <a:ea typeface="+mn-ea"/>
                <a:cs typeface="+mn-cs"/>
              </a:defRPr>
            </a:lvl9pPr>
          </a:lstStyle>
          <a:p>
            <a:pPr algn="ctr"/>
            <a:r>
              <a:rPr lang="cs-CZ" sz="1950" dirty="0">
                <a:latin typeface="+mn-lt"/>
              </a:rPr>
              <a:t>Organizace laboratorního vyšetření dárců krve - OHKT ÚVN Praha</a:t>
            </a:r>
          </a:p>
        </p:txBody>
      </p:sp>
    </p:spTree>
    <p:extLst>
      <p:ext uri="{BB962C8B-B14F-4D97-AF65-F5344CB8AC3E}">
        <p14:creationId xmlns:p14="http://schemas.microsoft.com/office/powerpoint/2010/main" val="21458176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VN_nova_laborator">
            <a:hlinkClick r:id="" action="ppaction://media"/>
            <a:extLst>
              <a:ext uri="{FF2B5EF4-FFF2-40B4-BE49-F238E27FC236}">
                <a16:creationId xmlns:a16="http://schemas.microsoft.com/office/drawing/2014/main" id="{5AD50621-F87E-A237-9A0F-511C7E3049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624" y="47624"/>
            <a:ext cx="9801919" cy="6810376"/>
          </a:xfrm>
          <a:prstGeom prst="rect">
            <a:avLst/>
          </a:prstGeom>
        </p:spPr>
      </p:pic>
    </p:spTree>
    <p:extLst>
      <p:ext uri="{BB962C8B-B14F-4D97-AF65-F5344CB8AC3E}">
        <p14:creationId xmlns:p14="http://schemas.microsoft.com/office/powerpoint/2010/main" val="169242480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délník 5"/>
          <p:cNvSpPr/>
          <p:nvPr/>
        </p:nvSpPr>
        <p:spPr>
          <a:xfrm>
            <a:off x="1460612" y="584684"/>
            <a:ext cx="7092788" cy="954107"/>
          </a:xfrm>
          <a:prstGeom prst="rect">
            <a:avLst/>
          </a:prstGeom>
        </p:spPr>
        <p:txBody>
          <a:bodyPr wrap="square">
            <a:spAutoFit/>
          </a:bodyPr>
          <a:lstStyle/>
          <a:p>
            <a:pPr algn="ctr"/>
            <a:r>
              <a:rPr lang="cs-CZ" sz="3200" dirty="0">
                <a:solidFill>
                  <a:srgbClr val="A50021"/>
                </a:solidFill>
                <a:cs typeface="Arial" pitchFamily="34" charset="0"/>
              </a:rPr>
              <a:t>Děkuji za pozornost !</a:t>
            </a:r>
            <a:endParaRPr lang="cs-CZ" sz="2800" dirty="0">
              <a:solidFill>
                <a:srgbClr val="A50021"/>
              </a:solidFill>
              <a:cs typeface="Arial" pitchFamily="34" charset="0"/>
            </a:endParaRPr>
          </a:p>
          <a:p>
            <a:pPr algn="ctr"/>
            <a:endParaRPr lang="cs-CZ" dirty="0">
              <a:latin typeface="Arial" pitchFamily="34" charset="0"/>
              <a:cs typeface="Arial" pitchFamily="34" charset="0"/>
            </a:endParaRPr>
          </a:p>
        </p:txBody>
      </p:sp>
      <p:sp>
        <p:nvSpPr>
          <p:cNvPr id="205832" name="AutoShape 8" descr="Výsledek obrázku pro logo fakultní nemocnice brno"/>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205834" name="AutoShape 10" descr="Výsledek obrázku pro logo fakultní nemocnice brno"/>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224258" name="Picture 2" descr="Výsledek obrázku pro nucleic acid picture">
            <a:hlinkClick r:id="rId2"/>
          </p:cNvPr>
          <p:cNvPicPr>
            <a:picLocks noChangeAspect="1" noChangeArrowheads="1"/>
          </p:cNvPicPr>
          <p:nvPr/>
        </p:nvPicPr>
        <p:blipFill>
          <a:blip r:embed="rId3" cstate="print"/>
          <a:srcRect/>
          <a:stretch>
            <a:fillRect/>
          </a:stretch>
        </p:blipFill>
        <p:spPr bwMode="auto">
          <a:xfrm>
            <a:off x="536508" y="1916832"/>
            <a:ext cx="8484943" cy="3636404"/>
          </a:xfrm>
          <a:prstGeom prst="rect">
            <a:avLst/>
          </a:prstGeom>
          <a:noFill/>
        </p:spPr>
      </p:pic>
      <p:pic>
        <p:nvPicPr>
          <p:cNvPr id="224260" name="Picture 4" descr="Výsledek obrázku pro nucleic acid picture">
            <a:hlinkClick r:id="rId4"/>
          </p:cNvPr>
          <p:cNvPicPr>
            <a:picLocks noChangeAspect="1" noChangeArrowheads="1"/>
          </p:cNvPicPr>
          <p:nvPr/>
        </p:nvPicPr>
        <p:blipFill>
          <a:blip r:embed="rId5" cstate="print"/>
          <a:srcRect/>
          <a:stretch>
            <a:fillRect/>
          </a:stretch>
        </p:blipFill>
        <p:spPr bwMode="auto">
          <a:xfrm>
            <a:off x="1" y="0"/>
            <a:ext cx="1964668" cy="2098294"/>
          </a:xfrm>
          <a:prstGeom prst="rect">
            <a:avLst/>
          </a:prstGeom>
          <a:noFill/>
        </p:spPr>
      </p:pic>
      <p:pic>
        <p:nvPicPr>
          <p:cNvPr id="11" name="Picture 4" descr="Výsledek obrázku pro nucleic acid picture">
            <a:hlinkClick r:id="rId4"/>
          </p:cNvPr>
          <p:cNvPicPr>
            <a:picLocks noChangeAspect="1" noChangeArrowheads="1"/>
          </p:cNvPicPr>
          <p:nvPr/>
        </p:nvPicPr>
        <p:blipFill>
          <a:blip r:embed="rId5" cstate="print"/>
          <a:srcRect/>
          <a:stretch>
            <a:fillRect/>
          </a:stretch>
        </p:blipFill>
        <p:spPr bwMode="auto">
          <a:xfrm rot="5400000">
            <a:off x="7874519" y="-66813"/>
            <a:ext cx="1964668" cy="2098294"/>
          </a:xfrm>
          <a:prstGeom prst="rect">
            <a:avLst/>
          </a:prstGeom>
          <a:noFill/>
        </p:spPr>
      </p:pic>
    </p:spTree>
    <p:extLst>
      <p:ext uri="{BB962C8B-B14F-4D97-AF65-F5344CB8AC3E}">
        <p14:creationId xmlns:p14="http://schemas.microsoft.com/office/powerpoint/2010/main" val="2862965172"/>
      </p:ext>
    </p:extLst>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body" idx="1"/>
          </p:nvPr>
        </p:nvSpPr>
        <p:spPr>
          <a:xfrm>
            <a:off x="200472" y="656692"/>
            <a:ext cx="9705528" cy="4211638"/>
          </a:xfrm>
        </p:spPr>
        <p:txBody>
          <a:bodyPr/>
          <a:lstStyle/>
          <a:p>
            <a:pPr algn="ctr">
              <a:spcAft>
                <a:spcPts val="300"/>
              </a:spcAft>
              <a:buFontTx/>
              <a:buNone/>
            </a:pPr>
            <a:r>
              <a:rPr lang="cs-CZ" altLang="cs-CZ" sz="3100" b="1" u="sng" dirty="0">
                <a:solidFill>
                  <a:srgbClr val="000066"/>
                </a:solidFill>
              </a:rPr>
              <a:t>Rizika spojená s podáním transfuze podle příčiny dle </a:t>
            </a:r>
            <a:r>
              <a:rPr lang="cs-CZ" altLang="cs-CZ" sz="3100" b="1" u="sng" dirty="0" err="1">
                <a:solidFill>
                  <a:srgbClr val="000066"/>
                </a:solidFill>
              </a:rPr>
              <a:t>European</a:t>
            </a:r>
            <a:r>
              <a:rPr lang="cs-CZ" altLang="cs-CZ" sz="3100" b="1" u="sng" dirty="0">
                <a:solidFill>
                  <a:srgbClr val="000066"/>
                </a:solidFill>
              </a:rPr>
              <a:t> </a:t>
            </a:r>
            <a:r>
              <a:rPr lang="cs-CZ" altLang="cs-CZ" sz="3100" b="1" u="sng" dirty="0" err="1">
                <a:solidFill>
                  <a:srgbClr val="000066"/>
                </a:solidFill>
              </a:rPr>
              <a:t>Hemovigilance</a:t>
            </a:r>
            <a:r>
              <a:rPr lang="cs-CZ" altLang="cs-CZ" sz="3100" b="1" u="sng" dirty="0">
                <a:solidFill>
                  <a:srgbClr val="000066"/>
                </a:solidFill>
              </a:rPr>
              <a:t> Network:</a:t>
            </a:r>
          </a:p>
          <a:p>
            <a:pPr>
              <a:spcAft>
                <a:spcPts val="300"/>
              </a:spcAft>
              <a:buFontTx/>
              <a:buNone/>
            </a:pPr>
            <a:r>
              <a:rPr lang="cs-CZ" altLang="cs-CZ" sz="3100" b="1" dirty="0">
                <a:solidFill>
                  <a:srgbClr val="000066"/>
                </a:solidFill>
              </a:rPr>
              <a:t> </a:t>
            </a:r>
          </a:p>
          <a:p>
            <a:pPr marL="514350" indent="-514350">
              <a:spcAft>
                <a:spcPts val="300"/>
              </a:spcAft>
              <a:buFont typeface="+mj-lt"/>
              <a:buAutoNum type="arabicPeriod"/>
            </a:pPr>
            <a:r>
              <a:rPr lang="cs-CZ" altLang="cs-CZ" sz="3600" b="1" dirty="0">
                <a:solidFill>
                  <a:srgbClr val="C00000"/>
                </a:solidFill>
              </a:rPr>
              <a:t>Transfuzí přenosné infekce</a:t>
            </a:r>
          </a:p>
          <a:p>
            <a:pPr marL="514350" indent="-514350">
              <a:spcAft>
                <a:spcPts val="300"/>
              </a:spcAft>
              <a:buFont typeface="+mj-lt"/>
              <a:buAutoNum type="arabicPeriod"/>
            </a:pPr>
            <a:r>
              <a:rPr lang="cs-CZ" altLang="cs-CZ" sz="3100" b="1" dirty="0">
                <a:solidFill>
                  <a:schemeClr val="tx1"/>
                </a:solidFill>
              </a:rPr>
              <a:t>Imunologické komplikace</a:t>
            </a:r>
          </a:p>
          <a:p>
            <a:pPr marL="514350" indent="-514350">
              <a:spcAft>
                <a:spcPts val="300"/>
              </a:spcAft>
              <a:buFont typeface="+mj-lt"/>
              <a:buAutoNum type="arabicPeriod"/>
            </a:pPr>
            <a:r>
              <a:rPr lang="cs-CZ" altLang="cs-CZ" sz="3100" b="1" dirty="0">
                <a:solidFill>
                  <a:schemeClr val="tx1"/>
                </a:solidFill>
              </a:rPr>
              <a:t>Kardiovaskulární a metabolické komplikace</a:t>
            </a:r>
          </a:p>
          <a:p>
            <a:pPr marL="514350" indent="-514350">
              <a:spcAft>
                <a:spcPts val="300"/>
              </a:spcAft>
              <a:buFont typeface="+mj-lt"/>
              <a:buAutoNum type="arabicPeriod"/>
            </a:pPr>
            <a:r>
              <a:rPr lang="cs-CZ" altLang="cs-CZ" sz="3100" b="1" dirty="0">
                <a:solidFill>
                  <a:schemeClr val="tx1"/>
                </a:solidFill>
              </a:rPr>
              <a:t>Neznámé komplikace</a:t>
            </a:r>
          </a:p>
          <a:p>
            <a:pPr marL="514350" indent="-514350">
              <a:spcAft>
                <a:spcPts val="300"/>
              </a:spcAft>
              <a:buFont typeface="+mj-lt"/>
              <a:buAutoNum type="arabicPeriod"/>
            </a:pPr>
            <a:endParaRPr lang="cs-CZ" altLang="cs-CZ" sz="3200" b="1" dirty="0">
              <a:solidFill>
                <a:srgbClr val="000066"/>
              </a:solidFill>
            </a:endParaRPr>
          </a:p>
          <a:p>
            <a:pPr lvl="1">
              <a:spcAft>
                <a:spcPts val="300"/>
              </a:spcAft>
              <a:buFontTx/>
              <a:buNone/>
            </a:pPr>
            <a:endParaRPr lang="cs-CZ" altLang="cs-CZ" b="1" dirty="0">
              <a:solidFill>
                <a:srgbClr val="000066"/>
              </a:solidFill>
            </a:endParaRPr>
          </a:p>
          <a:p>
            <a:pPr>
              <a:buFontTx/>
              <a:buNone/>
            </a:pPr>
            <a:endParaRPr lang="cs-CZ" altLang="cs-CZ" u="sng" dirty="0">
              <a:solidFill>
                <a:srgbClr val="FFFF00"/>
              </a:solidFill>
            </a:endParaRPr>
          </a:p>
        </p:txBody>
      </p:sp>
    </p:spTree>
    <p:extLst>
      <p:ext uri="{BB962C8B-B14F-4D97-AF65-F5344CB8AC3E}">
        <p14:creationId xmlns:p14="http://schemas.microsoft.com/office/powerpoint/2010/main" val="432745446"/>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006E"/>
            </a:solidFill>
            <a:effectLst/>
            <a:latin typeface="Arial Blac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006E"/>
            </a:solidFill>
            <a:effectLst/>
            <a:latin typeface="Arial Black"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Vlastní návrh">
  <a:themeElements>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lastní návrh">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006E"/>
            </a:solidFill>
            <a:effectLst/>
            <a:latin typeface="Arial Black"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rgbClr val="00006E"/>
            </a:solidFill>
            <a:effectLst/>
            <a:latin typeface="Arial Black" pitchFamily="34" charset="0"/>
          </a:defRPr>
        </a:defPPr>
      </a:lstStyle>
    </a:lnDef>
  </a:objectDefaults>
  <a:extraClrSchemeLst>
    <a:extraClrScheme>
      <a:clrScheme name="Vlastn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lastn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lastn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lastn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lastn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lastn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lastn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lastn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lastn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lastn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lastn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lastn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C77B0F08D6DD449B8E9E48EFE257340" ma:contentTypeVersion="17" ma:contentTypeDescription="Vytvoří nový dokument" ma:contentTypeScope="" ma:versionID="0c96256f3d1c86bec4b1f9a64f55d92e">
  <xsd:schema xmlns:xsd="http://www.w3.org/2001/XMLSchema" xmlns:xs="http://www.w3.org/2001/XMLSchema" xmlns:p="http://schemas.microsoft.com/office/2006/metadata/properties" xmlns:ns2="8f863b7e-f421-481e-810c-748dc75f85d5" xmlns:ns3="dbce44be-a228-41f8-b0c9-f740c601ccea" targetNamespace="http://schemas.microsoft.com/office/2006/metadata/properties" ma:root="true" ma:fieldsID="c97afd3a294836fa2774e69661f13457" ns2:_="" ns3:_="">
    <xsd:import namespace="8f863b7e-f421-481e-810c-748dc75f85d5"/>
    <xsd:import namespace="dbce44be-a228-41f8-b0c9-f740c601cce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DateTaken"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863b7e-f421-481e-810c-748dc75f85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Značky obrázků" ma:readOnly="false" ma:fieldId="{5cf76f15-5ced-4ddc-b409-7134ff3c332f}" ma:taxonomyMulti="true" ma:sspId="69ba7da8-bfff-4375-a1e3-c51fdc1738d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ce44be-a228-41f8-b0c9-f740c601ccea" elementFormDefault="qualified">
    <xsd:import namespace="http://schemas.microsoft.com/office/2006/documentManagement/types"/>
    <xsd:import namespace="http://schemas.microsoft.com/office/infopath/2007/PartnerControls"/>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element name="TaxCatchAll" ma:index="22" nillable="true" ma:displayName="Taxonomy Catch All Column" ma:hidden="true" ma:list="{977ffa5f-ba01-4a0b-ab0b-f99ffb04a9b5}" ma:internalName="TaxCatchAll" ma:showField="CatchAllData" ma:web="dbce44be-a228-41f8-b0c9-f740c601cc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9E0BF4-26D4-4347-94D0-618FF0C9F1FD}"/>
</file>

<file path=customXml/itemProps2.xml><?xml version="1.0" encoding="utf-8"?>
<ds:datastoreItem xmlns:ds="http://schemas.openxmlformats.org/officeDocument/2006/customXml" ds:itemID="{8F3DED08-90EE-473B-AFEC-749B107E0593}"/>
</file>

<file path=docProps/app.xml><?xml version="1.0" encoding="utf-8"?>
<Properties xmlns="http://schemas.openxmlformats.org/officeDocument/2006/extended-properties" xmlns:vt="http://schemas.openxmlformats.org/officeDocument/2006/docPropsVTypes">
  <Template/>
  <TotalTime>11929</TotalTime>
  <Words>4591</Words>
  <Application>Microsoft Office PowerPoint</Application>
  <PresentationFormat>A4 (210 × 297 mm)</PresentationFormat>
  <Paragraphs>786</Paragraphs>
  <Slides>86</Slides>
  <Notes>20</Notes>
  <HiddenSlides>0</HiddenSlides>
  <MMClips>1</MMClips>
  <ScaleCrop>false</ScaleCrop>
  <HeadingPairs>
    <vt:vector size="8" baseType="variant">
      <vt:variant>
        <vt:lpstr>Použitá písma</vt:lpstr>
      </vt:variant>
      <vt:variant>
        <vt:i4>11</vt:i4>
      </vt:variant>
      <vt:variant>
        <vt:lpstr>Motiv</vt:lpstr>
      </vt:variant>
      <vt:variant>
        <vt:i4>2</vt:i4>
      </vt:variant>
      <vt:variant>
        <vt:lpstr>Vložené servery OLE</vt:lpstr>
      </vt:variant>
      <vt:variant>
        <vt:i4>2</vt:i4>
      </vt:variant>
      <vt:variant>
        <vt:lpstr>Nadpisy snímků</vt:lpstr>
      </vt:variant>
      <vt:variant>
        <vt:i4>86</vt:i4>
      </vt:variant>
    </vt:vector>
  </HeadingPairs>
  <TitlesOfParts>
    <vt:vector size="101" baseType="lpstr">
      <vt:lpstr>Arial</vt:lpstr>
      <vt:lpstr>Arial Black</vt:lpstr>
      <vt:lpstr>Calibri</vt:lpstr>
      <vt:lpstr>Comic Sans MS</vt:lpstr>
      <vt:lpstr>Imago</vt:lpstr>
      <vt:lpstr>Roboto-Bold</vt:lpstr>
      <vt:lpstr>Roboto-Regular</vt:lpstr>
      <vt:lpstr>Tahoma</vt:lpstr>
      <vt:lpstr>Times New Roman</vt:lpstr>
      <vt:lpstr>Verdana</vt:lpstr>
      <vt:lpstr>Wingdings</vt:lpstr>
      <vt:lpstr>Default Design</vt:lpstr>
      <vt:lpstr>Vlastní návrh</vt:lpstr>
      <vt:lpstr>Worksheet</vt:lpstr>
      <vt:lpstr>List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HIV</vt:lpstr>
      <vt:lpstr>Nové případy infekce HIV v roce 2020 v Evropě Relativní údaje na 100 000 obyvatel</vt:lpstr>
      <vt:lpstr>Prezentace aplikace PowerPoint</vt:lpstr>
      <vt:lpstr>Prezentace aplikace PowerPoint</vt:lpstr>
      <vt:lpstr>Proporce nových HIV infekcí mezi  MSM v Evropě 2014</vt:lpstr>
      <vt:lpstr>Prezentace aplikace PowerPoint</vt:lpstr>
      <vt:lpstr>Prezentace aplikace PowerPoint</vt:lpstr>
      <vt:lpstr>Prezentace aplikace PowerPoint</vt:lpstr>
      <vt:lpstr>Nově zjištěné infekce HIV  u dárců krve/plazmy v roce 2022</vt:lpstr>
      <vt:lpstr>Počty hlášených případů virových hepatitid a HIV v letech 2003-2022 v ČR </vt:lpstr>
      <vt:lpstr>Hepatitis B</vt:lpstr>
      <vt:lpstr>Akutní virová hepatitida B, ČR, 1976-2021, nemocnost na 100 000 obyvatel</vt:lpstr>
      <vt:lpstr>Očkování je principiální přístup ke globálnímu řešení infekce HBV  Prevalence HBsAg podle serologického přehledu z r. 2013 0,15% odpovídá cca 15 000 chronických hepatitid v ČR  Léčba chronické infekce  VHB: v současnosti VHB lze léčit, zpravidla ne vyléčit:   - léčba časově omezená – interferon (IFN)   - léčba časově neomezená (antivirotika, inhibitory replikace) hodnocením efektu léčby je dosažení tzv. setrvalé virologické odpovědi (SVR), měří se snížení replikace viru (HBV DNA) pod detekční mez eradikace HBV ke možná (guidelines na webu České hepatologické společnosti)  </vt:lpstr>
      <vt:lpstr>Akutní hepatitida B v ČR v letech 2014-2022 podle věkových skupin (EPIDAT, ISIN)</vt:lpstr>
      <vt:lpstr>Sérologický přehled 2013,  zastoupení anti-HBs protilátek ve věkových skupinách (%) (Závěrečná zpráva  ZÚ Ostrava a ZÚ Ústí  n/Lab.,  Zprávy CEM,23,2014, příloha 1) </vt:lpstr>
      <vt:lpstr>Akutní virová hepatitida B, ČR počet případů celkem, počet IDU, podíl IDU v %</vt:lpstr>
      <vt:lpstr>Okultní hepatitida B (OBI)</vt:lpstr>
      <vt:lpstr>Hepatitis C</vt:lpstr>
      <vt:lpstr>Virová hepatitis C – prevalence v Evropě</vt:lpstr>
      <vt:lpstr>Počet hlášených případů hepatitidy C  v letech 1996 - 2022</vt:lpstr>
      <vt:lpstr>Model vývoje počtu případů chronické infekce HCV v ČR  Zdroj: CHRONIC HEPATITIS C IN THE CZECH REPUBLIC:FORECASTING THE DISEASE BURDEN, S.Fraňková et al. Cent Eur J Public Health 2019; 27 (2): 93–98,  </vt:lpstr>
      <vt:lpstr>VHC v ČR, počet celkem, počet IDU a podíl IDU (%) (odhad počtu IDU v ČR v r. 2022 je 40 500)</vt:lpstr>
      <vt:lpstr>Rizikové faktory přenosu HCV</vt:lpstr>
      <vt:lpstr> Léčba chronické infekce HCV,  DAA (Direct Acting Antivirals)  </vt:lpstr>
      <vt:lpstr>Syphilis</vt:lpstr>
      <vt:lpstr>Výskyt syphylis v ČR (1990-2012)</vt:lpstr>
      <vt:lpstr>HIV pozitivní pacienti s novým záchytem syphylis (2003-2011)</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Organizace transfuzní služby v zahraničí</vt:lpstr>
      <vt:lpstr>Prezentace aplikace PowerPoint</vt:lpstr>
      <vt:lpstr> Počet provedených odběrů  </vt:lpstr>
      <vt:lpstr>Prezentace aplikace PowerPoint</vt:lpstr>
      <vt:lpstr>Prezentace aplikace PowerPoint</vt:lpstr>
      <vt:lpstr>Zkrácení diagnostického okna použitím NAT: * HIV   o 7 – 9 dnů *  HCV  o 59 – 65 dnů *  HBV  o 25 – 30 dnů</vt:lpstr>
      <vt:lpstr>Prezentace aplikace PowerPoint</vt:lpstr>
      <vt:lpstr>Prezentace aplikace PowerPoint</vt:lpstr>
      <vt:lpstr>Prezentace aplikace PowerPoint</vt:lpstr>
      <vt:lpstr>Testování NAT dárců krve v Evropě 2014</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ÚVN Praha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c:creator>
  <dc:description>vzorová PPT prezentace (světlý podklad)</dc:description>
  <cp:lastModifiedBy>Miloš Bohoněk</cp:lastModifiedBy>
  <cp:revision>769</cp:revision>
  <dcterms:created xsi:type="dcterms:W3CDTF">2003-10-30T13:49:32Z</dcterms:created>
  <dcterms:modified xsi:type="dcterms:W3CDTF">2023-11-30T13:07:39Z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Zdroj">
    <vt:lpwstr>ÚVN Praha</vt:lpwstr>
  </property>
</Properties>
</file>